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2373"/>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0" y="-9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21.4.2012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21.4.2012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10</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9</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21.4.2012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21.4.2012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21.4.2012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21.4.2012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21.4.2012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21.4.2012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21.4.2012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21.4.2012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21.4.2012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21.4.2012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21.4.2012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21.4.2012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jpg"/><Relationship Id="rId7"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adwebdesign.ca/a_citarny" TargetMode="External"/><Relationship Id="rId13" Type="http://schemas.openxmlformats.org/officeDocument/2006/relationships/hyperlink" Target="http://www.antikvariat-fenix.cz/product.php?id_product=2427" TargetMode="External"/><Relationship Id="rId18" Type="http://schemas.openxmlformats.org/officeDocument/2006/relationships/hyperlink" Target="http://lovellydreams.blog.cz/1112/harry-potter-online-knihy-rozcestnik" TargetMode="External"/><Relationship Id="rId3" Type="http://schemas.openxmlformats.org/officeDocument/2006/relationships/hyperlink" Target="http://hubblesite.org/" TargetMode="External"/><Relationship Id="rId7" Type="http://schemas.openxmlformats.org/officeDocument/2006/relationships/hyperlink" Target="http://foglarweb.ic.cz/" TargetMode="External"/><Relationship Id="rId12" Type="http://schemas.openxmlformats.org/officeDocument/2006/relationships/hyperlink" Target="http://www.czech-books.com/catalog/all/fiction_and_literature_czech_authors/honz%C3%ADkova_cesta" TargetMode="External"/><Relationship Id="rId17" Type="http://schemas.openxmlformats.org/officeDocument/2006/relationships/hyperlink" Target="http://www.cosplayshop.cz/" TargetMode="External"/><Relationship Id="rId2" Type="http://schemas.openxmlformats.org/officeDocument/2006/relationships/notesSlide" Target="../notesSlides/notesSlide9.xml"/><Relationship Id="rId16" Type="http://schemas.openxmlformats.org/officeDocument/2006/relationships/hyperlink" Target="http://www.adam.cz/clanek-2009030030-letosni-noc-s-andersenem-a-knihou-je-v-patek-3-dubna-2009-pridate-se.html" TargetMode="External"/><Relationship Id="rId1" Type="http://schemas.openxmlformats.org/officeDocument/2006/relationships/slideLayout" Target="../slideLayouts/slideLayout1.xml"/><Relationship Id="rId6" Type="http://schemas.openxmlformats.org/officeDocument/2006/relationships/hyperlink" Target="http://www.csfd.cz/" TargetMode="External"/><Relationship Id="rId11" Type="http://schemas.openxmlformats.org/officeDocument/2006/relationships/hyperlink" Target="http://www.vrana.cz/liska/" TargetMode="External"/><Relationship Id="rId5" Type="http://schemas.openxmlformats.org/officeDocument/2006/relationships/hyperlink" Target="http://i-just-love-films.blog.cz/1011/uz-zase-skacu-pres-kaluze" TargetMode="External"/><Relationship Id="rId15" Type="http://schemas.openxmlformats.org/officeDocument/2006/relationships/hyperlink" Target="http://www.zstupesy.cz/noc-s-andersenem" TargetMode="External"/><Relationship Id="rId10" Type="http://schemas.openxmlformats.org/officeDocument/2006/relationships/hyperlink" Target="http://www.knihy-pro-deti.cz/Knihy-pro-starsi-deti/Deti-z-Bullerbynu.html" TargetMode="External"/><Relationship Id="rId4" Type="http://schemas.openxmlformats.org/officeDocument/2006/relationships/hyperlink" Target="http://audioknihy.net/" TargetMode="External"/><Relationship Id="rId9" Type="http://schemas.openxmlformats.org/officeDocument/2006/relationships/hyperlink" Target="http://www.enej.cz/item/1477947/" TargetMode="External"/><Relationship Id="rId14" Type="http://schemas.openxmlformats.org/officeDocument/2006/relationships/hyperlink" Target="http://www.bux.cz/knihy/32736-manka.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6120680" cy="594066"/>
          </a:xfrm>
        </p:spPr>
        <p:txBody>
          <a:bodyPr>
            <a:normAutofit/>
          </a:bodyPr>
          <a:lstStyle/>
          <a:p>
            <a:pPr algn="l"/>
            <a:r>
              <a:rPr lang="cs-CZ" sz="2500" b="1" dirty="0" smtClean="0">
                <a:latin typeface="Times New Roman" pitchFamily="18" charset="0"/>
                <a:cs typeface="Times New Roman" pitchFamily="18" charset="0"/>
              </a:rPr>
              <a:t>35.1 Próza s dětským hrdinou</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6" name="TextovéPole 15"/>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Mgr. Drahomíra Párová</a:t>
            </a:r>
            <a:endParaRPr lang="cs-CZ" sz="1600" dirty="0" smtClean="0">
              <a:solidFill>
                <a:schemeClr val="accent3">
                  <a:lumMod val="50000"/>
                </a:schemeClr>
              </a:solidFill>
              <a:latin typeface="Times New Roman" pitchFamily="18" charset="0"/>
              <a:cs typeface="Times New Roman" pitchFamily="18" charset="0"/>
            </a:endParaRPr>
          </a:p>
          <a:p>
            <a:endParaRPr lang="cs-CZ" sz="1000" dirty="0"/>
          </a:p>
        </p:txBody>
      </p:sp>
      <p:pic>
        <p:nvPicPr>
          <p:cNvPr id="19" name="obrázek 5" descr="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00740" y="4550290"/>
            <a:ext cx="2978785" cy="570865"/>
          </a:xfrm>
          <a:prstGeom prst="rect">
            <a:avLst/>
          </a:prstGeom>
          <a:noFill/>
          <a:ln>
            <a:noFill/>
          </a:ln>
        </p:spPr>
      </p:pic>
      <p:sp>
        <p:nvSpPr>
          <p:cNvPr id="11" name="TextovéPole 10"/>
          <p:cNvSpPr txBox="1"/>
          <p:nvPr/>
        </p:nvSpPr>
        <p:spPr>
          <a:xfrm>
            <a:off x="0" y="987574"/>
            <a:ext cx="9144000" cy="206210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600" b="1" dirty="0" smtClean="0">
                <a:solidFill>
                  <a:schemeClr val="accent3">
                    <a:lumMod val="50000"/>
                  </a:schemeClr>
                </a:solidFill>
                <a:latin typeface="Times New Roman" pitchFamily="18" charset="0"/>
                <a:cs typeface="Times New Roman" pitchFamily="18" charset="0"/>
              </a:rPr>
              <a:t>Svět je plný dobrodružství, plný příběhů veselých i vážných. Nacházíme je v knížkách, sledujeme je na filmovém plátně a na televizních obrazovkách. Co všechno může člověk zažít! Odvážným hrdinům držíme palce, aby šťastně překonali všechny nástrahy osudu, vžíváme se do nich, až nám někdy připadá, že jejich příběhy jsme prožili my sami. Za dobrodružstvím však nemusíme putovat do exotických zemí na opačném konci světa – kdo má oči a uši dokořán a srdce na pravém místě, může prožít dobrodružství  i ve škole nebo na nákupu. Záleží přece i na nás, zda se nám život promění v nudu nebo v dobrodružství. </a:t>
            </a:r>
          </a:p>
          <a:p>
            <a:endParaRPr lang="cs-CZ" sz="1600" b="1" dirty="0" smtClean="0">
              <a:solidFill>
                <a:schemeClr val="accent3">
                  <a:lumMod val="50000"/>
                </a:schemeClr>
              </a:solidFill>
              <a:latin typeface="Times New Roman" pitchFamily="18" charset="0"/>
              <a:cs typeface="Times New Roman" pitchFamily="18" charset="0"/>
            </a:endParaRPr>
          </a:p>
        </p:txBody>
      </p:sp>
      <p:pic>
        <p:nvPicPr>
          <p:cNvPr id="12" name="Obrázek 11" descr="princ a chudas.jpg"/>
          <p:cNvPicPr>
            <a:picLocks noChangeAspect="1"/>
          </p:cNvPicPr>
          <p:nvPr/>
        </p:nvPicPr>
        <p:blipFill>
          <a:blip r:embed="rId4" cstate="print"/>
          <a:stretch>
            <a:fillRect/>
          </a:stretch>
        </p:blipFill>
        <p:spPr>
          <a:xfrm>
            <a:off x="179512" y="2931790"/>
            <a:ext cx="2247900" cy="15841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Obrázek 12" descr="už.jpg"/>
          <p:cNvPicPr>
            <a:picLocks noChangeAspect="1"/>
          </p:cNvPicPr>
          <p:nvPr/>
        </p:nvPicPr>
        <p:blipFill>
          <a:blip r:embed="rId5" cstate="print"/>
          <a:stretch>
            <a:fillRect/>
          </a:stretch>
        </p:blipFill>
        <p:spPr>
          <a:xfrm>
            <a:off x="7020272" y="2571750"/>
            <a:ext cx="1728192" cy="19373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Obrázek 13" descr="taj.jpg"/>
          <p:cNvPicPr>
            <a:picLocks noChangeAspect="1"/>
          </p:cNvPicPr>
          <p:nvPr/>
        </p:nvPicPr>
        <p:blipFill>
          <a:blip r:embed="rId6" cstate="print"/>
          <a:stretch>
            <a:fillRect/>
          </a:stretch>
        </p:blipFill>
        <p:spPr>
          <a:xfrm>
            <a:off x="2771800" y="2787774"/>
            <a:ext cx="1368152" cy="17316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Obrázek 14" descr="hoši.jpg"/>
          <p:cNvPicPr>
            <a:picLocks noChangeAspect="1"/>
          </p:cNvPicPr>
          <p:nvPr/>
        </p:nvPicPr>
        <p:blipFill>
          <a:blip r:embed="rId7" cstate="print"/>
          <a:stretch>
            <a:fillRect/>
          </a:stretch>
        </p:blipFill>
        <p:spPr>
          <a:xfrm>
            <a:off x="4499992" y="2571750"/>
            <a:ext cx="1781175" cy="19861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35.10 Anotace</a:t>
            </a:r>
            <a:endParaRPr lang="cs-CZ" sz="2500" b="1" dirty="0">
              <a:latin typeface="Times New Roman" pitchFamily="18" charset="0"/>
              <a:cs typeface="Times New Roman" pitchFamily="18" charset="0"/>
            </a:endParaRPr>
          </a:p>
        </p:txBody>
      </p:sp>
      <p:graphicFrame>
        <p:nvGraphicFramePr>
          <p:cNvPr id="12" name="Tabulka 11"/>
          <p:cNvGraphicFramePr>
            <a:graphicFrameLocks noGrp="1"/>
          </p:cNvGraphicFramePr>
          <p:nvPr>
            <p:extLst>
              <p:ext uri="{D42A27DB-BD31-4B8C-83A1-F6EECF244321}">
                <p14:modId xmlns:p14="http://schemas.microsoft.com/office/powerpoint/2010/main" val="3381268316"/>
              </p:ext>
            </p:extLst>
          </p:nvPr>
        </p:nvGraphicFramePr>
        <p:xfrm>
          <a:off x="1043608" y="1275606"/>
          <a:ext cx="7272808" cy="32499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Drahomíra</a:t>
                      </a:r>
                      <a:r>
                        <a:rPr lang="cs-CZ" baseline="0" dirty="0" smtClean="0">
                          <a:latin typeface="Times New Roman" pitchFamily="18" charset="0"/>
                          <a:cs typeface="Times New Roman" pitchFamily="18" charset="0"/>
                        </a:rPr>
                        <a:t> Párová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06/2012</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a:t>
                      </a:r>
                      <a:r>
                        <a:rPr lang="cs-CZ" baseline="0" dirty="0" smtClean="0">
                          <a:latin typeface="Times New Roman" pitchFamily="18" charset="0"/>
                          <a:cs typeface="Times New Roman" pitchFamily="18" charset="0"/>
                        </a:rPr>
                        <a:t> 7. ročník </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Literatura pro děti a mládež, autobiografie,</a:t>
                      </a:r>
                      <a:r>
                        <a:rPr lang="cs-CZ" baseline="0" dirty="0" smtClean="0">
                          <a:latin typeface="Times New Roman" pitchFamily="18" charset="0"/>
                          <a:cs typeface="Times New Roman" pitchFamily="18" charset="0"/>
                        </a:rPr>
                        <a:t> povídka, román, Noc s Andersenem, scénář, kinematografie, film.</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 </a:t>
                      </a:r>
                      <a:r>
                        <a:rPr lang="cs-CZ" dirty="0" smtClean="0">
                          <a:latin typeface="Times New Roman" pitchFamily="18" charset="0"/>
                          <a:cs typeface="Times New Roman" pitchFamily="18" charset="0"/>
                        </a:rPr>
                        <a:t>dětskou</a:t>
                      </a:r>
                      <a:r>
                        <a:rPr lang="cs-CZ" baseline="0" dirty="0" smtClean="0">
                          <a:latin typeface="Times New Roman" pitchFamily="18" charset="0"/>
                          <a:cs typeface="Times New Roman" pitchFamily="18" charset="0"/>
                        </a:rPr>
                        <a:t> prózu a její autory.</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95087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92443"/>
            <a:ext cx="2592288" cy="594066"/>
          </a:xfrm>
        </p:spPr>
        <p:txBody>
          <a:bodyPr>
            <a:normAutofit/>
          </a:bodyPr>
          <a:lstStyle/>
          <a:p>
            <a:pPr algn="l"/>
            <a:r>
              <a:rPr lang="cs-CZ" sz="2500" b="1" dirty="0" smtClean="0">
                <a:latin typeface="Times New Roman" pitchFamily="18" charset="0"/>
                <a:cs typeface="Times New Roman" pitchFamily="18" charset="0"/>
              </a:rPr>
              <a:t>35.2 Co již víme?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7574"/>
            <a:ext cx="1866900" cy="2457450"/>
          </a:xfrm>
          <a:prstGeom prst="rect">
            <a:avLst/>
          </a:prstGeom>
          <a:ln>
            <a:noFill/>
          </a:ln>
          <a:effectLst>
            <a:outerShdw blurRad="292100" dist="139700" dir="2700000" algn="tl" rotWithShape="0">
              <a:srgbClr val="333333">
                <a:alpha val="65000"/>
              </a:srgbClr>
            </a:outerShdw>
          </a:effectLst>
        </p:spPr>
      </p:pic>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319" y="2650893"/>
            <a:ext cx="1885950" cy="2428875"/>
          </a:xfrm>
          <a:prstGeom prst="rect">
            <a:avLst/>
          </a:prstGeom>
          <a:ln>
            <a:noFill/>
          </a:ln>
          <a:effectLst>
            <a:outerShdw blurRad="292100" dist="139700" dir="2700000" algn="tl" rotWithShape="0">
              <a:srgbClr val="333333">
                <a:alpha val="65000"/>
              </a:srgbClr>
            </a:outerShdw>
          </a:effectLst>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0805" y="513265"/>
            <a:ext cx="1962150" cy="2333625"/>
          </a:xfrm>
          <a:prstGeom prst="rect">
            <a:avLst/>
          </a:prstGeom>
          <a:ln>
            <a:noFill/>
          </a:ln>
          <a:effectLst>
            <a:outerShdw blurRad="292100" dist="139700" dir="2700000" algn="tl" rotWithShape="0">
              <a:srgbClr val="333333">
                <a:alpha val="65000"/>
              </a:srgbClr>
            </a:outerShdw>
          </a:effectLst>
        </p:spPr>
      </p:pic>
      <p:pic>
        <p:nvPicPr>
          <p:cNvPr id="7" name="Obráze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41650" y="2751807"/>
            <a:ext cx="1524000" cy="2352675"/>
          </a:xfrm>
          <a:prstGeom prst="rect">
            <a:avLst/>
          </a:prstGeom>
          <a:ln>
            <a:noFill/>
          </a:ln>
          <a:effectLst>
            <a:outerShdw blurRad="292100" dist="139700" dir="2700000" algn="tl" rotWithShape="0">
              <a:srgbClr val="333333">
                <a:alpha val="65000"/>
              </a:srgbClr>
            </a:outerShdw>
          </a:effectLst>
        </p:spPr>
      </p:pic>
      <p:sp>
        <p:nvSpPr>
          <p:cNvPr id="9" name="TextovéPole 8"/>
          <p:cNvSpPr txBox="1"/>
          <p:nvPr/>
        </p:nvSpPr>
        <p:spPr>
          <a:xfrm>
            <a:off x="4716016" y="535941"/>
            <a:ext cx="2331087" cy="2062103"/>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cs-CZ" sz="1600" b="1" dirty="0" smtClean="0">
                <a:solidFill>
                  <a:schemeClr val="accent3">
                    <a:lumMod val="50000"/>
                  </a:schemeClr>
                </a:solidFill>
                <a:latin typeface="Times New Roman" pitchFamily="18" charset="0"/>
                <a:cs typeface="Times New Roman" pitchFamily="18" charset="0"/>
              </a:rPr>
              <a:t>Jiří Dědeček</a:t>
            </a:r>
          </a:p>
          <a:p>
            <a:r>
              <a:rPr lang="cs-CZ" sz="1600" b="1" i="1" dirty="0" smtClean="0">
                <a:solidFill>
                  <a:schemeClr val="accent3">
                    <a:lumMod val="50000"/>
                  </a:schemeClr>
                </a:solidFill>
                <a:latin typeface="Times New Roman" pitchFamily="18" charset="0"/>
                <a:cs typeface="Times New Roman" pitchFamily="18" charset="0"/>
              </a:rPr>
              <a:t>Rukávy</a:t>
            </a:r>
          </a:p>
          <a:p>
            <a:r>
              <a:rPr lang="cs-CZ" sz="1600" b="1" dirty="0" smtClean="0">
                <a:solidFill>
                  <a:schemeClr val="accent3">
                    <a:lumMod val="50000"/>
                  </a:schemeClr>
                </a:solidFill>
                <a:latin typeface="Times New Roman" pitchFamily="18" charset="0"/>
                <a:cs typeface="Times New Roman" pitchFamily="18" charset="0"/>
              </a:rPr>
              <a:t>Namočil jsem si do kávy</a:t>
            </a:r>
          </a:p>
          <a:p>
            <a:r>
              <a:rPr lang="cs-CZ" sz="1600" b="1" dirty="0" smtClean="0">
                <a:solidFill>
                  <a:schemeClr val="accent3">
                    <a:lumMod val="50000"/>
                  </a:schemeClr>
                </a:solidFill>
                <a:latin typeface="Times New Roman" pitchFamily="18" charset="0"/>
                <a:cs typeface="Times New Roman" pitchFamily="18" charset="0"/>
              </a:rPr>
              <a:t>oba sváteční rukávy,</a:t>
            </a:r>
          </a:p>
          <a:p>
            <a:r>
              <a:rPr lang="cs-CZ" sz="1600" b="1" dirty="0" smtClean="0">
                <a:solidFill>
                  <a:schemeClr val="accent3">
                    <a:lumMod val="50000"/>
                  </a:schemeClr>
                </a:solidFill>
                <a:latin typeface="Times New Roman" pitchFamily="18" charset="0"/>
                <a:cs typeface="Times New Roman" pitchFamily="18" charset="0"/>
              </a:rPr>
              <a:t>pak jsem si napsal úkoly</a:t>
            </a:r>
          </a:p>
          <a:p>
            <a:r>
              <a:rPr lang="cs-CZ" sz="1600" b="1" dirty="0" smtClean="0">
                <a:solidFill>
                  <a:schemeClr val="accent3">
                    <a:lumMod val="50000"/>
                  </a:schemeClr>
                </a:solidFill>
                <a:latin typeface="Times New Roman" pitchFamily="18" charset="0"/>
                <a:cs typeface="Times New Roman" pitchFamily="18" charset="0"/>
              </a:rPr>
              <a:t>a namočil je do koly.</a:t>
            </a:r>
          </a:p>
          <a:p>
            <a:r>
              <a:rPr lang="cs-CZ" sz="1600" b="1" dirty="0" smtClean="0">
                <a:solidFill>
                  <a:schemeClr val="accent3">
                    <a:lumMod val="50000"/>
                  </a:schemeClr>
                </a:solidFill>
                <a:latin typeface="Times New Roman" pitchFamily="18" charset="0"/>
                <a:cs typeface="Times New Roman" pitchFamily="18" charset="0"/>
              </a:rPr>
              <a:t>Něco tu pořád nehraje –</a:t>
            </a:r>
          </a:p>
          <a:p>
            <a:r>
              <a:rPr lang="cs-CZ" sz="1600" b="1" dirty="0" smtClean="0">
                <a:solidFill>
                  <a:schemeClr val="accent3">
                    <a:lumMod val="50000"/>
                  </a:schemeClr>
                </a:solidFill>
                <a:latin typeface="Times New Roman" pitchFamily="18" charset="0"/>
                <a:cs typeface="Times New Roman" pitchFamily="18" charset="0"/>
              </a:rPr>
              <a:t>že by snad ještě do čaje?</a:t>
            </a:r>
          </a:p>
        </p:txBody>
      </p:sp>
      <p:pic>
        <p:nvPicPr>
          <p:cNvPr id="10" name="Obrázek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95598" y="541885"/>
            <a:ext cx="1819275" cy="2505075"/>
          </a:xfrm>
          <a:prstGeom prst="rect">
            <a:avLst/>
          </a:prstGeom>
          <a:ln>
            <a:noFill/>
          </a:ln>
          <a:effectLst>
            <a:outerShdw blurRad="292100" dist="139700" dir="2700000" algn="tl" rotWithShape="0">
              <a:srgbClr val="333333">
                <a:alpha val="65000"/>
              </a:srgbClr>
            </a:outerShdw>
          </a:effectLst>
        </p:spPr>
      </p:pic>
      <p:sp>
        <p:nvSpPr>
          <p:cNvPr id="11" name="TextovéPole 10"/>
          <p:cNvSpPr txBox="1"/>
          <p:nvPr/>
        </p:nvSpPr>
        <p:spPr>
          <a:xfrm>
            <a:off x="7547729" y="3216728"/>
            <a:ext cx="1467144" cy="181588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cs-CZ" sz="1400" b="1" dirty="0" smtClean="0">
                <a:solidFill>
                  <a:schemeClr val="accent3">
                    <a:lumMod val="50000"/>
                  </a:schemeClr>
                </a:solidFill>
                <a:latin typeface="Times New Roman" pitchFamily="18" charset="0"/>
                <a:cs typeface="Times New Roman" pitchFamily="18" charset="0"/>
              </a:rPr>
              <a:t>… a Tvá nejoblíbenější?</a:t>
            </a:r>
          </a:p>
          <a:p>
            <a:r>
              <a:rPr lang="cs-CZ" sz="1200" b="1" dirty="0" smtClean="0">
                <a:solidFill>
                  <a:schemeClr val="accent3">
                    <a:lumMod val="50000"/>
                  </a:schemeClr>
                </a:solidFill>
                <a:latin typeface="Times New Roman" pitchFamily="18" charset="0"/>
                <a:cs typeface="Times New Roman" pitchFamily="18" charset="0"/>
              </a:rPr>
              <a:t>………………………………………………………………………………………………………………………………………………….....</a:t>
            </a:r>
          </a:p>
        </p:txBody>
      </p:sp>
      <p:pic>
        <p:nvPicPr>
          <p:cNvPr id="12" name="Obrázek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92080" y="2751806"/>
            <a:ext cx="2143125" cy="228080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290" y="492443"/>
            <a:ext cx="6783958" cy="594066"/>
          </a:xfrm>
        </p:spPr>
        <p:txBody>
          <a:bodyPr>
            <a:normAutofit/>
          </a:bodyPr>
          <a:lstStyle/>
          <a:p>
            <a:pPr algn="l"/>
            <a:r>
              <a:rPr lang="cs-CZ" sz="2500" b="1" dirty="0" smtClean="0">
                <a:latin typeface="Times New Roman" pitchFamily="18" charset="0"/>
                <a:cs typeface="Times New Roman" pitchFamily="18" charset="0"/>
              </a:rPr>
              <a:t>35.3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6" name="TextovéPole 15"/>
          <p:cNvSpPr txBox="1"/>
          <p:nvPr/>
        </p:nvSpPr>
        <p:spPr>
          <a:xfrm>
            <a:off x="107504" y="987574"/>
            <a:ext cx="7464992" cy="132343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600" b="1" dirty="0" smtClean="0">
                <a:solidFill>
                  <a:schemeClr val="accent3">
                    <a:lumMod val="50000"/>
                  </a:schemeClr>
                </a:solidFill>
                <a:latin typeface="Times New Roman" pitchFamily="18" charset="0"/>
                <a:cs typeface="Times New Roman" pitchFamily="18" charset="0"/>
              </a:rPr>
              <a:t>Příběhy se mohou odehrávat v současnosti i minulosti. </a:t>
            </a:r>
          </a:p>
          <a:p>
            <a:r>
              <a:rPr lang="cs-CZ" sz="1600" b="1" dirty="0" smtClean="0">
                <a:solidFill>
                  <a:schemeClr val="accent3">
                    <a:lumMod val="50000"/>
                  </a:schemeClr>
                </a:solidFill>
                <a:latin typeface="Times New Roman" pitchFamily="18" charset="0"/>
                <a:cs typeface="Times New Roman" pitchFamily="18" charset="0"/>
              </a:rPr>
              <a:t>Příběhy mohou být humorné i smutné.</a:t>
            </a:r>
          </a:p>
          <a:p>
            <a:r>
              <a:rPr lang="cs-CZ" sz="1600" b="1" dirty="0" smtClean="0">
                <a:solidFill>
                  <a:schemeClr val="accent3">
                    <a:lumMod val="50000"/>
                  </a:schemeClr>
                </a:solidFill>
                <a:latin typeface="Times New Roman" pitchFamily="18" charset="0"/>
                <a:cs typeface="Times New Roman" pitchFamily="18" charset="0"/>
              </a:rPr>
              <a:t>Autor příběhu může popisovat svůj vlastní život </a:t>
            </a:r>
            <a:r>
              <a:rPr lang="cs-CZ" sz="1600" b="1" i="1" dirty="0" smtClean="0">
                <a:solidFill>
                  <a:schemeClr val="accent3">
                    <a:lumMod val="50000"/>
                  </a:schemeClr>
                </a:solidFill>
                <a:latin typeface="Times New Roman" pitchFamily="18" charset="0"/>
                <a:cs typeface="Times New Roman" pitchFamily="18" charset="0"/>
              </a:rPr>
              <a:t>( autobiografie)</a:t>
            </a:r>
            <a:r>
              <a:rPr lang="cs-CZ" sz="1600" b="1" dirty="0" smtClean="0">
                <a:solidFill>
                  <a:schemeClr val="accent3">
                    <a:lumMod val="50000"/>
                  </a:schemeClr>
                </a:solidFill>
                <a:latin typeface="Times New Roman" pitchFamily="18" charset="0"/>
                <a:cs typeface="Times New Roman" pitchFamily="18" charset="0"/>
              </a:rPr>
              <a:t> nebo osudy jiných.</a:t>
            </a:r>
          </a:p>
          <a:p>
            <a:r>
              <a:rPr lang="cs-CZ" sz="1600" b="1" dirty="0" smtClean="0">
                <a:solidFill>
                  <a:schemeClr val="accent3">
                    <a:lumMod val="50000"/>
                  </a:schemeClr>
                </a:solidFill>
                <a:latin typeface="Times New Roman" pitchFamily="18" charset="0"/>
                <a:cs typeface="Times New Roman" pitchFamily="18" charset="0"/>
              </a:rPr>
              <a:t>Autor si všímá i duševních pocitů, prožitků a stavů hrdinů.</a:t>
            </a:r>
          </a:p>
          <a:p>
            <a:r>
              <a:rPr lang="cs-CZ" sz="1600" b="1" dirty="0" smtClean="0">
                <a:solidFill>
                  <a:schemeClr val="accent3">
                    <a:lumMod val="50000"/>
                  </a:schemeClr>
                </a:solidFill>
                <a:latin typeface="Times New Roman" pitchFamily="18" charset="0"/>
                <a:cs typeface="Times New Roman" pitchFamily="18" charset="0"/>
              </a:rPr>
              <a:t>Příběhy bývají zpracovány v</a:t>
            </a:r>
            <a:r>
              <a:rPr lang="cs-CZ" sz="1600" b="1" u="sng" dirty="0" smtClean="0">
                <a:solidFill>
                  <a:schemeClr val="accent3">
                    <a:lumMod val="50000"/>
                  </a:schemeClr>
                </a:solidFill>
                <a:latin typeface="Times New Roman" pitchFamily="18" charset="0"/>
                <a:cs typeface="Times New Roman" pitchFamily="18" charset="0"/>
              </a:rPr>
              <a:t> povídkách </a:t>
            </a:r>
            <a:r>
              <a:rPr lang="cs-CZ" sz="1600" b="1" dirty="0" smtClean="0">
                <a:solidFill>
                  <a:schemeClr val="accent3">
                    <a:lumMod val="50000"/>
                  </a:schemeClr>
                </a:solidFill>
                <a:latin typeface="Times New Roman" pitchFamily="18" charset="0"/>
                <a:cs typeface="Times New Roman" pitchFamily="18" charset="0"/>
              </a:rPr>
              <a:t>a v</a:t>
            </a:r>
            <a:r>
              <a:rPr lang="cs-CZ" sz="1600" b="1" u="sng" dirty="0" smtClean="0">
                <a:solidFill>
                  <a:schemeClr val="accent3">
                    <a:lumMod val="50000"/>
                  </a:schemeClr>
                </a:solidFill>
                <a:latin typeface="Times New Roman" pitchFamily="18" charset="0"/>
                <a:cs typeface="Times New Roman" pitchFamily="18" charset="0"/>
              </a:rPr>
              <a:t> románech</a:t>
            </a:r>
            <a:r>
              <a:rPr lang="cs-CZ" sz="1600" b="1" dirty="0" smtClean="0">
                <a:solidFill>
                  <a:schemeClr val="accent3">
                    <a:lumMod val="50000"/>
                  </a:schemeClr>
                </a:solidFill>
                <a:latin typeface="Times New Roman" pitchFamily="18" charset="0"/>
                <a:cs typeface="Times New Roman" pitchFamily="18" charset="0"/>
              </a:rPr>
              <a:t>.</a:t>
            </a:r>
          </a:p>
        </p:txBody>
      </p:sp>
      <p:sp>
        <p:nvSpPr>
          <p:cNvPr id="17" name="TextovéPole 16"/>
          <p:cNvSpPr txBox="1"/>
          <p:nvPr/>
        </p:nvSpPr>
        <p:spPr>
          <a:xfrm>
            <a:off x="179512" y="2427734"/>
            <a:ext cx="2472600" cy="249299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cs-CZ" sz="1200" b="1" u="sng" dirty="0" smtClean="0">
                <a:solidFill>
                  <a:schemeClr val="accent3">
                    <a:lumMod val="50000"/>
                  </a:schemeClr>
                </a:solidFill>
                <a:latin typeface="Times New Roman" pitchFamily="18" charset="0"/>
                <a:cs typeface="Times New Roman" pitchFamily="18" charset="0"/>
              </a:rPr>
              <a:t>Autoři literatury pro děti a mládež</a:t>
            </a:r>
          </a:p>
          <a:p>
            <a:r>
              <a:rPr lang="cs-CZ" sz="1200" b="1" dirty="0" smtClean="0">
                <a:solidFill>
                  <a:schemeClr val="accent3">
                    <a:lumMod val="50000"/>
                  </a:schemeClr>
                </a:solidFill>
                <a:latin typeface="Times New Roman" pitchFamily="18" charset="0"/>
                <a:cs typeface="Times New Roman" pitchFamily="18" charset="0"/>
              </a:rPr>
              <a:t>Iva Procházková</a:t>
            </a:r>
          </a:p>
          <a:p>
            <a:r>
              <a:rPr lang="cs-CZ" sz="1200" b="1" dirty="0" smtClean="0">
                <a:solidFill>
                  <a:schemeClr val="accent3">
                    <a:lumMod val="50000"/>
                  </a:schemeClr>
                </a:solidFill>
                <a:latin typeface="Times New Roman" pitchFamily="18" charset="0"/>
                <a:cs typeface="Times New Roman" pitchFamily="18" charset="0"/>
              </a:rPr>
              <a:t>Ota Hofman</a:t>
            </a:r>
          </a:p>
          <a:p>
            <a:r>
              <a:rPr lang="cs-CZ" sz="1200" b="1" dirty="0" smtClean="0">
                <a:solidFill>
                  <a:schemeClr val="accent3">
                    <a:lumMod val="50000"/>
                  </a:schemeClr>
                </a:solidFill>
                <a:latin typeface="Times New Roman" pitchFamily="18" charset="0"/>
                <a:cs typeface="Times New Roman" pitchFamily="18" charset="0"/>
              </a:rPr>
              <a:t>Daniela Fischerová</a:t>
            </a:r>
          </a:p>
          <a:p>
            <a:r>
              <a:rPr lang="cs-CZ" sz="1200" b="1" dirty="0" smtClean="0">
                <a:solidFill>
                  <a:schemeClr val="accent3">
                    <a:lumMod val="50000"/>
                  </a:schemeClr>
                </a:solidFill>
                <a:latin typeface="Times New Roman" pitchFamily="18" charset="0"/>
                <a:cs typeface="Times New Roman" pitchFamily="18" charset="0"/>
              </a:rPr>
              <a:t>Markéta </a:t>
            </a:r>
            <a:r>
              <a:rPr lang="cs-CZ" sz="1200" b="1" dirty="0" err="1" smtClean="0">
                <a:solidFill>
                  <a:schemeClr val="accent3">
                    <a:lumMod val="50000"/>
                  </a:schemeClr>
                </a:solidFill>
                <a:latin typeface="Times New Roman" pitchFamily="18" charset="0"/>
                <a:cs typeface="Times New Roman" pitchFamily="18" charset="0"/>
              </a:rPr>
              <a:t>Zinnerová</a:t>
            </a:r>
            <a:endParaRPr lang="cs-CZ" sz="1200" b="1" dirty="0" smtClean="0">
              <a:solidFill>
                <a:schemeClr val="accent3">
                  <a:lumMod val="50000"/>
                </a:schemeClr>
              </a:solidFill>
              <a:latin typeface="Times New Roman" pitchFamily="18" charset="0"/>
              <a:cs typeface="Times New Roman" pitchFamily="18" charset="0"/>
            </a:endParaRPr>
          </a:p>
          <a:p>
            <a:r>
              <a:rPr lang="cs-CZ" sz="1200" b="1" dirty="0" smtClean="0">
                <a:solidFill>
                  <a:schemeClr val="accent3">
                    <a:lumMod val="50000"/>
                  </a:schemeClr>
                </a:solidFill>
                <a:latin typeface="Times New Roman" pitchFamily="18" charset="0"/>
                <a:cs typeface="Times New Roman" pitchFamily="18" charset="0"/>
              </a:rPr>
              <a:t>Věra </a:t>
            </a:r>
            <a:r>
              <a:rPr lang="cs-CZ" sz="1200" b="1" dirty="0" err="1" smtClean="0">
                <a:solidFill>
                  <a:schemeClr val="accent3">
                    <a:lumMod val="50000"/>
                  </a:schemeClr>
                </a:solidFill>
                <a:latin typeface="Times New Roman" pitchFamily="18" charset="0"/>
                <a:cs typeface="Times New Roman" pitchFamily="18" charset="0"/>
              </a:rPr>
              <a:t>Plívová</a:t>
            </a:r>
            <a:r>
              <a:rPr lang="cs-CZ" sz="1200" b="1" dirty="0" smtClean="0">
                <a:solidFill>
                  <a:schemeClr val="accent3">
                    <a:lumMod val="50000"/>
                  </a:schemeClr>
                </a:solidFill>
                <a:latin typeface="Times New Roman" pitchFamily="18" charset="0"/>
                <a:cs typeface="Times New Roman" pitchFamily="18" charset="0"/>
              </a:rPr>
              <a:t> – Šimková</a:t>
            </a:r>
          </a:p>
          <a:p>
            <a:r>
              <a:rPr lang="cs-CZ" sz="1200" b="1" dirty="0" smtClean="0">
                <a:solidFill>
                  <a:schemeClr val="accent3">
                    <a:lumMod val="50000"/>
                  </a:schemeClr>
                </a:solidFill>
                <a:latin typeface="Times New Roman" pitchFamily="18" charset="0"/>
                <a:cs typeface="Times New Roman" pitchFamily="18" charset="0"/>
              </a:rPr>
              <a:t>Allan </a:t>
            </a:r>
            <a:r>
              <a:rPr lang="cs-CZ" sz="1200" b="1" dirty="0" err="1" smtClean="0">
                <a:solidFill>
                  <a:schemeClr val="accent3">
                    <a:lumMod val="50000"/>
                  </a:schemeClr>
                </a:solidFill>
                <a:latin typeface="Times New Roman" pitchFamily="18" charset="0"/>
                <a:cs typeface="Times New Roman" pitchFamily="18" charset="0"/>
              </a:rPr>
              <a:t>Marshall</a:t>
            </a:r>
            <a:endParaRPr lang="cs-CZ" sz="1200" b="1" dirty="0" smtClean="0">
              <a:solidFill>
                <a:schemeClr val="accent3">
                  <a:lumMod val="50000"/>
                </a:schemeClr>
              </a:solidFill>
              <a:latin typeface="Times New Roman" pitchFamily="18" charset="0"/>
              <a:cs typeface="Times New Roman" pitchFamily="18" charset="0"/>
            </a:endParaRPr>
          </a:p>
          <a:p>
            <a:r>
              <a:rPr lang="cs-CZ" sz="1200" b="1" dirty="0" err="1" smtClean="0">
                <a:solidFill>
                  <a:schemeClr val="accent3">
                    <a:lumMod val="50000"/>
                  </a:schemeClr>
                </a:solidFill>
                <a:latin typeface="Times New Roman" pitchFamily="18" charset="0"/>
                <a:cs typeface="Times New Roman" pitchFamily="18" charset="0"/>
              </a:rPr>
              <a:t>Mark</a:t>
            </a:r>
            <a:r>
              <a:rPr lang="cs-CZ" sz="1200" b="1" dirty="0" smtClean="0">
                <a:solidFill>
                  <a:schemeClr val="accent3">
                    <a:lumMod val="50000"/>
                  </a:schemeClr>
                </a:solidFill>
                <a:latin typeface="Times New Roman" pitchFamily="18" charset="0"/>
                <a:cs typeface="Times New Roman" pitchFamily="18" charset="0"/>
              </a:rPr>
              <a:t> </a:t>
            </a:r>
            <a:r>
              <a:rPr lang="cs-CZ" sz="1200" b="1" dirty="0" err="1" smtClean="0">
                <a:solidFill>
                  <a:schemeClr val="accent3">
                    <a:lumMod val="50000"/>
                  </a:schemeClr>
                </a:solidFill>
                <a:latin typeface="Times New Roman" pitchFamily="18" charset="0"/>
                <a:cs typeface="Times New Roman" pitchFamily="18" charset="0"/>
              </a:rPr>
              <a:t>Twain</a:t>
            </a:r>
            <a:endParaRPr lang="cs-CZ" sz="1200" b="1" dirty="0" smtClean="0">
              <a:solidFill>
                <a:schemeClr val="accent3">
                  <a:lumMod val="50000"/>
                </a:schemeClr>
              </a:solidFill>
              <a:latin typeface="Times New Roman" pitchFamily="18" charset="0"/>
              <a:cs typeface="Times New Roman" pitchFamily="18" charset="0"/>
            </a:endParaRPr>
          </a:p>
          <a:p>
            <a:r>
              <a:rPr lang="cs-CZ" sz="1200" b="1" dirty="0" smtClean="0">
                <a:solidFill>
                  <a:schemeClr val="accent3">
                    <a:lumMod val="50000"/>
                  </a:schemeClr>
                </a:solidFill>
                <a:latin typeface="Times New Roman" pitchFamily="18" charset="0"/>
                <a:cs typeface="Times New Roman" pitchFamily="18" charset="0"/>
              </a:rPr>
              <a:t>Stanislav Rudolf</a:t>
            </a:r>
          </a:p>
          <a:p>
            <a:r>
              <a:rPr lang="cs-CZ" sz="1200" b="1" dirty="0" smtClean="0">
                <a:solidFill>
                  <a:schemeClr val="accent3">
                    <a:lumMod val="50000"/>
                  </a:schemeClr>
                </a:solidFill>
                <a:latin typeface="Times New Roman" pitchFamily="18" charset="0"/>
                <a:cs typeface="Times New Roman" pitchFamily="18" charset="0"/>
              </a:rPr>
              <a:t>Jaroslav </a:t>
            </a:r>
            <a:r>
              <a:rPr lang="cs-CZ" sz="1200" b="1" dirty="0" err="1" smtClean="0">
                <a:solidFill>
                  <a:schemeClr val="accent3">
                    <a:lumMod val="50000"/>
                  </a:schemeClr>
                </a:solidFill>
                <a:latin typeface="Times New Roman" pitchFamily="18" charset="0"/>
                <a:cs typeface="Times New Roman" pitchFamily="18" charset="0"/>
              </a:rPr>
              <a:t>Foglar</a:t>
            </a:r>
            <a:endParaRPr lang="cs-CZ" sz="1200" b="1" dirty="0" smtClean="0">
              <a:solidFill>
                <a:schemeClr val="accent3">
                  <a:lumMod val="50000"/>
                </a:schemeClr>
              </a:solidFill>
              <a:latin typeface="Times New Roman" pitchFamily="18" charset="0"/>
              <a:cs typeface="Times New Roman" pitchFamily="18" charset="0"/>
            </a:endParaRPr>
          </a:p>
          <a:p>
            <a:r>
              <a:rPr lang="cs-CZ" sz="1200" b="1" dirty="0" err="1" smtClean="0">
                <a:solidFill>
                  <a:schemeClr val="accent3">
                    <a:lumMod val="50000"/>
                  </a:schemeClr>
                </a:solidFill>
                <a:latin typeface="Times New Roman" pitchFamily="18" charset="0"/>
                <a:cs typeface="Times New Roman" pitchFamily="18" charset="0"/>
              </a:rPr>
              <a:t>Jules</a:t>
            </a:r>
            <a:r>
              <a:rPr lang="cs-CZ" sz="1200" b="1" dirty="0" smtClean="0">
                <a:solidFill>
                  <a:schemeClr val="accent3">
                    <a:lumMod val="50000"/>
                  </a:schemeClr>
                </a:solidFill>
                <a:latin typeface="Times New Roman" pitchFamily="18" charset="0"/>
                <a:cs typeface="Times New Roman" pitchFamily="18" charset="0"/>
              </a:rPr>
              <a:t> Verne</a:t>
            </a:r>
          </a:p>
          <a:p>
            <a:r>
              <a:rPr lang="cs-CZ" sz="1200" b="1" dirty="0" err="1" smtClean="0">
                <a:solidFill>
                  <a:schemeClr val="accent3">
                    <a:lumMod val="50000"/>
                  </a:schemeClr>
                </a:solidFill>
                <a:latin typeface="Times New Roman" pitchFamily="18" charset="0"/>
                <a:cs typeface="Times New Roman" pitchFamily="18" charset="0"/>
              </a:rPr>
              <a:t>J.R.R.Tolkien</a:t>
            </a:r>
            <a:endParaRPr lang="cs-CZ" sz="1200" b="1" dirty="0" smtClean="0">
              <a:solidFill>
                <a:schemeClr val="accent3">
                  <a:lumMod val="50000"/>
                </a:schemeClr>
              </a:solidFill>
              <a:latin typeface="Times New Roman" pitchFamily="18" charset="0"/>
              <a:cs typeface="Times New Roman" pitchFamily="18" charset="0"/>
            </a:endParaRPr>
          </a:p>
          <a:p>
            <a:r>
              <a:rPr lang="cs-CZ" sz="1200" b="1" dirty="0" smtClean="0">
                <a:solidFill>
                  <a:schemeClr val="accent3">
                    <a:lumMod val="50000"/>
                  </a:schemeClr>
                </a:solidFill>
                <a:latin typeface="Times New Roman" pitchFamily="18" charset="0"/>
                <a:cs typeface="Times New Roman" pitchFamily="18" charset="0"/>
              </a:rPr>
              <a:t>J.K. </a:t>
            </a:r>
            <a:r>
              <a:rPr lang="cs-CZ" sz="1200" b="1" dirty="0" err="1" smtClean="0">
                <a:solidFill>
                  <a:schemeClr val="accent3">
                    <a:lumMod val="50000"/>
                  </a:schemeClr>
                </a:solidFill>
                <a:latin typeface="Times New Roman" pitchFamily="18" charset="0"/>
                <a:cs typeface="Times New Roman" pitchFamily="18" charset="0"/>
              </a:rPr>
              <a:t>Rowlingová</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9" name="TextovéPole 18"/>
          <p:cNvSpPr txBox="1"/>
          <p:nvPr/>
        </p:nvSpPr>
        <p:spPr>
          <a:xfrm>
            <a:off x="2771800" y="2499742"/>
            <a:ext cx="6156176" cy="255454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cs-CZ" sz="1600" b="1" dirty="0" smtClean="0">
                <a:solidFill>
                  <a:schemeClr val="accent3">
                    <a:lumMod val="50000"/>
                  </a:schemeClr>
                </a:solidFill>
                <a:latin typeface="Times New Roman" pitchFamily="18" charset="0"/>
                <a:cs typeface="Times New Roman" pitchFamily="18" charset="0"/>
              </a:rPr>
              <a:t>Literaturu pro děti a mládež tvoří díla, která jsou určena pro čtenáře, popř. posluchače od 3 do 15 let.</a:t>
            </a:r>
          </a:p>
          <a:p>
            <a:endParaRPr lang="cs-CZ" sz="1600" b="1" dirty="0" smtClean="0">
              <a:solidFill>
                <a:schemeClr val="accent3">
                  <a:lumMod val="50000"/>
                </a:schemeClr>
              </a:solidFill>
              <a:latin typeface="Times New Roman" pitchFamily="18" charset="0"/>
              <a:cs typeface="Times New Roman" pitchFamily="18" charset="0"/>
            </a:endParaRPr>
          </a:p>
          <a:p>
            <a:r>
              <a:rPr lang="cs-CZ" sz="1600" b="1" u="sng" dirty="0" smtClean="0">
                <a:solidFill>
                  <a:schemeClr val="accent3">
                    <a:lumMod val="50000"/>
                  </a:schemeClr>
                </a:solidFill>
                <a:latin typeface="Times New Roman" pitchFamily="18" charset="0"/>
                <a:cs typeface="Times New Roman" pitchFamily="18" charset="0"/>
              </a:rPr>
              <a:t>literatura pro předškolní věk </a:t>
            </a:r>
            <a:r>
              <a:rPr lang="cs-CZ" sz="1600" b="1" dirty="0" smtClean="0">
                <a:solidFill>
                  <a:schemeClr val="accent3">
                    <a:lumMod val="50000"/>
                  </a:schemeClr>
                </a:solidFill>
                <a:latin typeface="Times New Roman" pitchFamily="18" charset="0"/>
                <a:cs typeface="Times New Roman" pitchFamily="18" charset="0"/>
              </a:rPr>
              <a:t>(3-6 let)</a:t>
            </a:r>
          </a:p>
          <a:p>
            <a:r>
              <a:rPr lang="cs-CZ" sz="1600" b="1" u="sng" dirty="0" smtClean="0">
                <a:solidFill>
                  <a:schemeClr val="accent3">
                    <a:lumMod val="50000"/>
                  </a:schemeClr>
                </a:solidFill>
                <a:latin typeface="Times New Roman" pitchFamily="18" charset="0"/>
                <a:cs typeface="Times New Roman" pitchFamily="18" charset="0"/>
              </a:rPr>
              <a:t>literatura pro mladší školní věk </a:t>
            </a:r>
            <a:r>
              <a:rPr lang="cs-CZ" sz="1600" b="1" dirty="0" smtClean="0">
                <a:solidFill>
                  <a:schemeClr val="accent3">
                    <a:lumMod val="50000"/>
                  </a:schemeClr>
                </a:solidFill>
                <a:latin typeface="Times New Roman" pitchFamily="18" charset="0"/>
                <a:cs typeface="Times New Roman" pitchFamily="18" charset="0"/>
              </a:rPr>
              <a:t>(6-11 let) – pohádky, </a:t>
            </a:r>
          </a:p>
          <a:p>
            <a:r>
              <a:rPr lang="cs-CZ" sz="1600" b="1" dirty="0" smtClean="0">
                <a:solidFill>
                  <a:schemeClr val="accent3">
                    <a:lumMod val="50000"/>
                  </a:schemeClr>
                </a:solidFill>
                <a:latin typeface="Times New Roman" pitchFamily="18" charset="0"/>
                <a:cs typeface="Times New Roman" pitchFamily="18" charset="0"/>
              </a:rPr>
              <a:t>pověsti, příběhy o zvířatech, vyprávění ze života dětí</a:t>
            </a:r>
          </a:p>
          <a:p>
            <a:r>
              <a:rPr lang="cs-CZ" sz="1600" b="1" u="sng" dirty="0" smtClean="0">
                <a:solidFill>
                  <a:schemeClr val="accent3">
                    <a:lumMod val="50000"/>
                  </a:schemeClr>
                </a:solidFill>
                <a:latin typeface="Times New Roman" pitchFamily="18" charset="0"/>
                <a:cs typeface="Times New Roman" pitchFamily="18" charset="0"/>
              </a:rPr>
              <a:t>literatura pro starší školní věk </a:t>
            </a:r>
            <a:r>
              <a:rPr lang="cs-CZ" sz="1600" b="1" dirty="0" smtClean="0">
                <a:solidFill>
                  <a:schemeClr val="accent3">
                    <a:lumMod val="50000"/>
                  </a:schemeClr>
                </a:solidFill>
                <a:latin typeface="Times New Roman" pitchFamily="18" charset="0"/>
                <a:cs typeface="Times New Roman" pitchFamily="18" charset="0"/>
              </a:rPr>
              <a:t>(11-15 let) – literatura dobrodružná,</a:t>
            </a:r>
          </a:p>
          <a:p>
            <a:r>
              <a:rPr lang="cs-CZ" sz="1600" b="1" dirty="0" smtClean="0">
                <a:solidFill>
                  <a:schemeClr val="accent3">
                    <a:lumMod val="50000"/>
                  </a:schemeClr>
                </a:solidFill>
                <a:latin typeface="Times New Roman" pitchFamily="18" charset="0"/>
                <a:cs typeface="Times New Roman" pitchFamily="18" charset="0"/>
              </a:rPr>
              <a:t> fantasy, science fiction, horory, detektivky, dívčí romány, knihy o lásce</a:t>
            </a:r>
          </a:p>
          <a:p>
            <a:endParaRPr lang="cs-CZ" sz="1600" b="1" dirty="0" smtClean="0">
              <a:solidFill>
                <a:schemeClr val="accent3">
                  <a:lumMod val="50000"/>
                </a:schemeClr>
              </a:solidFill>
              <a:latin typeface="Times New Roman" pitchFamily="18" charset="0"/>
              <a:cs typeface="Times New Roman" pitchFamily="18" charset="0"/>
            </a:endParaRPr>
          </a:p>
        </p:txBody>
      </p:sp>
      <p:pic>
        <p:nvPicPr>
          <p:cNvPr id="1027" name="Picture 3" descr="C:\Users\honza\AppData\Local\Microsoft\Windows\Temporary Internet Files\Content.IE5\EQBF7UF9\MP900439456[1].jpg"/>
          <p:cNvPicPr>
            <a:picLocks noChangeAspect="1" noChangeArrowheads="1"/>
          </p:cNvPicPr>
          <p:nvPr/>
        </p:nvPicPr>
        <p:blipFill>
          <a:blip r:embed="rId3" cstate="print"/>
          <a:srcRect/>
          <a:stretch>
            <a:fillRect/>
          </a:stretch>
        </p:blipFill>
        <p:spPr bwMode="auto">
          <a:xfrm>
            <a:off x="7452320" y="555526"/>
            <a:ext cx="1616224" cy="156058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5994"/>
            <a:ext cx="4284984" cy="594066"/>
          </a:xfrm>
        </p:spPr>
        <p:txBody>
          <a:bodyPr>
            <a:normAutofit fontScale="90000"/>
          </a:bodyPr>
          <a:lstStyle/>
          <a:p>
            <a:pPr algn="l"/>
            <a:r>
              <a:rPr lang="cs-CZ" sz="2800" b="1" dirty="0" smtClean="0">
                <a:latin typeface="Times New Roman" pitchFamily="18" charset="0"/>
                <a:cs typeface="Times New Roman" pitchFamily="18" charset="0"/>
              </a:rPr>
              <a:t>35.4 Co si řekneme nového?</a:t>
            </a:r>
            <a:endParaRPr lang="cs-CZ" sz="28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Obdélník 3"/>
          <p:cNvSpPr/>
          <p:nvPr/>
        </p:nvSpPr>
        <p:spPr>
          <a:xfrm>
            <a:off x="107504" y="987574"/>
            <a:ext cx="4032448" cy="286232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cs-CZ" sz="1200" b="1" u="sng" dirty="0" smtClean="0">
                <a:latin typeface="Times New Roman" pitchFamily="18" charset="0"/>
                <a:cs typeface="Times New Roman" pitchFamily="18" charset="0"/>
              </a:rPr>
              <a:t>Scénář</a:t>
            </a:r>
            <a:r>
              <a:rPr lang="cs-CZ" sz="1200" dirty="0" smtClean="0">
                <a:latin typeface="Times New Roman" pitchFamily="18" charset="0"/>
                <a:cs typeface="Times New Roman" pitchFamily="18" charset="0"/>
              </a:rPr>
              <a:t> je literární dílo určené k dalšímu zpracování (sehrání) v divadle či filmu. Většina scénářů vypadá tak, že na každé stránce jsou dva sloupce. V levém je popis toho, co při dialogu (či monologu) postava dělá, jaká hraje hudba atd. V pravém sloupci je napsáno, co postava říká. </a:t>
            </a:r>
            <a:r>
              <a:rPr lang="cs-CZ" sz="1200" dirty="0">
                <a:latin typeface="Times New Roman" pitchFamily="18" charset="0"/>
                <a:cs typeface="Times New Roman" pitchFamily="18" charset="0"/>
              </a:rPr>
              <a:t>P</a:t>
            </a:r>
            <a:r>
              <a:rPr lang="cs-CZ" sz="1200" dirty="0" smtClean="0">
                <a:latin typeface="Times New Roman" pitchFamily="18" charset="0"/>
                <a:cs typeface="Times New Roman" pitchFamily="18" charset="0"/>
              </a:rPr>
              <a:t>ři úvodu nové scény či změně v celkové scéně je nadpis nebo poznámka přes celou šíři scénáře.</a:t>
            </a:r>
          </a:p>
          <a:p>
            <a:r>
              <a:rPr lang="cs-CZ" sz="1200" dirty="0">
                <a:latin typeface="Times New Roman" pitchFamily="18" charset="0"/>
                <a:cs typeface="Times New Roman" pitchFamily="18" charset="0"/>
              </a:rPr>
              <a:t>P</a:t>
            </a:r>
            <a:r>
              <a:rPr lang="cs-CZ" sz="1200" dirty="0" smtClean="0">
                <a:latin typeface="Times New Roman" pitchFamily="18" charset="0"/>
                <a:cs typeface="Times New Roman" pitchFamily="18" charset="0"/>
              </a:rPr>
              <a:t>ro potřeby filmu existuje také </a:t>
            </a:r>
            <a:r>
              <a:rPr lang="cs-CZ" sz="1200" u="sng" dirty="0" smtClean="0">
                <a:latin typeface="Times New Roman" pitchFamily="18" charset="0"/>
                <a:cs typeface="Times New Roman" pitchFamily="18" charset="0"/>
              </a:rPr>
              <a:t>technický scénář</a:t>
            </a:r>
            <a:r>
              <a:rPr lang="cs-CZ" sz="1200" dirty="0" smtClean="0">
                <a:latin typeface="Times New Roman" pitchFamily="18" charset="0"/>
                <a:cs typeface="Times New Roman" pitchFamily="18" charset="0"/>
              </a:rPr>
              <a:t>, ve kterém jsou kromě těchto informací použity také informace</a:t>
            </a:r>
          </a:p>
          <a:p>
            <a:r>
              <a:rPr lang="cs-CZ" sz="1200" dirty="0" smtClean="0">
                <a:latin typeface="Times New Roman" pitchFamily="18" charset="0"/>
                <a:cs typeface="Times New Roman" pitchFamily="18" charset="0"/>
              </a:rPr>
              <a:t>o umístění kamery a jak má kamera postavy zabírat. Technický scénář využívá zkratky, které označují umístění kamery a záběr (např. PD - polodetail, DPD - dvojitý polodetail atd.). Z technického scénáře pak </a:t>
            </a:r>
            <a:r>
              <a:rPr lang="cs-CZ" sz="1200" u="sng" dirty="0" smtClean="0">
                <a:latin typeface="Times New Roman" pitchFamily="18" charset="0"/>
                <a:cs typeface="Times New Roman" pitchFamily="18" charset="0"/>
              </a:rPr>
              <a:t>skriptka</a:t>
            </a:r>
            <a:r>
              <a:rPr lang="cs-CZ" sz="1200" dirty="0" smtClean="0">
                <a:latin typeface="Times New Roman" pitchFamily="18" charset="0"/>
                <a:cs typeface="Times New Roman" pitchFamily="18" charset="0"/>
              </a:rPr>
              <a:t> vyškrtává natočené scény a doplňuje dodatečné informace - jako oblečení herců a osvětlení</a:t>
            </a:r>
            <a:r>
              <a:rPr lang="cs-CZ" sz="1200" dirty="0" smtClean="0"/>
              <a:t>.</a:t>
            </a:r>
            <a:endParaRPr lang="cs-CZ" sz="1200" dirty="0"/>
          </a:p>
        </p:txBody>
      </p:sp>
      <p:sp>
        <p:nvSpPr>
          <p:cNvPr id="5" name="TextovéPole 4"/>
          <p:cNvSpPr txBox="1"/>
          <p:nvPr/>
        </p:nvSpPr>
        <p:spPr>
          <a:xfrm>
            <a:off x="4355976" y="555526"/>
            <a:ext cx="4610558"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Častokrát je dětský hrdina nejen v knížce, ale i na filmovém plátně.</a:t>
            </a:r>
          </a:p>
          <a:p>
            <a:r>
              <a:rPr lang="cs-CZ" sz="1200" b="1" dirty="0" smtClean="0">
                <a:solidFill>
                  <a:schemeClr val="accent3">
                    <a:lumMod val="50000"/>
                  </a:schemeClr>
                </a:solidFill>
                <a:latin typeface="Times New Roman" pitchFamily="18" charset="0"/>
                <a:cs typeface="Times New Roman" pitchFamily="18" charset="0"/>
              </a:rPr>
              <a:t>K tomu, aby mohl být natočen film, slouží </a:t>
            </a:r>
            <a:r>
              <a:rPr lang="cs-CZ" sz="1200" b="1" u="sng" dirty="0" smtClean="0">
                <a:solidFill>
                  <a:schemeClr val="accent3">
                    <a:lumMod val="50000"/>
                  </a:schemeClr>
                </a:solidFill>
                <a:latin typeface="Times New Roman" pitchFamily="18" charset="0"/>
                <a:cs typeface="Times New Roman" pitchFamily="18" charset="0"/>
              </a:rPr>
              <a:t>scénář</a:t>
            </a:r>
            <a:r>
              <a:rPr lang="cs-CZ" sz="1200" b="1" dirty="0" smtClean="0">
                <a:solidFill>
                  <a:schemeClr val="accent3">
                    <a:lumMod val="50000"/>
                  </a:schemeClr>
                </a:solidFill>
                <a:latin typeface="Times New Roman" pitchFamily="18" charset="0"/>
                <a:cs typeface="Times New Roman" pitchFamily="18" charset="0"/>
              </a:rPr>
              <a:t>.</a:t>
            </a:r>
          </a:p>
        </p:txBody>
      </p:sp>
      <p:sp>
        <p:nvSpPr>
          <p:cNvPr id="6" name="TextovéPole 5"/>
          <p:cNvSpPr txBox="1"/>
          <p:nvPr/>
        </p:nvSpPr>
        <p:spPr>
          <a:xfrm>
            <a:off x="899592" y="4299942"/>
            <a:ext cx="2395207" cy="27699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Kinematografie je filmové umění.</a:t>
            </a:r>
          </a:p>
        </p:txBody>
      </p:sp>
      <p:sp>
        <p:nvSpPr>
          <p:cNvPr id="7" name="TextovéPole 6"/>
          <p:cNvSpPr txBox="1"/>
          <p:nvPr/>
        </p:nvSpPr>
        <p:spPr>
          <a:xfrm>
            <a:off x="755576" y="4681835"/>
            <a:ext cx="2723823"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Film může být hraný nebo animovaný </a:t>
            </a:r>
          </a:p>
          <a:p>
            <a:r>
              <a:rPr lang="cs-CZ" sz="1200" b="1" dirty="0" smtClean="0">
                <a:solidFill>
                  <a:schemeClr val="accent3">
                    <a:lumMod val="50000"/>
                  </a:schemeClr>
                </a:solidFill>
                <a:latin typeface="Times New Roman" pitchFamily="18" charset="0"/>
                <a:cs typeface="Times New Roman" pitchFamily="18" charset="0"/>
              </a:rPr>
              <a:t>( kreslený či loutkový).</a:t>
            </a:r>
          </a:p>
        </p:txBody>
      </p:sp>
      <p:sp>
        <p:nvSpPr>
          <p:cNvPr id="8" name="TextovéPole 7"/>
          <p:cNvSpPr txBox="1"/>
          <p:nvPr/>
        </p:nvSpPr>
        <p:spPr>
          <a:xfrm>
            <a:off x="467544" y="3939902"/>
            <a:ext cx="3466013" cy="276999"/>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Konkurz je soutěž o určité místo ( např. ve filmu).</a:t>
            </a:r>
          </a:p>
        </p:txBody>
      </p:sp>
      <p:sp>
        <p:nvSpPr>
          <p:cNvPr id="11" name="TextovéPole 10"/>
          <p:cNvSpPr txBox="1"/>
          <p:nvPr/>
        </p:nvSpPr>
        <p:spPr>
          <a:xfrm>
            <a:off x="4211960" y="1131590"/>
            <a:ext cx="4824536" cy="392400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cs-CZ" sz="1200" b="1" u="sng" dirty="0" smtClean="0">
                <a:solidFill>
                  <a:schemeClr val="accent3">
                    <a:lumMod val="50000"/>
                  </a:schemeClr>
                </a:solidFill>
                <a:latin typeface="Times New Roman" pitchFamily="18" charset="0"/>
                <a:cs typeface="Times New Roman" pitchFamily="18" charset="0"/>
              </a:rPr>
              <a:t>Dívka na koštěti</a:t>
            </a:r>
          </a:p>
          <a:p>
            <a:r>
              <a:rPr lang="cs-CZ" sz="1200" b="1" dirty="0" smtClean="0">
                <a:solidFill>
                  <a:schemeClr val="accent3">
                    <a:lumMod val="50000"/>
                  </a:schemeClr>
                </a:solidFill>
                <a:latin typeface="Times New Roman" pitchFamily="18" charset="0"/>
                <a:cs typeface="Times New Roman" pitchFamily="18" charset="0"/>
              </a:rPr>
              <a:t>Obraz 2</a:t>
            </a:r>
          </a:p>
          <a:p>
            <a:r>
              <a:rPr lang="cs-CZ" sz="1200" b="1" dirty="0" smtClean="0">
                <a:solidFill>
                  <a:schemeClr val="accent3">
                    <a:lumMod val="50000"/>
                  </a:schemeClr>
                </a:solidFill>
                <a:latin typeface="Times New Roman" pitchFamily="18" charset="0"/>
                <a:cs typeface="Times New Roman" pitchFamily="18" charset="0"/>
              </a:rPr>
              <a:t>Ředitelna pohádkové školy</a:t>
            </a:r>
          </a:p>
          <a:p>
            <a:r>
              <a:rPr lang="cs-CZ" sz="1200" b="1" dirty="0" smtClean="0">
                <a:solidFill>
                  <a:schemeClr val="accent3">
                    <a:lumMod val="50000"/>
                  </a:schemeClr>
                </a:solidFill>
                <a:latin typeface="Times New Roman" pitchFamily="18" charset="0"/>
                <a:cs typeface="Times New Roman" pitchFamily="18" charset="0"/>
              </a:rPr>
              <a:t>Ateliér – den</a:t>
            </a:r>
          </a:p>
          <a:p>
            <a:r>
              <a:rPr lang="cs-CZ" sz="1200" b="1" u="sng" dirty="0" smtClean="0">
                <a:solidFill>
                  <a:schemeClr val="accent3">
                    <a:lumMod val="50000"/>
                  </a:schemeClr>
                </a:solidFill>
                <a:latin typeface="Times New Roman" pitchFamily="18" charset="0"/>
                <a:cs typeface="Times New Roman" pitchFamily="18" charset="0"/>
              </a:rPr>
              <a:t>22-DPD</a:t>
            </a:r>
          </a:p>
          <a:p>
            <a:r>
              <a:rPr lang="cs-CZ" sz="1200" b="1" dirty="0" smtClean="0">
                <a:solidFill>
                  <a:schemeClr val="accent3">
                    <a:lumMod val="50000"/>
                  </a:schemeClr>
                </a:solidFill>
                <a:latin typeface="Times New Roman" pitchFamily="18" charset="0"/>
                <a:cs typeface="Times New Roman" pitchFamily="18" charset="0"/>
              </a:rPr>
              <a:t>V popředí obrazu stojí čelem</a:t>
            </a:r>
          </a:p>
          <a:p>
            <a:r>
              <a:rPr lang="cs-CZ" sz="1200" b="1" dirty="0" smtClean="0">
                <a:solidFill>
                  <a:schemeClr val="accent3">
                    <a:lumMod val="50000"/>
                  </a:schemeClr>
                </a:solidFill>
                <a:latin typeface="Times New Roman" pitchFamily="18" charset="0"/>
                <a:cs typeface="Times New Roman" pitchFamily="18" charset="0"/>
              </a:rPr>
              <a:t>ke kameře učitelka – čarodějnice</a:t>
            </a:r>
          </a:p>
          <a:p>
            <a:r>
              <a:rPr lang="cs-CZ" sz="1200" b="1" dirty="0" smtClean="0">
                <a:solidFill>
                  <a:schemeClr val="accent3">
                    <a:lumMod val="50000"/>
                  </a:schemeClr>
                </a:solidFill>
                <a:latin typeface="Times New Roman" pitchFamily="18" charset="0"/>
                <a:cs typeface="Times New Roman" pitchFamily="18" charset="0"/>
              </a:rPr>
              <a:t>a rozčileně žaluje na </a:t>
            </a:r>
            <a:r>
              <a:rPr lang="cs-CZ" sz="1200" b="1" dirty="0" err="1" smtClean="0">
                <a:solidFill>
                  <a:schemeClr val="accent3">
                    <a:lumMod val="50000"/>
                  </a:schemeClr>
                </a:solidFill>
                <a:latin typeface="Times New Roman" pitchFamily="18" charset="0"/>
                <a:cs typeface="Times New Roman" pitchFamily="18" charset="0"/>
              </a:rPr>
              <a:t>Saxanu</a:t>
            </a:r>
            <a:r>
              <a:rPr lang="cs-CZ" sz="1200" b="1" dirty="0" smtClean="0">
                <a:solidFill>
                  <a:schemeClr val="accent3">
                    <a:lumMod val="50000"/>
                  </a:schemeClr>
                </a:solidFill>
                <a:latin typeface="Times New Roman" pitchFamily="18" charset="0"/>
                <a:cs typeface="Times New Roman" pitchFamily="18" charset="0"/>
              </a:rPr>
              <a:t>, </a:t>
            </a:r>
          </a:p>
          <a:p>
            <a:r>
              <a:rPr lang="cs-CZ" sz="1200" b="1" dirty="0" smtClean="0">
                <a:solidFill>
                  <a:schemeClr val="accent3">
                    <a:lumMod val="50000"/>
                  </a:schemeClr>
                </a:solidFill>
                <a:latin typeface="Times New Roman" pitchFamily="18" charset="0"/>
                <a:cs typeface="Times New Roman" pitchFamily="18" charset="0"/>
              </a:rPr>
              <a:t>která stojí zkroušeně za ní.		</a:t>
            </a:r>
            <a:r>
              <a:rPr lang="cs-CZ" sz="1200" b="1" u="sng" dirty="0" smtClean="0">
                <a:solidFill>
                  <a:schemeClr val="accent3">
                    <a:lumMod val="50000"/>
                  </a:schemeClr>
                </a:solidFill>
                <a:latin typeface="Times New Roman" pitchFamily="18" charset="0"/>
                <a:cs typeface="Times New Roman" pitchFamily="18" charset="0"/>
              </a:rPr>
              <a:t>Učitelka – čarodějnice</a:t>
            </a:r>
          </a:p>
          <a:p>
            <a:r>
              <a:rPr lang="cs-CZ" sz="1200" b="1" dirty="0" smtClean="0">
                <a:solidFill>
                  <a:schemeClr val="accent3">
                    <a:lumMod val="50000"/>
                  </a:schemeClr>
                </a:solidFill>
                <a:latin typeface="Times New Roman" pitchFamily="18" charset="0"/>
                <a:cs typeface="Times New Roman" pitchFamily="18" charset="0"/>
              </a:rPr>
              <a:t>			Využila situace!</a:t>
            </a:r>
          </a:p>
          <a:p>
            <a:r>
              <a:rPr lang="cs-CZ" sz="1200" b="1" u="sng" dirty="0" smtClean="0">
                <a:solidFill>
                  <a:schemeClr val="accent3">
                    <a:lumMod val="50000"/>
                  </a:schemeClr>
                </a:solidFill>
                <a:latin typeface="Times New Roman" pitchFamily="18" charset="0"/>
                <a:cs typeface="Times New Roman" pitchFamily="18" charset="0"/>
              </a:rPr>
              <a:t>23 – PC</a:t>
            </a:r>
          </a:p>
          <a:p>
            <a:r>
              <a:rPr lang="cs-CZ" sz="1200" b="1" dirty="0" smtClean="0">
                <a:solidFill>
                  <a:schemeClr val="accent3">
                    <a:lumMod val="50000"/>
                  </a:schemeClr>
                </a:solidFill>
                <a:latin typeface="Times New Roman" pitchFamily="18" charset="0"/>
                <a:cs typeface="Times New Roman" pitchFamily="18" charset="0"/>
              </a:rPr>
              <a:t>Za hrubým stolem sedí ředitel.	</a:t>
            </a:r>
            <a:r>
              <a:rPr lang="cs-CZ" sz="1200" b="1" u="sng" dirty="0" smtClean="0">
                <a:solidFill>
                  <a:schemeClr val="accent3">
                    <a:lumMod val="50000"/>
                  </a:schemeClr>
                </a:solidFill>
                <a:latin typeface="Times New Roman" pitchFamily="18" charset="0"/>
                <a:cs typeface="Times New Roman" pitchFamily="18" charset="0"/>
              </a:rPr>
              <a:t>Pohádkový ředitel</a:t>
            </a:r>
          </a:p>
          <a:p>
            <a:r>
              <a:rPr lang="cs-CZ" sz="1200" b="1" dirty="0" smtClean="0">
                <a:solidFill>
                  <a:schemeClr val="accent3">
                    <a:lumMod val="50000"/>
                  </a:schemeClr>
                </a:solidFill>
                <a:latin typeface="Times New Roman" pitchFamily="18" charset="0"/>
                <a:cs typeface="Times New Roman" pitchFamily="18" charset="0"/>
              </a:rPr>
              <a:t>			</a:t>
            </a:r>
            <a:r>
              <a:rPr lang="cs-CZ" sz="1200" b="1" dirty="0" err="1" smtClean="0">
                <a:solidFill>
                  <a:schemeClr val="accent3">
                    <a:lumMod val="50000"/>
                  </a:schemeClr>
                </a:solidFill>
                <a:latin typeface="Times New Roman" pitchFamily="18" charset="0"/>
                <a:cs typeface="Times New Roman" pitchFamily="18" charset="0"/>
              </a:rPr>
              <a:t>Saxano</a:t>
            </a:r>
            <a:r>
              <a:rPr lang="cs-CZ" sz="1200" b="1" dirty="0" smtClean="0">
                <a:solidFill>
                  <a:schemeClr val="accent3">
                    <a:lumMod val="50000"/>
                  </a:schemeClr>
                </a:solidFill>
                <a:latin typeface="Times New Roman" pitchFamily="18" charset="0"/>
                <a:cs typeface="Times New Roman" pitchFamily="18" charset="0"/>
              </a:rPr>
              <a:t>, </a:t>
            </a:r>
            <a:r>
              <a:rPr lang="cs-CZ" sz="1200" b="1" dirty="0" err="1" smtClean="0">
                <a:solidFill>
                  <a:schemeClr val="accent3">
                    <a:lumMod val="50000"/>
                  </a:schemeClr>
                </a:solidFill>
                <a:latin typeface="Times New Roman" pitchFamily="18" charset="0"/>
                <a:cs typeface="Times New Roman" pitchFamily="18" charset="0"/>
              </a:rPr>
              <a:t>Saxano</a:t>
            </a:r>
            <a:r>
              <a:rPr lang="cs-CZ" sz="1200" b="1" dirty="0" smtClean="0">
                <a:solidFill>
                  <a:schemeClr val="accent3">
                    <a:lumMod val="50000"/>
                  </a:schemeClr>
                </a:solidFill>
                <a:latin typeface="Times New Roman" pitchFamily="18" charset="0"/>
                <a:cs typeface="Times New Roman" pitchFamily="18" charset="0"/>
              </a:rPr>
              <a:t>…</a:t>
            </a:r>
          </a:p>
          <a:p>
            <a:r>
              <a:rPr lang="cs-CZ" sz="1200" b="1" dirty="0" smtClean="0">
                <a:solidFill>
                  <a:schemeClr val="accent3">
                    <a:lumMod val="50000"/>
                  </a:schemeClr>
                </a:solidFill>
                <a:latin typeface="Times New Roman" pitchFamily="18" charset="0"/>
                <a:cs typeface="Times New Roman" pitchFamily="18" charset="0"/>
              </a:rPr>
              <a:t>			takoví baziliškové nebo</a:t>
            </a:r>
          </a:p>
          <a:p>
            <a:r>
              <a:rPr lang="cs-CZ" sz="1200" b="1" dirty="0" smtClean="0">
                <a:solidFill>
                  <a:schemeClr val="accent3">
                    <a:lumMod val="50000"/>
                  </a:schemeClr>
                </a:solidFill>
                <a:latin typeface="Times New Roman" pitchFamily="18" charset="0"/>
                <a:cs typeface="Times New Roman" pitchFamily="18" charset="0"/>
              </a:rPr>
              <a:t>			vlkodlaci by byli celí šťastní,</a:t>
            </a:r>
          </a:p>
          <a:p>
            <a:r>
              <a:rPr lang="cs-CZ" sz="1200" b="1" dirty="0" smtClean="0">
                <a:solidFill>
                  <a:schemeClr val="accent3">
                    <a:lumMod val="50000"/>
                  </a:schemeClr>
                </a:solidFill>
                <a:latin typeface="Times New Roman" pitchFamily="18" charset="0"/>
                <a:cs typeface="Times New Roman" pitchFamily="18" charset="0"/>
              </a:rPr>
              <a:t>			kdyby mohli studovat, a ty</a:t>
            </a:r>
          </a:p>
          <a:p>
            <a:r>
              <a:rPr lang="cs-CZ" sz="1200" b="1" dirty="0" smtClean="0">
                <a:solidFill>
                  <a:schemeClr val="accent3">
                    <a:lumMod val="50000"/>
                  </a:schemeClr>
                </a:solidFill>
                <a:latin typeface="Times New Roman" pitchFamily="18" charset="0"/>
                <a:cs typeface="Times New Roman" pitchFamily="18" charset="0"/>
              </a:rPr>
              <a:t>			si toho nevážíš?</a:t>
            </a:r>
          </a:p>
          <a:p>
            <a:r>
              <a:rPr lang="cs-CZ" sz="1200" b="1" u="sng" dirty="0" smtClean="0">
                <a:solidFill>
                  <a:schemeClr val="accent3">
                    <a:lumMod val="50000"/>
                  </a:schemeClr>
                </a:solidFill>
                <a:latin typeface="Times New Roman" pitchFamily="18" charset="0"/>
                <a:cs typeface="Times New Roman" pitchFamily="18" charset="0"/>
              </a:rPr>
              <a:t>24 – PC</a:t>
            </a:r>
          </a:p>
          <a:p>
            <a:r>
              <a:rPr lang="cs-CZ" sz="1200" b="1" dirty="0" err="1" smtClean="0">
                <a:solidFill>
                  <a:schemeClr val="accent3">
                    <a:lumMod val="50000"/>
                  </a:schemeClr>
                </a:solidFill>
                <a:latin typeface="Times New Roman" pitchFamily="18" charset="0"/>
                <a:cs typeface="Times New Roman" pitchFamily="18" charset="0"/>
              </a:rPr>
              <a:t>Saxana</a:t>
            </a:r>
            <a:r>
              <a:rPr lang="cs-CZ" sz="1200" b="1" dirty="0" smtClean="0">
                <a:solidFill>
                  <a:schemeClr val="accent3">
                    <a:lumMod val="50000"/>
                  </a:schemeClr>
                </a:solidFill>
                <a:latin typeface="Times New Roman" pitchFamily="18" charset="0"/>
                <a:cs typeface="Times New Roman" pitchFamily="18" charset="0"/>
              </a:rPr>
              <a:t> sklopí oči a šeptne		</a:t>
            </a:r>
            <a:r>
              <a:rPr lang="cs-CZ" sz="1200" b="1" u="sng" dirty="0" err="1" smtClean="0">
                <a:solidFill>
                  <a:schemeClr val="accent3">
                    <a:lumMod val="50000"/>
                  </a:schemeClr>
                </a:solidFill>
                <a:latin typeface="Times New Roman" pitchFamily="18" charset="0"/>
                <a:cs typeface="Times New Roman" pitchFamily="18" charset="0"/>
              </a:rPr>
              <a:t>Saxana</a:t>
            </a:r>
            <a:endParaRPr lang="cs-CZ" sz="1200" b="1" u="sng" dirty="0" smtClean="0">
              <a:solidFill>
                <a:schemeClr val="accent3">
                  <a:lumMod val="50000"/>
                </a:schemeClr>
              </a:solidFill>
              <a:latin typeface="Times New Roman" pitchFamily="18" charset="0"/>
              <a:cs typeface="Times New Roman" pitchFamily="18" charset="0"/>
            </a:endParaRPr>
          </a:p>
          <a:p>
            <a:r>
              <a:rPr lang="cs-CZ" sz="1200" b="1" dirty="0" smtClean="0">
                <a:solidFill>
                  <a:schemeClr val="accent3">
                    <a:lumMod val="50000"/>
                  </a:schemeClr>
                </a:solidFill>
                <a:latin typeface="Times New Roman" pitchFamily="18" charset="0"/>
                <a:cs typeface="Times New Roman" pitchFamily="18" charset="0"/>
              </a:rPr>
              <a:t>			Ne…</a:t>
            </a:r>
          </a:p>
          <a:p>
            <a:endParaRPr lang="cs-CZ" sz="1200" b="1" dirty="0" smtClean="0">
              <a:solidFill>
                <a:schemeClr val="accent3">
                  <a:lumMod val="50000"/>
                </a:schemeClr>
              </a:solidFill>
              <a:latin typeface="Times New Roman" pitchFamily="18" charset="0"/>
              <a:cs typeface="Times New Roman" pitchFamily="18" charset="0"/>
            </a:endParaRPr>
          </a:p>
          <a:p>
            <a:endParaRPr lang="cs-CZ" sz="1200" b="1" dirty="0" smtClean="0">
              <a:solidFill>
                <a:schemeClr val="accent3">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3996952" cy="594066"/>
          </a:xfrm>
        </p:spPr>
        <p:txBody>
          <a:bodyPr>
            <a:normAutofit fontScale="90000"/>
          </a:bodyPr>
          <a:lstStyle/>
          <a:p>
            <a:pPr algn="l"/>
            <a:r>
              <a:rPr lang="cs-CZ" sz="2800" b="1" dirty="0" smtClean="0">
                <a:latin typeface="Times New Roman" pitchFamily="18" charset="0"/>
                <a:cs typeface="Times New Roman" pitchFamily="18" charset="0"/>
              </a:rPr>
              <a:t>35.5 Procvičení a příklady</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3995936" y="555526"/>
            <a:ext cx="3470822"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lang="cs-CZ" b="1" dirty="0" smtClean="0">
                <a:solidFill>
                  <a:schemeClr val="accent3">
                    <a:lumMod val="50000"/>
                  </a:schemeClr>
                </a:solidFill>
                <a:latin typeface="Times New Roman" pitchFamily="18" charset="0"/>
                <a:cs typeface="Times New Roman" pitchFamily="18" charset="0"/>
              </a:rPr>
              <a:t>Přiřaď dětského hrdinu k ukázce</a:t>
            </a:r>
          </a:p>
        </p:txBody>
      </p:sp>
      <p:sp>
        <p:nvSpPr>
          <p:cNvPr id="5" name="TextovéPole 4"/>
          <p:cNvSpPr txBox="1"/>
          <p:nvPr/>
        </p:nvSpPr>
        <p:spPr>
          <a:xfrm>
            <a:off x="107504" y="1059582"/>
            <a:ext cx="5868144" cy="646331"/>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Při hře si chlapec nevšiml, že těsně v jeho blízkosti nastražila hlavu zmije. Vyrušil její klid, cítila se ohrožená. Otevřela dokořán jedovatou tlamu, připravená seknout. </a:t>
            </a:r>
            <a:r>
              <a:rPr lang="cs-CZ" sz="1200" b="1" dirty="0" err="1" smtClean="0">
                <a:solidFill>
                  <a:schemeClr val="accent3">
                    <a:lumMod val="50000"/>
                  </a:schemeClr>
                </a:solidFill>
                <a:latin typeface="Times New Roman" pitchFamily="18" charset="0"/>
                <a:cs typeface="Times New Roman" pitchFamily="18" charset="0"/>
              </a:rPr>
              <a:t>Psík</a:t>
            </a:r>
            <a:r>
              <a:rPr lang="cs-CZ" sz="1200" b="1" dirty="0" smtClean="0">
                <a:solidFill>
                  <a:schemeClr val="accent3">
                    <a:lumMod val="50000"/>
                  </a:schemeClr>
                </a:solidFill>
                <a:latin typeface="Times New Roman" pitchFamily="18" charset="0"/>
                <a:cs typeface="Times New Roman" pitchFamily="18" charset="0"/>
              </a:rPr>
              <a:t> skočil mezi chlapce a hada. Skočil a had ho uštkl. Čert zakňučel.</a:t>
            </a:r>
            <a:endParaRPr lang="cs-CZ" sz="1200" b="1" dirty="0" smtClean="0">
              <a:solidFill>
                <a:schemeClr val="accent3">
                  <a:lumMod val="50000"/>
                </a:schemeClr>
              </a:solidFill>
            </a:endParaRPr>
          </a:p>
        </p:txBody>
      </p:sp>
      <p:sp>
        <p:nvSpPr>
          <p:cNvPr id="6" name="TextovéPole 5"/>
          <p:cNvSpPr txBox="1"/>
          <p:nvPr/>
        </p:nvSpPr>
        <p:spPr>
          <a:xfrm>
            <a:off x="6228184" y="2283718"/>
            <a:ext cx="2795894" cy="276999"/>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Vojtíšek ( Tajemství proutěného košíku</a:t>
            </a:r>
            <a:r>
              <a:rPr lang="cs-CZ" sz="1200" b="1" dirty="0" smtClean="0">
                <a:solidFill>
                  <a:schemeClr val="accent3">
                    <a:lumMod val="50000"/>
                  </a:schemeClr>
                </a:solidFill>
              </a:rPr>
              <a:t>)</a:t>
            </a:r>
          </a:p>
        </p:txBody>
      </p:sp>
      <p:sp>
        <p:nvSpPr>
          <p:cNvPr id="7" name="TextovéPole 6"/>
          <p:cNvSpPr txBox="1"/>
          <p:nvPr/>
        </p:nvSpPr>
        <p:spPr>
          <a:xfrm>
            <a:off x="107504" y="1923678"/>
            <a:ext cx="5904656"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Jak čas utíkal, berle už ke mně nerozlučně patřily. Paže se mi vyvinuly mnohem víc</a:t>
            </a:r>
          </a:p>
          <a:p>
            <a:r>
              <a:rPr lang="cs-CZ" sz="1200" b="1" dirty="0" smtClean="0">
                <a:solidFill>
                  <a:schemeClr val="accent3">
                    <a:lumMod val="50000"/>
                  </a:schemeClr>
                </a:solidFill>
                <a:latin typeface="Times New Roman" pitchFamily="18" charset="0"/>
                <a:cs typeface="Times New Roman" pitchFamily="18" charset="0"/>
              </a:rPr>
              <a:t>než ostatní tělo a podpaží jsem měl tuhá a tvrdá. Berle mě již nedřely a chodil jsem docela snadno. Naučil jsem se chodit na několik různých způsobů, které jsem si pojmenoval podle druhů koňské chůze. Dovedl jsem běhat, cválat a klusat.</a:t>
            </a:r>
          </a:p>
        </p:txBody>
      </p:sp>
      <p:sp>
        <p:nvSpPr>
          <p:cNvPr id="8" name="TextovéPole 7"/>
          <p:cNvSpPr txBox="1"/>
          <p:nvPr/>
        </p:nvSpPr>
        <p:spPr>
          <a:xfrm>
            <a:off x="6660232" y="4227934"/>
            <a:ext cx="2334293" cy="276999"/>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Alan (Už zase skáču přes kaluže)</a:t>
            </a:r>
          </a:p>
        </p:txBody>
      </p:sp>
      <p:sp>
        <p:nvSpPr>
          <p:cNvPr id="9" name="TextovéPole 8"/>
          <p:cNvSpPr txBox="1"/>
          <p:nvPr/>
        </p:nvSpPr>
        <p:spPr>
          <a:xfrm>
            <a:off x="107504" y="3003798"/>
            <a:ext cx="3300904" cy="1015663"/>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Moje novoroční předsevzetí:</a:t>
            </a:r>
          </a:p>
          <a:p>
            <a:pPr marL="228600" indent="-228600">
              <a:buAutoNum type="arabicPeriod"/>
            </a:pPr>
            <a:r>
              <a:rPr lang="cs-CZ" sz="1200" b="1" dirty="0" smtClean="0">
                <a:solidFill>
                  <a:schemeClr val="accent3">
                    <a:lumMod val="50000"/>
                  </a:schemeClr>
                </a:solidFill>
                <a:latin typeface="Times New Roman" pitchFamily="18" charset="0"/>
                <a:cs typeface="Times New Roman" pitchFamily="18" charset="0"/>
              </a:rPr>
              <a:t>Budu pomáhat slepcům přes ulici.</a:t>
            </a:r>
          </a:p>
          <a:p>
            <a:pPr marL="228600" indent="-228600">
              <a:buAutoNum type="arabicPeriod"/>
            </a:pPr>
            <a:r>
              <a:rPr lang="cs-CZ" sz="1200" b="1" dirty="0" smtClean="0">
                <a:solidFill>
                  <a:schemeClr val="accent3">
                    <a:lumMod val="50000"/>
                  </a:schemeClr>
                </a:solidFill>
                <a:latin typeface="Times New Roman" pitchFamily="18" charset="0"/>
                <a:cs typeface="Times New Roman" pitchFamily="18" charset="0"/>
              </a:rPr>
              <a:t>Budu si věšet kalhoty na ramínko.</a:t>
            </a:r>
          </a:p>
          <a:p>
            <a:pPr marL="228600" indent="-228600">
              <a:buAutoNum type="arabicPeriod"/>
            </a:pPr>
            <a:r>
              <a:rPr lang="cs-CZ" sz="1200" b="1" dirty="0" smtClean="0">
                <a:solidFill>
                  <a:schemeClr val="accent3">
                    <a:lumMod val="50000"/>
                  </a:schemeClr>
                </a:solidFill>
                <a:latin typeface="Times New Roman" pitchFamily="18" charset="0"/>
                <a:cs typeface="Times New Roman" pitchFamily="18" charset="0"/>
              </a:rPr>
              <a:t>Gramofonové desky budu ukládat do obalů.</a:t>
            </a:r>
          </a:p>
          <a:p>
            <a:pPr marL="228600" indent="-228600">
              <a:buAutoNum type="arabicPeriod"/>
            </a:pPr>
            <a:r>
              <a:rPr lang="cs-CZ" sz="1200" b="1" dirty="0" smtClean="0">
                <a:solidFill>
                  <a:schemeClr val="accent3">
                    <a:lumMod val="50000"/>
                  </a:schemeClr>
                </a:solidFill>
                <a:latin typeface="Times New Roman" pitchFamily="18" charset="0"/>
                <a:cs typeface="Times New Roman" pitchFamily="18" charset="0"/>
              </a:rPr>
              <a:t>Nezačnu kouřit.</a:t>
            </a:r>
          </a:p>
        </p:txBody>
      </p:sp>
      <p:sp>
        <p:nvSpPr>
          <p:cNvPr id="10" name="TextovéPole 9"/>
          <p:cNvSpPr txBox="1"/>
          <p:nvPr/>
        </p:nvSpPr>
        <p:spPr>
          <a:xfrm>
            <a:off x="6372200" y="3291830"/>
            <a:ext cx="2621167" cy="276999"/>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Tom ( Dobrodružství </a:t>
            </a:r>
            <a:r>
              <a:rPr lang="cs-CZ" sz="1200" b="1" dirty="0" err="1" smtClean="0">
                <a:solidFill>
                  <a:schemeClr val="accent3">
                    <a:lumMod val="50000"/>
                  </a:schemeClr>
                </a:solidFill>
                <a:latin typeface="Times New Roman" pitchFamily="18" charset="0"/>
                <a:cs typeface="Times New Roman" pitchFamily="18" charset="0"/>
              </a:rPr>
              <a:t>Toma</a:t>
            </a:r>
            <a:r>
              <a:rPr lang="cs-CZ" sz="1200" b="1" dirty="0" smtClean="0">
                <a:solidFill>
                  <a:schemeClr val="accent3">
                    <a:lumMod val="50000"/>
                  </a:schemeClr>
                </a:solidFill>
                <a:latin typeface="Times New Roman" pitchFamily="18" charset="0"/>
                <a:cs typeface="Times New Roman" pitchFamily="18" charset="0"/>
              </a:rPr>
              <a:t> </a:t>
            </a:r>
            <a:r>
              <a:rPr lang="cs-CZ" sz="1200" b="1" dirty="0" err="1" smtClean="0">
                <a:solidFill>
                  <a:schemeClr val="accent3">
                    <a:lumMod val="50000"/>
                  </a:schemeClr>
                </a:solidFill>
                <a:latin typeface="Times New Roman" pitchFamily="18" charset="0"/>
                <a:cs typeface="Times New Roman" pitchFamily="18" charset="0"/>
              </a:rPr>
              <a:t>Sawyera</a:t>
            </a:r>
            <a:r>
              <a:rPr lang="cs-CZ" sz="1200" b="1" dirty="0" smtClean="0">
                <a:solidFill>
                  <a:schemeClr val="accent3">
                    <a:lumMod val="50000"/>
                  </a:schemeClr>
                </a:solidFill>
                <a:latin typeface="Times New Roman" pitchFamily="18" charset="0"/>
                <a:cs typeface="Times New Roman" pitchFamily="18" charset="0"/>
              </a:rPr>
              <a:t>)</a:t>
            </a:r>
          </a:p>
        </p:txBody>
      </p:sp>
      <p:sp>
        <p:nvSpPr>
          <p:cNvPr id="11" name="TextovéPole 10"/>
          <p:cNvSpPr txBox="1"/>
          <p:nvPr/>
        </p:nvSpPr>
        <p:spPr>
          <a:xfrm>
            <a:off x="107504" y="4155926"/>
            <a:ext cx="5928674" cy="646331"/>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rPr>
              <a:t> Na všech tvářích v soudní síni se rázem objevil výraz zmateného úžasu. Všechny zraky </a:t>
            </a:r>
          </a:p>
          <a:p>
            <a:r>
              <a:rPr lang="cs-CZ" sz="1200" b="1" dirty="0" smtClean="0">
                <a:solidFill>
                  <a:schemeClr val="accent3">
                    <a:lumMod val="50000"/>
                  </a:schemeClr>
                </a:solidFill>
                <a:latin typeface="Times New Roman" pitchFamily="18" charset="0"/>
                <a:cs typeface="Times New Roman" pitchFamily="18" charset="0"/>
              </a:rPr>
              <a:t>nechápavě a zvědavě utkvěly na chlapci, když vstal a zaujal místo na stanovišti svědků.</a:t>
            </a:r>
          </a:p>
          <a:p>
            <a:r>
              <a:rPr lang="cs-CZ" sz="1200" b="1" dirty="0" smtClean="0">
                <a:solidFill>
                  <a:schemeClr val="accent3">
                    <a:lumMod val="50000"/>
                  </a:schemeClr>
                </a:solidFill>
                <a:latin typeface="Times New Roman" pitchFamily="18" charset="0"/>
                <a:cs typeface="Times New Roman" pitchFamily="18" charset="0"/>
              </a:rPr>
              <a:t>Chlapec vypadal zděšeně, neboť měl opravdu zle nahnáno. Byl vzat do přísahy.</a:t>
            </a:r>
          </a:p>
        </p:txBody>
      </p:sp>
      <p:sp>
        <p:nvSpPr>
          <p:cNvPr id="12" name="TextovéPole 11"/>
          <p:cNvSpPr txBox="1"/>
          <p:nvPr/>
        </p:nvSpPr>
        <p:spPr>
          <a:xfrm>
            <a:off x="6444208" y="1347614"/>
            <a:ext cx="2486578" cy="276999"/>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sz="1200" b="1" dirty="0" smtClean="0">
                <a:solidFill>
                  <a:schemeClr val="accent3">
                    <a:lumMod val="50000"/>
                  </a:schemeClr>
                </a:solidFill>
              </a:rPr>
              <a:t>Adrian (Tajný deník Adriana </a:t>
            </a:r>
            <a:r>
              <a:rPr lang="cs-CZ" sz="1200" b="1" dirty="0" err="1" smtClean="0">
                <a:solidFill>
                  <a:schemeClr val="accent3">
                    <a:lumMod val="50000"/>
                  </a:schemeClr>
                </a:solidFill>
              </a:rPr>
              <a:t>Molea</a:t>
            </a:r>
            <a:r>
              <a:rPr lang="cs-CZ" sz="1200" b="1" dirty="0" smtClean="0">
                <a:solidFill>
                  <a:schemeClr val="accent3">
                    <a:lumMod val="50000"/>
                  </a:schemeClr>
                </a:solidFill>
              </a:rPr>
              <a:t>)</a:t>
            </a:r>
          </a:p>
        </p:txBody>
      </p:sp>
      <p:cxnSp>
        <p:nvCxnSpPr>
          <p:cNvPr id="14" name="Přímá spojovací šipka 13"/>
          <p:cNvCxnSpPr/>
          <p:nvPr/>
        </p:nvCxnSpPr>
        <p:spPr>
          <a:xfrm>
            <a:off x="5796136" y="1419622"/>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a:off x="5508104" y="2609642"/>
            <a:ext cx="1080120" cy="1690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ovací šipka 17"/>
          <p:cNvCxnSpPr>
            <a:stCxn id="9" idx="3"/>
          </p:cNvCxnSpPr>
          <p:nvPr/>
        </p:nvCxnSpPr>
        <p:spPr>
          <a:xfrm flipV="1">
            <a:off x="3408408" y="1707654"/>
            <a:ext cx="3251824" cy="18039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p:nvPr/>
        </p:nvCxnSpPr>
        <p:spPr>
          <a:xfrm flipV="1">
            <a:off x="5148064" y="3507854"/>
            <a:ext cx="1080120" cy="721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up)">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down)">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4284984" cy="594066"/>
          </a:xfrm>
        </p:spPr>
        <p:txBody>
          <a:bodyPr>
            <a:normAutofit fontScale="90000"/>
          </a:bodyPr>
          <a:lstStyle/>
          <a:p>
            <a:pPr algn="l"/>
            <a:r>
              <a:rPr lang="cs-CZ" sz="2800" b="1" dirty="0" smtClean="0">
                <a:latin typeface="Times New Roman" pitchFamily="18" charset="0"/>
                <a:cs typeface="Times New Roman" pitchFamily="18" charset="0"/>
              </a:rPr>
              <a:t>35.6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Obdélník 3"/>
          <p:cNvSpPr/>
          <p:nvPr/>
        </p:nvSpPr>
        <p:spPr>
          <a:xfrm>
            <a:off x="107504" y="2931790"/>
            <a:ext cx="9036496" cy="2031325"/>
          </a:xfrm>
          <a:prstGeom prst="rect">
            <a:avLst/>
          </a:prstGeom>
        </p:spPr>
        <p:txBody>
          <a:bodyPr wrap="square">
            <a:spAutoFit/>
          </a:bodyPr>
          <a:lstStyle/>
          <a:p>
            <a:r>
              <a:rPr lang="cs-CZ" sz="1400" dirty="0" smtClean="0">
                <a:latin typeface="Times New Roman" pitchFamily="18" charset="0"/>
                <a:cs typeface="Times New Roman" pitchFamily="18" charset="0"/>
              </a:rPr>
              <a:t>Noc s Andersenem je jednou z akcí, kterou české knihovny svádí v konkurenci populárnějších médií boj o zájem dětí a dětské čtenářství. Všichni víme, že dnešní způsob života dětské četbě příliš nepřeje - knihy soupeří s mnoha akčními lákadly - od bezduchého vysedání před televizní obrazovkou k počítačový hrám. První Noc s Andersenem proběhla v roce 2000 v uherskohradišťské knihovně a na dvacet malých čtenářů čekalo noční dobrodružství v podobě čtení pohádek, soutěží, her a překvapení. „</a:t>
            </a:r>
            <a:r>
              <a:rPr lang="cs-CZ" sz="1400" i="1" dirty="0" smtClean="0">
                <a:latin typeface="Times New Roman" pitchFamily="18" charset="0"/>
                <a:cs typeface="Times New Roman" pitchFamily="18" charset="0"/>
              </a:rPr>
              <a:t>Vše jsme spolu s kolegyněmi z Jičína, Sobotky, Letohradu i Zlína připravili na půdičku našeho dětského oddělení, kam v pozdních nočních hodinách zavítal i skřítek Uspávač a </a:t>
            </a:r>
            <a:r>
              <a:rPr lang="cs-CZ" sz="1400" i="1" dirty="0" err="1" smtClean="0">
                <a:latin typeface="Times New Roman" pitchFamily="18" charset="0"/>
                <a:cs typeface="Times New Roman" pitchFamily="18" charset="0"/>
              </a:rPr>
              <a:t>Knihvýpůjčka</a:t>
            </a:r>
            <a:r>
              <a:rPr lang="cs-CZ" sz="1400" i="1" dirty="0" smtClean="0">
                <a:latin typeface="Times New Roman" pitchFamily="18" charset="0"/>
                <a:cs typeface="Times New Roman" pitchFamily="18" charset="0"/>
              </a:rPr>
              <a:t> regálová, kteří děti odvedli do říše snů.“  </a:t>
            </a:r>
            <a:r>
              <a:rPr lang="cs-CZ" sz="1400" dirty="0" smtClean="0">
                <a:latin typeface="Times New Roman" pitchFamily="18" charset="0"/>
                <a:cs typeface="Times New Roman" pitchFamily="18" charset="0"/>
              </a:rPr>
              <a:t>Noc s Andersenem je jednou z forem oslav Mezinárodního dne dětské knihy a narození dánského pohádkáře Hanse Christiana Andersena. Každoročně pořádané akce se můžeš zúčastnit i ty – více informací nalezneš na www.</a:t>
            </a:r>
            <a:r>
              <a:rPr lang="cs-CZ" sz="1400" dirty="0" err="1" smtClean="0">
                <a:latin typeface="Times New Roman" pitchFamily="18" charset="0"/>
                <a:cs typeface="Times New Roman" pitchFamily="18" charset="0"/>
              </a:rPr>
              <a:t>nocsandersenem.cz</a:t>
            </a:r>
            <a:endParaRPr lang="cs-CZ" sz="1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6228184" y="699542"/>
            <a:ext cx="2011362" cy="2006600"/>
          </a:xfrm>
          <a:prstGeom prst="rect">
            <a:avLst/>
          </a:prstGeom>
          <a:noFill/>
        </p:spPr>
      </p:pic>
      <p:pic>
        <p:nvPicPr>
          <p:cNvPr id="6" name="Obrázek 5" descr="noc3"/>
          <p:cNvPicPr/>
          <p:nvPr/>
        </p:nvPicPr>
        <p:blipFill>
          <a:blip r:embed="rId4" cstate="print"/>
          <a:srcRect/>
          <a:stretch>
            <a:fillRect/>
          </a:stretch>
        </p:blipFill>
        <p:spPr bwMode="auto">
          <a:xfrm>
            <a:off x="107504" y="987574"/>
            <a:ext cx="5033020" cy="1687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92443"/>
            <a:ext cx="5922912" cy="594066"/>
          </a:xfrm>
        </p:spPr>
        <p:txBody>
          <a:bodyPr>
            <a:normAutofit/>
          </a:bodyPr>
          <a:lstStyle/>
          <a:p>
            <a:pPr algn="l"/>
            <a:r>
              <a:rPr lang="cs-CZ" sz="2500" b="1" dirty="0" smtClean="0">
                <a:latin typeface="Times New Roman" pitchFamily="18" charset="0"/>
                <a:cs typeface="Times New Roman" pitchFamily="18" charset="0"/>
              </a:rPr>
              <a:t>35.7 CLIL </a:t>
            </a:r>
            <a:endParaRPr lang="cs-CZ" sz="2500" b="1" dirty="0">
              <a:latin typeface="Times New Roman" pitchFamily="18" charset="0"/>
              <a:cs typeface="Times New Roman" pitchFamily="18" charset="0"/>
            </a:endParaRPr>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4" name="Obdélník 3"/>
          <p:cNvSpPr/>
          <p:nvPr/>
        </p:nvSpPr>
        <p:spPr>
          <a:xfrm>
            <a:off x="179512" y="987574"/>
            <a:ext cx="4572000" cy="3693319"/>
          </a:xfrm>
          <a:prstGeom prst="rect">
            <a:avLst/>
          </a:prstGeom>
        </p:spPr>
        <p:txBody>
          <a:bodyPr>
            <a:spAutoFit/>
          </a:bodyPr>
          <a:lstStyle/>
          <a:p>
            <a:pPr algn="just"/>
            <a:r>
              <a:rPr lang="en-US" i="1" dirty="0" smtClean="0">
                <a:latin typeface="Times New Roman" pitchFamily="18" charset="0"/>
                <a:cs typeface="Times New Roman" pitchFamily="18" charset="0"/>
              </a:rPr>
              <a:t>Harry Potter</a:t>
            </a:r>
            <a:r>
              <a:rPr lang="en-US" dirty="0" smtClean="0">
                <a:latin typeface="Times New Roman" pitchFamily="18" charset="0"/>
                <a:cs typeface="Times New Roman" pitchFamily="18" charset="0"/>
              </a:rPr>
              <a:t> is a series of seven </a:t>
            </a:r>
            <a:r>
              <a:rPr lang="en-US" b="1" dirty="0" smtClean="0">
                <a:latin typeface="Times New Roman" pitchFamily="18" charset="0"/>
                <a:cs typeface="Times New Roman" pitchFamily="18" charset="0"/>
              </a:rPr>
              <a:t>fantasy novels</a:t>
            </a:r>
            <a:r>
              <a:rPr lang="en-US" dirty="0" smtClean="0">
                <a:latin typeface="Times New Roman" pitchFamily="18" charset="0"/>
                <a:cs typeface="Times New Roman" pitchFamily="18" charset="0"/>
              </a:rPr>
              <a:t> written by the British </a:t>
            </a:r>
            <a:r>
              <a:rPr lang="en-US" b="1" dirty="0" smtClean="0">
                <a:latin typeface="Times New Roman" pitchFamily="18" charset="0"/>
                <a:cs typeface="Times New Roman" pitchFamily="18" charset="0"/>
              </a:rPr>
              <a:t>author</a:t>
            </a:r>
            <a:r>
              <a:rPr lang="en-US" dirty="0" smtClean="0">
                <a:latin typeface="Times New Roman" pitchFamily="18" charset="0"/>
                <a:cs typeface="Times New Roman" pitchFamily="18" charset="0"/>
              </a:rPr>
              <a:t> J. K. Rowling. The books chronicle the </a:t>
            </a:r>
            <a:r>
              <a:rPr lang="en-US" b="1" dirty="0" smtClean="0">
                <a:latin typeface="Times New Roman" pitchFamily="18" charset="0"/>
                <a:cs typeface="Times New Roman" pitchFamily="18" charset="0"/>
              </a:rPr>
              <a:t>adventures</a:t>
            </a:r>
            <a:r>
              <a:rPr lang="en-US" dirty="0" smtClean="0">
                <a:latin typeface="Times New Roman" pitchFamily="18" charset="0"/>
                <a:cs typeface="Times New Roman" pitchFamily="18" charset="0"/>
              </a:rPr>
              <a:t> of a </a:t>
            </a:r>
            <a:r>
              <a:rPr lang="en-US" b="1" dirty="0" smtClean="0">
                <a:latin typeface="Times New Roman" pitchFamily="18" charset="0"/>
                <a:cs typeface="Times New Roman" pitchFamily="18" charset="0"/>
              </a:rPr>
              <a:t>wizard</a:t>
            </a:r>
            <a:r>
              <a:rPr lang="en-US" dirty="0" smtClean="0">
                <a:latin typeface="Times New Roman" pitchFamily="18" charset="0"/>
                <a:cs typeface="Times New Roman" pitchFamily="18" charset="0"/>
              </a:rPr>
              <a:t>, Harry Potter and his friends Ronald </a:t>
            </a:r>
            <a:r>
              <a:rPr lang="en-US" dirty="0" err="1" smtClean="0">
                <a:latin typeface="Times New Roman" pitchFamily="18" charset="0"/>
                <a:cs typeface="Times New Roman" pitchFamily="18" charset="0"/>
              </a:rPr>
              <a:t>Weasley</a:t>
            </a:r>
            <a:r>
              <a:rPr lang="en-US" dirty="0" smtClean="0">
                <a:latin typeface="Times New Roman" pitchFamily="18" charset="0"/>
                <a:cs typeface="Times New Roman" pitchFamily="18" charset="0"/>
              </a:rPr>
              <a:t> and Hermione Granger, all of whom are students at Hogwarts School of Witchcraft and Wizardry. The main story arc concerns Harry's quest to overcome the Dark wizard Lord </a:t>
            </a:r>
            <a:r>
              <a:rPr lang="en-US" dirty="0" err="1" smtClean="0">
                <a:latin typeface="Times New Roman" pitchFamily="18" charset="0"/>
                <a:cs typeface="Times New Roman" pitchFamily="18" charset="0"/>
              </a:rPr>
              <a:t>Voldemort</a:t>
            </a:r>
            <a:r>
              <a:rPr lang="en-US" dirty="0" smtClean="0">
                <a:latin typeface="Times New Roman" pitchFamily="18" charset="0"/>
                <a:cs typeface="Times New Roman" pitchFamily="18" charset="0"/>
              </a:rPr>
              <a:t>, whose aims are to become </a:t>
            </a:r>
            <a:r>
              <a:rPr lang="en-US" b="1" dirty="0" smtClean="0">
                <a:latin typeface="Times New Roman" pitchFamily="18" charset="0"/>
                <a:cs typeface="Times New Roman" pitchFamily="18" charset="0"/>
              </a:rPr>
              <a:t>immortal</a:t>
            </a:r>
            <a:r>
              <a:rPr lang="en-US" dirty="0" smtClean="0">
                <a:latin typeface="Times New Roman" pitchFamily="18" charset="0"/>
                <a:cs typeface="Times New Roman" pitchFamily="18" charset="0"/>
              </a:rPr>
              <a:t>, to conquer the</a:t>
            </a:r>
            <a:r>
              <a:rPr lang="en-US" smtClean="0">
                <a:latin typeface="Times New Roman" pitchFamily="18" charset="0"/>
                <a:cs typeface="Times New Roman" pitchFamily="18" charset="0"/>
              </a:rPr>
              <a:t> wizard </a:t>
            </a:r>
            <a:r>
              <a:rPr lang="en-US" dirty="0" smtClean="0">
                <a:latin typeface="Times New Roman" pitchFamily="18" charset="0"/>
                <a:cs typeface="Times New Roman" pitchFamily="18" charset="0"/>
              </a:rPr>
              <a:t>world, subjugate non-magical people, and destroy all those who </a:t>
            </a:r>
            <a:r>
              <a:rPr lang="en-US" b="1" dirty="0" smtClean="0">
                <a:latin typeface="Times New Roman" pitchFamily="18" charset="0"/>
                <a:cs typeface="Times New Roman" pitchFamily="18" charset="0"/>
              </a:rPr>
              <a:t>stand in his way</a:t>
            </a:r>
            <a:r>
              <a:rPr lang="en-US" dirty="0" smtClean="0">
                <a:latin typeface="Times New Roman" pitchFamily="18" charset="0"/>
                <a:cs typeface="Times New Roman" pitchFamily="18" charset="0"/>
              </a:rPr>
              <a:t>, especially Harry Potter.</a:t>
            </a:r>
            <a:endParaRPr lang="en-US" dirty="0">
              <a:latin typeface="Times New Roman" pitchFamily="18" charset="0"/>
              <a:cs typeface="Times New Roman" pitchFamily="18" charset="0"/>
            </a:endParaRPr>
          </a:p>
        </p:txBody>
      </p:sp>
      <p:pic>
        <p:nvPicPr>
          <p:cNvPr id="7" name="Obrázek 6" descr="potter.jpg"/>
          <p:cNvPicPr>
            <a:picLocks noChangeAspect="1"/>
          </p:cNvPicPr>
          <p:nvPr/>
        </p:nvPicPr>
        <p:blipFill>
          <a:blip r:embed="rId3" cstate="print"/>
          <a:stretch>
            <a:fillRect/>
          </a:stretch>
        </p:blipFill>
        <p:spPr>
          <a:xfrm>
            <a:off x="5364088" y="627534"/>
            <a:ext cx="2619375" cy="1743075"/>
          </a:xfrm>
          <a:prstGeom prst="rect">
            <a:avLst/>
          </a:prstGeom>
          <a:ln>
            <a:noFill/>
          </a:ln>
          <a:effectLst>
            <a:outerShdw blurRad="292100" dist="139700" dir="2700000" algn="tl" rotWithShape="0">
              <a:srgbClr val="333333">
                <a:alpha val="65000"/>
              </a:srgbClr>
            </a:outerShdw>
          </a:effectLst>
        </p:spPr>
      </p:pic>
      <p:pic>
        <p:nvPicPr>
          <p:cNvPr id="8" name="Obrázek 7" descr="knihy.jpg"/>
          <p:cNvPicPr>
            <a:picLocks noChangeAspect="1"/>
          </p:cNvPicPr>
          <p:nvPr/>
        </p:nvPicPr>
        <p:blipFill>
          <a:blip r:embed="rId4" cstate="print"/>
          <a:stretch>
            <a:fillRect/>
          </a:stretch>
        </p:blipFill>
        <p:spPr>
          <a:xfrm>
            <a:off x="5076056" y="2859782"/>
            <a:ext cx="3312368" cy="17281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526376"/>
            <a:ext cx="2916832" cy="594066"/>
          </a:xfrm>
        </p:spPr>
        <p:txBody>
          <a:bodyPr>
            <a:normAutofit/>
          </a:bodyPr>
          <a:lstStyle/>
          <a:p>
            <a:pPr algn="l"/>
            <a:r>
              <a:rPr lang="cs-CZ" sz="2500" b="1" dirty="0" smtClean="0">
                <a:latin typeface="Times New Roman" pitchFamily="18" charset="0"/>
                <a:cs typeface="Times New Roman" pitchFamily="18" charset="0"/>
              </a:rPr>
              <a:t>35.8 Test znalostí</a:t>
            </a:r>
            <a:endParaRPr lang="cs-CZ" sz="2500" b="1" dirty="0">
              <a:latin typeface="Times New Roman" pitchFamily="18" charset="0"/>
              <a:cs typeface="Times New Roman" pitchFamily="18" charset="0"/>
            </a:endParaRPr>
          </a:p>
        </p:txBody>
      </p:sp>
      <p:sp>
        <p:nvSpPr>
          <p:cNvPr id="13" name="TextovéPole 12"/>
          <p:cNvSpPr txBox="1"/>
          <p:nvPr/>
        </p:nvSpPr>
        <p:spPr>
          <a:xfrm>
            <a:off x="7596336"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824237547"/>
              </p:ext>
            </p:extLst>
          </p:nvPr>
        </p:nvGraphicFramePr>
        <p:xfrm>
          <a:off x="323528" y="1347614"/>
          <a:ext cx="7344816" cy="2804160"/>
        </p:xfrm>
        <a:graphic>
          <a:graphicData uri="http://schemas.openxmlformats.org/drawingml/2006/table">
            <a:tbl>
              <a:tblPr bandRow="1">
                <a:tableStyleId>{775DCB02-9BB8-47FD-8907-85C794F793BA}</a:tableStyleId>
              </a:tblPr>
              <a:tblGrid>
                <a:gridCol w="3216092"/>
                <a:gridCol w="4128724"/>
              </a:tblGrid>
              <a:tr h="370840">
                <a:tc>
                  <a:txBody>
                    <a:bodyPr/>
                    <a:lstStyle/>
                    <a:p>
                      <a:pPr marL="342900" indent="-342900" algn="l">
                        <a:buAutoNum type="arabicPeriod"/>
                      </a:pPr>
                      <a:r>
                        <a:rPr lang="cs-CZ" sz="1600" baseline="0" dirty="0" smtClean="0">
                          <a:latin typeface="Times New Roman" pitchFamily="18" charset="0"/>
                          <a:cs typeface="Times New Roman" pitchFamily="18" charset="0"/>
                        </a:rPr>
                        <a:t>Literaturu pro děti a mládež </a:t>
                      </a:r>
                    </a:p>
                    <a:p>
                      <a:pPr marL="342900" indent="-342900" algn="l">
                        <a:buNone/>
                      </a:pPr>
                      <a:r>
                        <a:rPr lang="cs-CZ" sz="1600" baseline="0" dirty="0" smtClean="0">
                          <a:latin typeface="Times New Roman" pitchFamily="18" charset="0"/>
                          <a:cs typeface="Times New Roman" pitchFamily="18" charset="0"/>
                        </a:rPr>
                        <a:t>       netvoří:</a:t>
                      </a:r>
                      <a:endParaRPr lang="cs-CZ" sz="1600" dirty="0" smtClean="0">
                        <a:latin typeface="Times New Roman" pitchFamily="18" charset="0"/>
                        <a:cs typeface="Times New Roman" pitchFamily="18" charset="0"/>
                      </a:endParaRPr>
                    </a:p>
                    <a:p>
                      <a:pPr marL="342900" indent="-342900" algn="l"/>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a:t>
                      </a:r>
                      <a:r>
                        <a:rPr lang="cs-CZ" sz="1200" dirty="0" err="1" smtClean="0">
                          <a:latin typeface="Times New Roman" pitchFamily="18" charset="0"/>
                          <a:cs typeface="Times New Roman" pitchFamily="18" charset="0"/>
                        </a:rPr>
                        <a:t>lt</a:t>
                      </a:r>
                      <a:r>
                        <a:rPr lang="cs-CZ" sz="1200" dirty="0" smtClean="0">
                          <a:latin typeface="Times New Roman" pitchFamily="18" charset="0"/>
                          <a:cs typeface="Times New Roman" pitchFamily="18" charset="0"/>
                        </a:rPr>
                        <a:t>. pro věkovou skupinu 3-6 let</a:t>
                      </a:r>
                    </a:p>
                    <a:p>
                      <a:pPr marL="342900" indent="-342900" algn="l"/>
                      <a:r>
                        <a:rPr lang="cs-CZ" sz="1200" dirty="0" smtClean="0">
                          <a:latin typeface="Times New Roman" pitchFamily="18" charset="0"/>
                          <a:cs typeface="Times New Roman" pitchFamily="18" charset="0"/>
                        </a:rPr>
                        <a:t>b/ </a:t>
                      </a:r>
                      <a:r>
                        <a:rPr lang="cs-CZ" sz="1200" dirty="0" err="1" smtClean="0">
                          <a:latin typeface="Times New Roman" pitchFamily="18" charset="0"/>
                          <a:cs typeface="Times New Roman" pitchFamily="18" charset="0"/>
                        </a:rPr>
                        <a:t>lt</a:t>
                      </a:r>
                      <a:r>
                        <a:rPr lang="cs-CZ" sz="1200" dirty="0" smtClean="0">
                          <a:latin typeface="Times New Roman" pitchFamily="18" charset="0"/>
                          <a:cs typeface="Times New Roman" pitchFamily="18" charset="0"/>
                        </a:rPr>
                        <a:t>. pro věkovou skupinu 15-18 let</a:t>
                      </a:r>
                    </a:p>
                    <a:p>
                      <a:pPr marL="342900" indent="-342900" algn="l"/>
                      <a:r>
                        <a:rPr lang="cs-CZ" sz="1200" dirty="0" smtClean="0">
                          <a:latin typeface="Times New Roman" pitchFamily="18" charset="0"/>
                          <a:cs typeface="Times New Roman" pitchFamily="18" charset="0"/>
                        </a:rPr>
                        <a:t>c/ </a:t>
                      </a:r>
                      <a:r>
                        <a:rPr lang="cs-CZ" sz="1200" dirty="0" err="1" smtClean="0">
                          <a:latin typeface="Times New Roman" pitchFamily="18" charset="0"/>
                          <a:cs typeface="Times New Roman" pitchFamily="18" charset="0"/>
                        </a:rPr>
                        <a:t>lt</a:t>
                      </a:r>
                      <a:r>
                        <a:rPr lang="cs-CZ" sz="1200" dirty="0" smtClean="0">
                          <a:latin typeface="Times New Roman" pitchFamily="18" charset="0"/>
                          <a:cs typeface="Times New Roman" pitchFamily="18" charset="0"/>
                        </a:rPr>
                        <a:t>. pro věkovou skupinu 6-11 let</a:t>
                      </a:r>
                    </a:p>
                    <a:p>
                      <a:pPr marL="342900" indent="-342900" algn="l"/>
                      <a:r>
                        <a:rPr lang="cs-CZ" sz="1200" dirty="0" smtClean="0">
                          <a:latin typeface="Times New Roman" pitchFamily="18" charset="0"/>
                          <a:cs typeface="Times New Roman" pitchFamily="18" charset="0"/>
                        </a:rPr>
                        <a:t>d/ </a:t>
                      </a:r>
                      <a:r>
                        <a:rPr lang="cs-CZ" sz="1200" dirty="0" err="1" smtClean="0">
                          <a:latin typeface="Times New Roman" pitchFamily="18" charset="0"/>
                          <a:cs typeface="Times New Roman" pitchFamily="18" charset="0"/>
                        </a:rPr>
                        <a:t>lt</a:t>
                      </a:r>
                      <a:r>
                        <a:rPr lang="cs-CZ" sz="1200" dirty="0" smtClean="0">
                          <a:latin typeface="Times New Roman" pitchFamily="18" charset="0"/>
                          <a:cs typeface="Times New Roman" pitchFamily="18" charset="0"/>
                        </a:rPr>
                        <a:t>. pro věkovou skupinu 11-15 let</a:t>
                      </a:r>
                      <a:endParaRPr lang="cs-CZ" sz="1200" dirty="0">
                        <a:latin typeface="Times New Roman" pitchFamily="18" charset="0"/>
                        <a:cs typeface="Times New Roman" pitchFamily="18" charset="0"/>
                      </a:endParaRPr>
                    </a:p>
                  </a:txBody>
                  <a:tcPr/>
                </a:tc>
                <a:tc>
                  <a:txBody>
                    <a:bodyPr/>
                    <a:lstStyle/>
                    <a:p>
                      <a:pPr marL="342900" indent="-342900" algn="l">
                        <a:buAutoNum type="arabicPeriod" startAt="3"/>
                      </a:pPr>
                      <a:r>
                        <a:rPr lang="cs-CZ" sz="1600" baseline="0" dirty="0" smtClean="0">
                          <a:latin typeface="Times New Roman" pitchFamily="18" charset="0"/>
                          <a:cs typeface="Times New Roman" pitchFamily="18" charset="0"/>
                        </a:rPr>
                        <a:t>Noc s Andersenem se koná:</a:t>
                      </a:r>
                      <a:endParaRPr lang="cs-CZ" sz="1600" dirty="0" smtClean="0">
                        <a:latin typeface="Times New Roman" pitchFamily="18" charset="0"/>
                        <a:cs typeface="Times New Roman" pitchFamily="18" charset="0"/>
                      </a:endParaRPr>
                    </a:p>
                    <a:p>
                      <a:pPr marL="0" indent="0" algn="l">
                        <a:buNone/>
                      </a:pPr>
                      <a:endParaRPr lang="cs-CZ" sz="16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jako forma oslav Mezinárodního dne dětské knihy</a:t>
                      </a: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a:t>
                      </a:r>
                      <a:r>
                        <a:rPr lang="cs-CZ" sz="1200" kern="1200" dirty="0" smtClean="0">
                          <a:solidFill>
                            <a:schemeClr val="dk1"/>
                          </a:solidFill>
                          <a:latin typeface="Times New Roman" pitchFamily="18" charset="0"/>
                          <a:ea typeface="+mn-ea"/>
                          <a:cs typeface="Times New Roman" pitchFamily="18" charset="0"/>
                        </a:rPr>
                        <a:t>jako</a:t>
                      </a:r>
                      <a:r>
                        <a:rPr lang="cs-CZ" sz="1200" kern="1200" baseline="0" dirty="0" smtClean="0">
                          <a:solidFill>
                            <a:schemeClr val="dk1"/>
                          </a:solidFill>
                          <a:latin typeface="Times New Roman" pitchFamily="18" charset="0"/>
                          <a:ea typeface="+mn-ea"/>
                          <a:cs typeface="Times New Roman" pitchFamily="18" charset="0"/>
                        </a:rPr>
                        <a:t> připomenutí úmrtí Hanse Christiana Andersena</a:t>
                      </a:r>
                      <a:endParaRPr lang="cs-CZ" sz="12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t>
                      </a:r>
                      <a:r>
                        <a:rPr lang="cs-CZ" sz="1200" baseline="0" dirty="0" smtClean="0">
                          <a:latin typeface="Times New Roman" pitchFamily="18" charset="0"/>
                          <a:cs typeface="Times New Roman" pitchFamily="18" charset="0"/>
                        </a:rPr>
                        <a:t> jako oslava narození Boženy Němcové</a:t>
                      </a:r>
                      <a:endParaRPr lang="cs-CZ" sz="12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d/  </a:t>
                      </a:r>
                      <a:r>
                        <a:rPr lang="cs-CZ" sz="1200" kern="1200" dirty="0" smtClean="0">
                          <a:solidFill>
                            <a:schemeClr val="dk1"/>
                          </a:solidFill>
                          <a:latin typeface="Times New Roman" pitchFamily="18" charset="0"/>
                          <a:ea typeface="+mn-ea"/>
                          <a:cs typeface="Times New Roman" pitchFamily="18" charset="0"/>
                        </a:rPr>
                        <a:t>jako</a:t>
                      </a:r>
                      <a:r>
                        <a:rPr lang="cs-CZ" sz="1200" kern="1200" baseline="0" dirty="0" smtClean="0">
                          <a:solidFill>
                            <a:schemeClr val="dk1"/>
                          </a:solidFill>
                          <a:latin typeface="Times New Roman" pitchFamily="18" charset="0"/>
                          <a:ea typeface="+mn-ea"/>
                          <a:cs typeface="Times New Roman" pitchFamily="18" charset="0"/>
                        </a:rPr>
                        <a:t> ocenění výborné úrovně českých knihoven</a:t>
                      </a:r>
                      <a:endParaRPr lang="cs-CZ" dirty="0">
                        <a:latin typeface="Times New Roman" pitchFamily="18" charset="0"/>
                        <a:cs typeface="Times New Roman" pitchFamily="18" charset="0"/>
                      </a:endParaRPr>
                    </a:p>
                  </a:txBody>
                  <a:tcPr/>
                </a:tc>
              </a:tr>
              <a:tr h="370840">
                <a:tc>
                  <a:txBody>
                    <a:bodyPr/>
                    <a:lstStyle/>
                    <a:p>
                      <a:pPr marL="342900" indent="-342900" algn="l">
                        <a:buAutoNum type="arabicPeriod" startAt="2"/>
                      </a:pPr>
                      <a:r>
                        <a:rPr lang="cs-CZ" sz="1600" dirty="0" smtClean="0">
                          <a:latin typeface="Times New Roman" pitchFamily="18" charset="0"/>
                          <a:cs typeface="Times New Roman" pitchFamily="18" charset="0"/>
                        </a:rPr>
                        <a:t>Scénář</a:t>
                      </a:r>
                      <a:r>
                        <a:rPr lang="cs-CZ" sz="1600" baseline="0" dirty="0" smtClean="0">
                          <a:latin typeface="Times New Roman" pitchFamily="18" charset="0"/>
                          <a:cs typeface="Times New Roman" pitchFamily="18" charset="0"/>
                        </a:rPr>
                        <a:t> neobsahuje:</a:t>
                      </a:r>
                      <a:endParaRPr lang="cs-CZ" sz="160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a:t>
                      </a:r>
                      <a:r>
                        <a:rPr lang="cs-CZ" sz="1200" baseline="0" dirty="0" smtClean="0">
                          <a:latin typeface="Times New Roman" pitchFamily="18" charset="0"/>
                          <a:cs typeface="Times New Roman" pitchFamily="18" charset="0"/>
                        </a:rPr>
                        <a:t> řeč herců</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a:t>
                      </a:r>
                      <a:r>
                        <a:rPr lang="cs-CZ" sz="1200" baseline="0" dirty="0" smtClean="0">
                          <a:latin typeface="Times New Roman" pitchFamily="18" charset="0"/>
                          <a:cs typeface="Times New Roman" pitchFamily="18" charset="0"/>
                        </a:rPr>
                        <a:t> záběr kamery</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a:t>
                      </a:r>
                      <a:r>
                        <a:rPr lang="cs-CZ" sz="1200" baseline="0" dirty="0" smtClean="0">
                          <a:latin typeface="Times New Roman" pitchFamily="18" charset="0"/>
                          <a:cs typeface="Times New Roman" pitchFamily="18" charset="0"/>
                        </a:rPr>
                        <a:t> hudbu</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způsob </a:t>
                      </a:r>
                      <a:r>
                        <a:rPr lang="cs-CZ" sz="1200" baseline="0" dirty="0" smtClean="0">
                          <a:latin typeface="Times New Roman" pitchFamily="18" charset="0"/>
                          <a:cs typeface="Times New Roman" pitchFamily="18" charset="0"/>
                        </a:rPr>
                        <a:t>dopravy herců do studia</a:t>
                      </a:r>
                      <a:endParaRPr lang="cs-CZ" dirty="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baseline="0" dirty="0" smtClean="0">
                          <a:latin typeface="Times New Roman" pitchFamily="18" charset="0"/>
                          <a:cs typeface="Times New Roman" pitchFamily="18" charset="0"/>
                        </a:rPr>
                        <a:t>K autorům píšící pro děti nepatří:</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Jan</a:t>
                      </a:r>
                      <a:r>
                        <a:rPr lang="cs-CZ" sz="1200" baseline="0" dirty="0" smtClean="0">
                          <a:latin typeface="Times New Roman" pitchFamily="18" charset="0"/>
                          <a:cs typeface="Times New Roman" pitchFamily="18" charset="0"/>
                        </a:rPr>
                        <a:t> Neruda</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Iva Procházková</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t>
                      </a:r>
                      <a:r>
                        <a:rPr lang="cs-CZ" sz="1200" baseline="0" dirty="0" smtClean="0">
                          <a:latin typeface="Times New Roman" pitchFamily="18" charset="0"/>
                          <a:cs typeface="Times New Roman" pitchFamily="18" charset="0"/>
                        </a:rPr>
                        <a:t> Markéta </a:t>
                      </a:r>
                      <a:r>
                        <a:rPr lang="cs-CZ" sz="1200" baseline="0" dirty="0" err="1" smtClean="0">
                          <a:latin typeface="Times New Roman" pitchFamily="18" charset="0"/>
                          <a:cs typeface="Times New Roman" pitchFamily="18" charset="0"/>
                        </a:rPr>
                        <a:t>Zinnerová</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Alan </a:t>
                      </a:r>
                      <a:r>
                        <a:rPr lang="cs-CZ" sz="1200" baseline="0" dirty="0" err="1" smtClean="0">
                          <a:latin typeface="Times New Roman" pitchFamily="18" charset="0"/>
                          <a:cs typeface="Times New Roman" pitchFamily="18" charset="0"/>
                        </a:rPr>
                        <a:t>Marshall</a:t>
                      </a:r>
                      <a:endParaRPr lang="cs-CZ" sz="1600" dirty="0">
                        <a:latin typeface="Times New Roman" pitchFamily="18" charset="0"/>
                        <a:cs typeface="Times New Roman" pitchFamily="18" charset="0"/>
                      </a:endParaRPr>
                    </a:p>
                  </a:txBody>
                  <a:tcPr/>
                </a:tc>
              </a:tr>
            </a:tbl>
          </a:graphicData>
        </a:graphic>
      </p:graphicFrame>
      <p:sp>
        <p:nvSpPr>
          <p:cNvPr id="16" name="TextovéPole 15"/>
          <p:cNvSpPr txBox="1"/>
          <p:nvPr/>
        </p:nvSpPr>
        <p:spPr>
          <a:xfrm>
            <a:off x="8028384" y="1419622"/>
            <a:ext cx="504056" cy="1200329"/>
          </a:xfrm>
          <a:prstGeom prst="rect">
            <a:avLst/>
          </a:prstGeom>
          <a:noFill/>
        </p:spPr>
        <p:txBody>
          <a:bodyPr wrap="square" rtlCol="0">
            <a:spAutoFit/>
          </a:bodyPr>
          <a:lstStyle/>
          <a:p>
            <a:pPr marL="228600" indent="-228600">
              <a:buAutoNum type="arabicPeriod"/>
            </a:pP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endParaRPr lang="cs-CZ" sz="1200" dirty="0">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0" fill="hold"/>
                                        <p:tgtEl>
                                          <p:spTgt spid="16"/>
                                        </p:tgtEl>
                                        <p:attrNameLst>
                                          <p:attrName>ppt_x</p:attrName>
                                        </p:attrNameLst>
                                      </p:cBhvr>
                                      <p:tavLst>
                                        <p:tav tm="0">
                                          <p:val>
                                            <p:strVal val="#ppt_x"/>
                                          </p:val>
                                        </p:tav>
                                        <p:tav tm="100000">
                                          <p:val>
                                            <p:strVal val="#ppt_x"/>
                                          </p:val>
                                        </p:tav>
                                      </p:tavLst>
                                    </p:anim>
                                    <p:anim calcmode="lin" valueType="num">
                                      <p:cBhvr additive="base">
                                        <p:cTn id="26"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35.9 Použité zdroje, citace</a:t>
            </a:r>
            <a:endParaRPr lang="cs-CZ" sz="2500" b="1" dirty="0">
              <a:latin typeface="Times New Roman" pitchFamily="18" charset="0"/>
              <a:cs typeface="Times New Roman" pitchFamily="18" charset="0"/>
            </a:endParaRPr>
          </a:p>
        </p:txBody>
      </p:sp>
      <p:sp>
        <p:nvSpPr>
          <p:cNvPr id="6" name="Obdélník 5"/>
          <p:cNvSpPr/>
          <p:nvPr/>
        </p:nvSpPr>
        <p:spPr>
          <a:xfrm>
            <a:off x="179512" y="987575"/>
            <a:ext cx="8964488" cy="4524315"/>
          </a:xfrm>
          <a:prstGeom prst="rect">
            <a:avLst/>
          </a:prstGeom>
        </p:spPr>
        <p:txBody>
          <a:bodyPr wrap="square">
            <a:spAutoFit/>
          </a:bodyPr>
          <a:lstStyle/>
          <a:p>
            <a:r>
              <a:rPr lang="cs-CZ" sz="1200" dirty="0" smtClean="0">
                <a:latin typeface="Times New Roman" pitchFamily="18" charset="0"/>
                <a:cs typeface="Times New Roman" pitchFamily="18" charset="0"/>
                <a:hlinkClick r:id="rId4"/>
              </a:rPr>
              <a:t>http://audioknihy.</a:t>
            </a:r>
            <a:r>
              <a:rPr lang="cs-CZ" sz="1200" dirty="0" err="1" smtClean="0">
                <a:latin typeface="Times New Roman" pitchFamily="18" charset="0"/>
                <a:cs typeface="Times New Roman" pitchFamily="18" charset="0"/>
                <a:hlinkClick r:id="rId4"/>
              </a:rPr>
              <a:t>net</a:t>
            </a:r>
            <a:r>
              <a:rPr lang="cs-CZ" sz="1200" dirty="0" smtClean="0">
                <a:latin typeface="Times New Roman" pitchFamily="18" charset="0"/>
                <a:cs typeface="Times New Roman" pitchFamily="18" charset="0"/>
                <a:hlinkClick r:id="rId4"/>
              </a:rPr>
              <a:t>/</a:t>
            </a:r>
            <a:r>
              <a:rPr lang="cs-CZ" sz="1200" dirty="0" smtClean="0">
                <a:latin typeface="Times New Roman" pitchFamily="18" charset="0"/>
                <a:cs typeface="Times New Roman" pitchFamily="18" charset="0"/>
              </a:rPr>
              <a:t> (slide č.1)</a:t>
            </a:r>
          </a:p>
          <a:p>
            <a:r>
              <a:rPr lang="cs-CZ" sz="1200" dirty="0" smtClean="0">
                <a:latin typeface="Times New Roman" pitchFamily="18" charset="0"/>
                <a:cs typeface="Times New Roman" pitchFamily="18" charset="0"/>
                <a:hlinkClick r:id="rId5"/>
              </a:rPr>
              <a:t>http://i-just-love-</a:t>
            </a:r>
            <a:r>
              <a:rPr lang="cs-CZ" sz="1200" dirty="0" err="1" smtClean="0">
                <a:latin typeface="Times New Roman" pitchFamily="18" charset="0"/>
                <a:cs typeface="Times New Roman" pitchFamily="18" charset="0"/>
                <a:hlinkClick r:id="rId5"/>
              </a:rPr>
              <a:t>films.blog.cz</a:t>
            </a:r>
            <a:r>
              <a:rPr lang="cs-CZ" sz="1200" dirty="0" smtClean="0">
                <a:latin typeface="Times New Roman" pitchFamily="18" charset="0"/>
                <a:cs typeface="Times New Roman" pitchFamily="18" charset="0"/>
                <a:hlinkClick r:id="rId5"/>
              </a:rPr>
              <a:t>/1011/</a:t>
            </a:r>
            <a:r>
              <a:rPr lang="cs-CZ" sz="1200" dirty="0" err="1" smtClean="0">
                <a:latin typeface="Times New Roman" pitchFamily="18" charset="0"/>
                <a:cs typeface="Times New Roman" pitchFamily="18" charset="0"/>
                <a:hlinkClick r:id="rId5"/>
              </a:rPr>
              <a:t>uz</a:t>
            </a:r>
            <a:r>
              <a:rPr lang="cs-CZ" sz="1200" dirty="0" smtClean="0">
                <a:latin typeface="Times New Roman" pitchFamily="18" charset="0"/>
                <a:cs typeface="Times New Roman" pitchFamily="18" charset="0"/>
                <a:hlinkClick r:id="rId5"/>
              </a:rPr>
              <a:t>-zase-</a:t>
            </a:r>
            <a:r>
              <a:rPr lang="cs-CZ" sz="1200" dirty="0" err="1" smtClean="0">
                <a:latin typeface="Times New Roman" pitchFamily="18" charset="0"/>
                <a:cs typeface="Times New Roman" pitchFamily="18" charset="0"/>
                <a:hlinkClick r:id="rId5"/>
              </a:rPr>
              <a:t>skacu</a:t>
            </a:r>
            <a:r>
              <a:rPr lang="cs-CZ" sz="1200" dirty="0" smtClean="0">
                <a:latin typeface="Times New Roman" pitchFamily="18" charset="0"/>
                <a:cs typeface="Times New Roman" pitchFamily="18" charset="0"/>
                <a:hlinkClick r:id="rId5"/>
              </a:rPr>
              <a:t>-pres-</a:t>
            </a:r>
            <a:r>
              <a:rPr lang="cs-CZ" sz="1200" dirty="0" err="1" smtClean="0">
                <a:latin typeface="Times New Roman" pitchFamily="18" charset="0"/>
                <a:cs typeface="Times New Roman" pitchFamily="18" charset="0"/>
                <a:hlinkClick r:id="rId5"/>
              </a:rPr>
              <a:t>kaluze</a:t>
            </a:r>
            <a:r>
              <a:rPr lang="cs-CZ" sz="1200" dirty="0" smtClean="0">
                <a:latin typeface="Times New Roman" pitchFamily="18" charset="0"/>
                <a:cs typeface="Times New Roman" pitchFamily="18" charset="0"/>
              </a:rPr>
              <a:t> (slide č.1)</a:t>
            </a:r>
          </a:p>
          <a:p>
            <a:r>
              <a:rPr lang="cs-CZ" sz="1200" dirty="0" smtClean="0">
                <a:latin typeface="Times New Roman" pitchFamily="18" charset="0"/>
                <a:cs typeface="Times New Roman" pitchFamily="18" charset="0"/>
                <a:hlinkClick r:id="rId6"/>
              </a:rPr>
              <a:t>www.</a:t>
            </a:r>
            <a:r>
              <a:rPr lang="cs-CZ" sz="1200" dirty="0" err="1" smtClean="0">
                <a:latin typeface="Times New Roman" pitchFamily="18" charset="0"/>
                <a:cs typeface="Times New Roman" pitchFamily="18" charset="0"/>
                <a:hlinkClick r:id="rId6"/>
              </a:rPr>
              <a:t>csfd.cz</a:t>
            </a:r>
            <a:r>
              <a:rPr lang="cs-CZ" sz="1200" dirty="0" smtClean="0">
                <a:latin typeface="Times New Roman" pitchFamily="18" charset="0"/>
                <a:cs typeface="Times New Roman" pitchFamily="18" charset="0"/>
              </a:rPr>
              <a:t> (slide č.1)</a:t>
            </a:r>
          </a:p>
          <a:p>
            <a:r>
              <a:rPr lang="cs-CZ" sz="1200" dirty="0" smtClean="0">
                <a:latin typeface="Times New Roman" pitchFamily="18" charset="0"/>
                <a:cs typeface="Times New Roman" pitchFamily="18" charset="0"/>
                <a:hlinkClick r:id="rId7"/>
              </a:rPr>
              <a:t>http://foglarweb.ic.cz</a:t>
            </a:r>
            <a:r>
              <a:rPr lang="cs-CZ" sz="1200" dirty="0" smtClean="0">
                <a:latin typeface="Times New Roman" pitchFamily="18" charset="0"/>
                <a:cs typeface="Times New Roman" pitchFamily="18" charset="0"/>
              </a:rPr>
              <a:t> (slide </a:t>
            </a:r>
            <a:r>
              <a:rPr lang="cs-CZ" sz="1200" dirty="0" err="1" smtClean="0">
                <a:latin typeface="Times New Roman" pitchFamily="18" charset="0"/>
                <a:cs typeface="Times New Roman" pitchFamily="18" charset="0"/>
              </a:rPr>
              <a:t>č.1</a:t>
            </a:r>
            <a:r>
              <a:rPr lang="cs-CZ" sz="1200" dirty="0" smtClean="0">
                <a:latin typeface="Times New Roman" pitchFamily="18" charset="0"/>
                <a:cs typeface="Times New Roman" pitchFamily="18" charset="0"/>
              </a:rPr>
              <a:t>)</a:t>
            </a:r>
          </a:p>
          <a:p>
            <a:r>
              <a:rPr lang="cs-CZ" sz="1200" dirty="0">
                <a:latin typeface="Times New Roman" pitchFamily="18" charset="0"/>
                <a:cs typeface="Times New Roman" pitchFamily="18" charset="0"/>
                <a:hlinkClick r:id="rId8"/>
              </a:rPr>
              <a:t>http://</a:t>
            </a:r>
            <a:r>
              <a:rPr lang="cs-CZ" sz="1200" dirty="0" err="1" smtClean="0">
                <a:latin typeface="Times New Roman" pitchFamily="18" charset="0"/>
                <a:cs typeface="Times New Roman" pitchFamily="18" charset="0"/>
                <a:hlinkClick r:id="rId8"/>
              </a:rPr>
              <a:t>adwebdesign.ca</a:t>
            </a:r>
            <a:r>
              <a:rPr lang="cs-CZ" sz="1200" dirty="0" smtClean="0">
                <a:latin typeface="Times New Roman" pitchFamily="18" charset="0"/>
                <a:cs typeface="Times New Roman" pitchFamily="18" charset="0"/>
                <a:hlinkClick r:id="rId8"/>
              </a:rPr>
              <a:t>/</a:t>
            </a:r>
            <a:r>
              <a:rPr lang="cs-CZ" sz="1200" dirty="0" err="1" smtClean="0">
                <a:latin typeface="Times New Roman" pitchFamily="18" charset="0"/>
                <a:cs typeface="Times New Roman" pitchFamily="18" charset="0"/>
                <a:hlinkClick r:id="rId8"/>
              </a:rPr>
              <a:t>a_citarny</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 </a:t>
            </a:r>
            <a:r>
              <a:rPr lang="cs-CZ" sz="1200" dirty="0" err="1">
                <a:latin typeface="Times New Roman" pitchFamily="18" charset="0"/>
                <a:cs typeface="Times New Roman" pitchFamily="18" charset="0"/>
              </a:rPr>
              <a:t>slide</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č.2</a:t>
            </a:r>
            <a:r>
              <a:rPr lang="cs-CZ" sz="1200" dirty="0">
                <a:latin typeface="Times New Roman" pitchFamily="18" charset="0"/>
                <a:cs typeface="Times New Roman" pitchFamily="18" charset="0"/>
              </a:rPr>
              <a:t>)</a:t>
            </a:r>
          </a:p>
          <a:p>
            <a:r>
              <a:rPr lang="cs-CZ" sz="1200" dirty="0">
                <a:latin typeface="Times New Roman" pitchFamily="18" charset="0"/>
                <a:cs typeface="Times New Roman" pitchFamily="18" charset="0"/>
                <a:hlinkClick r:id="rId9"/>
              </a:rPr>
              <a:t>http://</a:t>
            </a:r>
            <a:r>
              <a:rPr lang="cs-CZ" sz="1200" dirty="0" err="1">
                <a:latin typeface="Times New Roman" pitchFamily="18" charset="0"/>
                <a:cs typeface="Times New Roman" pitchFamily="18" charset="0"/>
                <a:hlinkClick r:id="rId9"/>
              </a:rPr>
              <a:t>www.enej.cz</a:t>
            </a:r>
            <a:r>
              <a:rPr lang="cs-CZ" sz="1200" dirty="0">
                <a:latin typeface="Times New Roman" pitchFamily="18" charset="0"/>
                <a:cs typeface="Times New Roman" pitchFamily="18" charset="0"/>
                <a:hlinkClick r:id="rId9"/>
              </a:rPr>
              <a:t>/</a:t>
            </a:r>
            <a:r>
              <a:rPr lang="cs-CZ" sz="1200" dirty="0" err="1">
                <a:latin typeface="Times New Roman" pitchFamily="18" charset="0"/>
                <a:cs typeface="Times New Roman" pitchFamily="18" charset="0"/>
                <a:hlinkClick r:id="rId9"/>
              </a:rPr>
              <a:t>item</a:t>
            </a:r>
            <a:r>
              <a:rPr lang="cs-CZ" sz="1200" dirty="0">
                <a:latin typeface="Times New Roman" pitchFamily="18" charset="0"/>
                <a:cs typeface="Times New Roman" pitchFamily="18" charset="0"/>
                <a:hlinkClick r:id="rId9"/>
              </a:rPr>
              <a:t>/1477947</a:t>
            </a:r>
            <a:r>
              <a:rPr lang="cs-CZ" sz="1200" dirty="0" smtClean="0">
                <a:latin typeface="Times New Roman" pitchFamily="18" charset="0"/>
                <a:cs typeface="Times New Roman" pitchFamily="18" charset="0"/>
                <a:hlinkClick r:id="rId9"/>
              </a:rPr>
              <a:t>/</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slide</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č.2</a:t>
            </a:r>
            <a:r>
              <a:rPr lang="cs-CZ" sz="1200" dirty="0" smtClean="0">
                <a:latin typeface="Times New Roman" pitchFamily="18" charset="0"/>
                <a:cs typeface="Times New Roman" pitchFamily="18" charset="0"/>
              </a:rPr>
              <a:t>)</a:t>
            </a:r>
          </a:p>
          <a:p>
            <a:r>
              <a:rPr lang="cs-CZ" sz="1200" dirty="0">
                <a:latin typeface="Times New Roman" pitchFamily="18" charset="0"/>
                <a:cs typeface="Times New Roman" pitchFamily="18" charset="0"/>
                <a:hlinkClick r:id="rId10"/>
              </a:rPr>
              <a:t>http://</a:t>
            </a:r>
            <a:r>
              <a:rPr lang="cs-CZ" sz="1200" dirty="0" err="1" smtClean="0">
                <a:latin typeface="Times New Roman" pitchFamily="18" charset="0"/>
                <a:cs typeface="Times New Roman" pitchFamily="18" charset="0"/>
                <a:hlinkClick r:id="rId10"/>
              </a:rPr>
              <a:t>www.knihy</a:t>
            </a:r>
            <a:r>
              <a:rPr lang="cs-CZ" sz="1200" dirty="0" smtClean="0">
                <a:latin typeface="Times New Roman" pitchFamily="18" charset="0"/>
                <a:cs typeface="Times New Roman" pitchFamily="18" charset="0"/>
                <a:hlinkClick r:id="rId10"/>
              </a:rPr>
              <a:t>-pro-</a:t>
            </a:r>
            <a:r>
              <a:rPr lang="cs-CZ" sz="1200" dirty="0" err="1" smtClean="0">
                <a:latin typeface="Times New Roman" pitchFamily="18" charset="0"/>
                <a:cs typeface="Times New Roman" pitchFamily="18" charset="0"/>
                <a:hlinkClick r:id="rId10"/>
              </a:rPr>
              <a:t>deti.cz</a:t>
            </a:r>
            <a:r>
              <a:rPr lang="cs-CZ" sz="1200" dirty="0" smtClean="0">
                <a:latin typeface="Times New Roman" pitchFamily="18" charset="0"/>
                <a:cs typeface="Times New Roman" pitchFamily="18" charset="0"/>
                <a:hlinkClick r:id="rId10"/>
              </a:rPr>
              <a:t>/Knihy-pro-</a:t>
            </a:r>
            <a:r>
              <a:rPr lang="cs-CZ" sz="1200" dirty="0" err="1" smtClean="0">
                <a:latin typeface="Times New Roman" pitchFamily="18" charset="0"/>
                <a:cs typeface="Times New Roman" pitchFamily="18" charset="0"/>
                <a:hlinkClick r:id="rId10"/>
              </a:rPr>
              <a:t>starsi</a:t>
            </a:r>
            <a:r>
              <a:rPr lang="cs-CZ" sz="1200" dirty="0" smtClean="0">
                <a:latin typeface="Times New Roman" pitchFamily="18" charset="0"/>
                <a:cs typeface="Times New Roman" pitchFamily="18" charset="0"/>
                <a:hlinkClick r:id="rId10"/>
              </a:rPr>
              <a:t>-</a:t>
            </a:r>
            <a:r>
              <a:rPr lang="cs-CZ" sz="1200" dirty="0" err="1" smtClean="0">
                <a:latin typeface="Times New Roman" pitchFamily="18" charset="0"/>
                <a:cs typeface="Times New Roman" pitchFamily="18" charset="0"/>
                <a:hlinkClick r:id="rId10"/>
              </a:rPr>
              <a:t>deti</a:t>
            </a:r>
            <a:r>
              <a:rPr lang="cs-CZ" sz="1200" dirty="0" smtClean="0">
                <a:latin typeface="Times New Roman" pitchFamily="18" charset="0"/>
                <a:cs typeface="Times New Roman" pitchFamily="18" charset="0"/>
                <a:hlinkClick r:id="rId10"/>
              </a:rPr>
              <a:t>/</a:t>
            </a:r>
            <a:r>
              <a:rPr lang="cs-CZ" sz="1200" dirty="0" err="1" smtClean="0">
                <a:latin typeface="Times New Roman" pitchFamily="18" charset="0"/>
                <a:cs typeface="Times New Roman" pitchFamily="18" charset="0"/>
                <a:hlinkClick r:id="rId10"/>
              </a:rPr>
              <a:t>Deti</a:t>
            </a:r>
            <a:r>
              <a:rPr lang="cs-CZ" sz="1200" dirty="0" smtClean="0">
                <a:latin typeface="Times New Roman" pitchFamily="18" charset="0"/>
                <a:cs typeface="Times New Roman" pitchFamily="18" charset="0"/>
                <a:hlinkClick r:id="rId10"/>
              </a:rPr>
              <a:t>-z-</a:t>
            </a:r>
            <a:r>
              <a:rPr lang="cs-CZ" sz="1200" dirty="0" err="1" smtClean="0">
                <a:latin typeface="Times New Roman" pitchFamily="18" charset="0"/>
                <a:cs typeface="Times New Roman" pitchFamily="18" charset="0"/>
                <a:hlinkClick r:id="rId10"/>
              </a:rPr>
              <a:t>Bullerbynu.html</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č.2</a:t>
            </a:r>
            <a:r>
              <a:rPr lang="cs-CZ" sz="1200" dirty="0" smtClean="0">
                <a:latin typeface="Times New Roman" pitchFamily="18" charset="0"/>
                <a:cs typeface="Times New Roman" pitchFamily="18" charset="0"/>
              </a:rPr>
              <a:t>)</a:t>
            </a:r>
            <a:endParaRPr lang="cs-CZ" sz="1200" dirty="0">
              <a:latin typeface="Times New Roman" pitchFamily="18" charset="0"/>
              <a:cs typeface="Times New Roman" pitchFamily="18" charset="0"/>
            </a:endParaRPr>
          </a:p>
          <a:p>
            <a:r>
              <a:rPr lang="cs-CZ" sz="1200" dirty="0">
                <a:latin typeface="Times New Roman" pitchFamily="18" charset="0"/>
                <a:cs typeface="Times New Roman" pitchFamily="18" charset="0"/>
                <a:hlinkClick r:id="rId11"/>
              </a:rPr>
              <a:t>http://</a:t>
            </a:r>
            <a:r>
              <a:rPr lang="cs-CZ" sz="1200" dirty="0" err="1">
                <a:latin typeface="Times New Roman" pitchFamily="18" charset="0"/>
                <a:cs typeface="Times New Roman" pitchFamily="18" charset="0"/>
                <a:hlinkClick r:id="rId11"/>
              </a:rPr>
              <a:t>www.vrana.cz</a:t>
            </a:r>
            <a:r>
              <a:rPr lang="cs-CZ" sz="1200" dirty="0">
                <a:latin typeface="Times New Roman" pitchFamily="18" charset="0"/>
                <a:cs typeface="Times New Roman" pitchFamily="18" charset="0"/>
                <a:hlinkClick r:id="rId11"/>
              </a:rPr>
              <a:t>/</a:t>
            </a:r>
            <a:r>
              <a:rPr lang="cs-CZ" sz="1200" dirty="0" err="1">
                <a:latin typeface="Times New Roman" pitchFamily="18" charset="0"/>
                <a:cs typeface="Times New Roman" pitchFamily="18" charset="0"/>
                <a:hlinkClick r:id="rId11"/>
              </a:rPr>
              <a:t>liska</a:t>
            </a:r>
            <a:r>
              <a:rPr lang="cs-CZ" sz="1200" dirty="0" smtClean="0">
                <a:latin typeface="Times New Roman" pitchFamily="18" charset="0"/>
                <a:cs typeface="Times New Roman" pitchFamily="18" charset="0"/>
                <a:hlinkClick r:id="rId11"/>
              </a:rPr>
              <a:t>/</a:t>
            </a:r>
            <a:r>
              <a:rPr lang="cs-CZ" sz="1200" dirty="0" smtClean="0">
                <a:latin typeface="Times New Roman" pitchFamily="18" charset="0"/>
                <a:cs typeface="Times New Roman" pitchFamily="18" charset="0"/>
              </a:rPr>
              <a:t>  ( </a:t>
            </a:r>
            <a:r>
              <a:rPr lang="cs-CZ" sz="1200" dirty="0" err="1">
                <a:latin typeface="Times New Roman" pitchFamily="18" charset="0"/>
                <a:cs typeface="Times New Roman" pitchFamily="18" charset="0"/>
              </a:rPr>
              <a:t>slide</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č.2</a:t>
            </a:r>
            <a:r>
              <a:rPr lang="cs-CZ" sz="1200" dirty="0">
                <a:latin typeface="Times New Roman" pitchFamily="18" charset="0"/>
                <a:cs typeface="Times New Roman" pitchFamily="18" charset="0"/>
              </a:rPr>
              <a:t>)</a:t>
            </a:r>
          </a:p>
          <a:p>
            <a:r>
              <a:rPr lang="cs-CZ" sz="1200" dirty="0" smtClean="0">
                <a:latin typeface="Times New Roman" pitchFamily="18" charset="0"/>
                <a:cs typeface="Times New Roman" pitchFamily="18" charset="0"/>
                <a:hlinkClick r:id="rId12"/>
              </a:rPr>
              <a:t>http</a:t>
            </a:r>
            <a:r>
              <a:rPr lang="cs-CZ" sz="1200" dirty="0">
                <a:latin typeface="Times New Roman" pitchFamily="18" charset="0"/>
                <a:cs typeface="Times New Roman" pitchFamily="18" charset="0"/>
                <a:hlinkClick r:id="rId12"/>
              </a:rPr>
              <a:t>://</a:t>
            </a:r>
            <a:r>
              <a:rPr lang="cs-CZ" sz="1200" dirty="0" err="1" smtClean="0">
                <a:latin typeface="Times New Roman" pitchFamily="18" charset="0"/>
                <a:cs typeface="Times New Roman" pitchFamily="18" charset="0"/>
                <a:hlinkClick r:id="rId12"/>
              </a:rPr>
              <a:t>www.czech-books.com</a:t>
            </a:r>
            <a:r>
              <a:rPr lang="cs-CZ" sz="1200" dirty="0" smtClean="0">
                <a:latin typeface="Times New Roman" pitchFamily="18" charset="0"/>
                <a:cs typeface="Times New Roman" pitchFamily="18" charset="0"/>
                <a:hlinkClick r:id="rId12"/>
              </a:rPr>
              <a:t>/</a:t>
            </a:r>
            <a:r>
              <a:rPr lang="cs-CZ" sz="1200" dirty="0" err="1" smtClean="0">
                <a:latin typeface="Times New Roman" pitchFamily="18" charset="0"/>
                <a:cs typeface="Times New Roman" pitchFamily="18" charset="0"/>
                <a:hlinkClick r:id="rId12"/>
              </a:rPr>
              <a:t>catalog</a:t>
            </a:r>
            <a:r>
              <a:rPr lang="cs-CZ" sz="1200" dirty="0" smtClean="0">
                <a:latin typeface="Times New Roman" pitchFamily="18" charset="0"/>
                <a:cs typeface="Times New Roman" pitchFamily="18" charset="0"/>
                <a:hlinkClick r:id="rId12"/>
              </a:rPr>
              <a:t>/</a:t>
            </a:r>
            <a:r>
              <a:rPr lang="cs-CZ" sz="1200" dirty="0" err="1" smtClean="0">
                <a:latin typeface="Times New Roman" pitchFamily="18" charset="0"/>
                <a:cs typeface="Times New Roman" pitchFamily="18" charset="0"/>
                <a:hlinkClick r:id="rId12"/>
              </a:rPr>
              <a:t>all</a:t>
            </a:r>
            <a:r>
              <a:rPr lang="cs-CZ" sz="1200" dirty="0" smtClean="0">
                <a:latin typeface="Times New Roman" pitchFamily="18" charset="0"/>
                <a:cs typeface="Times New Roman" pitchFamily="18" charset="0"/>
                <a:hlinkClick r:id="rId12"/>
              </a:rPr>
              <a:t>/</a:t>
            </a:r>
            <a:r>
              <a:rPr lang="cs-CZ" sz="1200" dirty="0" err="1" smtClean="0">
                <a:latin typeface="Times New Roman" pitchFamily="18" charset="0"/>
                <a:cs typeface="Times New Roman" pitchFamily="18" charset="0"/>
                <a:hlinkClick r:id="rId12"/>
              </a:rPr>
              <a:t>fiction_and_literature_czech_authors</a:t>
            </a:r>
            <a:r>
              <a:rPr lang="cs-CZ" sz="1200" dirty="0" smtClean="0">
                <a:latin typeface="Times New Roman" pitchFamily="18" charset="0"/>
                <a:cs typeface="Times New Roman" pitchFamily="18" charset="0"/>
                <a:hlinkClick r:id="rId12"/>
              </a:rPr>
              <a:t>/</a:t>
            </a:r>
            <a:r>
              <a:rPr lang="cs-CZ" sz="1200" dirty="0" err="1" smtClean="0">
                <a:latin typeface="Times New Roman" pitchFamily="18" charset="0"/>
                <a:cs typeface="Times New Roman" pitchFamily="18" charset="0"/>
                <a:hlinkClick r:id="rId12"/>
              </a:rPr>
              <a:t>honz%C3%ADkova_cesta</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č.2</a:t>
            </a:r>
            <a:r>
              <a:rPr lang="cs-CZ" sz="1200" dirty="0" smtClean="0">
                <a:latin typeface="Times New Roman" pitchFamily="18" charset="0"/>
                <a:cs typeface="Times New Roman" pitchFamily="18" charset="0"/>
              </a:rPr>
              <a:t>)</a:t>
            </a:r>
            <a:endParaRPr lang="cs-CZ" sz="1200" dirty="0">
              <a:latin typeface="Times New Roman" pitchFamily="18" charset="0"/>
              <a:cs typeface="Times New Roman" pitchFamily="18" charset="0"/>
            </a:endParaRPr>
          </a:p>
          <a:p>
            <a:r>
              <a:rPr lang="cs-CZ" sz="1200" dirty="0">
                <a:latin typeface="Times New Roman" pitchFamily="18" charset="0"/>
                <a:cs typeface="Times New Roman" pitchFamily="18" charset="0"/>
                <a:hlinkClick r:id="rId13"/>
              </a:rPr>
              <a:t>http://</a:t>
            </a:r>
            <a:r>
              <a:rPr lang="cs-CZ" sz="1200" dirty="0" err="1" smtClean="0">
                <a:latin typeface="Times New Roman" pitchFamily="18" charset="0"/>
                <a:cs typeface="Times New Roman" pitchFamily="18" charset="0"/>
                <a:hlinkClick r:id="rId13"/>
              </a:rPr>
              <a:t>www.antikvariat-fenix.cz</a:t>
            </a:r>
            <a:r>
              <a:rPr lang="cs-CZ" sz="1200" dirty="0" smtClean="0">
                <a:latin typeface="Times New Roman" pitchFamily="18" charset="0"/>
                <a:cs typeface="Times New Roman" pitchFamily="18" charset="0"/>
                <a:hlinkClick r:id="rId13"/>
              </a:rPr>
              <a:t>/</a:t>
            </a:r>
            <a:r>
              <a:rPr lang="cs-CZ" sz="1200" dirty="0" err="1" smtClean="0">
                <a:latin typeface="Times New Roman" pitchFamily="18" charset="0"/>
                <a:cs typeface="Times New Roman" pitchFamily="18" charset="0"/>
                <a:hlinkClick r:id="rId13"/>
              </a:rPr>
              <a:t>product.php?id_product</a:t>
            </a:r>
            <a:r>
              <a:rPr lang="cs-CZ" sz="1200" dirty="0" smtClean="0">
                <a:latin typeface="Times New Roman" pitchFamily="18" charset="0"/>
                <a:cs typeface="Times New Roman" pitchFamily="18" charset="0"/>
                <a:hlinkClick r:id="rId13"/>
              </a:rPr>
              <a:t>=2427</a:t>
            </a:r>
            <a:r>
              <a:rPr lang="cs-CZ" sz="1200" dirty="0" smtClean="0">
                <a:latin typeface="Times New Roman" pitchFamily="18" charset="0"/>
                <a:cs typeface="Times New Roman" pitchFamily="18" charset="0"/>
              </a:rPr>
              <a:t>  ( </a:t>
            </a:r>
            <a:r>
              <a:rPr lang="cs-CZ" sz="1200" dirty="0" err="1">
                <a:latin typeface="Times New Roman" pitchFamily="18" charset="0"/>
                <a:cs typeface="Times New Roman" pitchFamily="18" charset="0"/>
              </a:rPr>
              <a:t>slide</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č.2</a:t>
            </a:r>
            <a:r>
              <a:rPr lang="cs-CZ" sz="1200" dirty="0" smtClean="0">
                <a:latin typeface="Times New Roman" pitchFamily="18" charset="0"/>
                <a:cs typeface="Times New Roman" pitchFamily="18" charset="0"/>
              </a:rPr>
              <a:t>)</a:t>
            </a:r>
          </a:p>
          <a:p>
            <a:r>
              <a:rPr lang="cs-CZ" sz="1200" dirty="0">
                <a:latin typeface="Times New Roman" pitchFamily="18" charset="0"/>
                <a:cs typeface="Times New Roman" pitchFamily="18" charset="0"/>
                <a:hlinkClick r:id="rId14"/>
              </a:rPr>
              <a:t>http://</a:t>
            </a:r>
            <a:r>
              <a:rPr lang="cs-CZ" sz="1200" dirty="0" err="1" smtClean="0">
                <a:latin typeface="Times New Roman" pitchFamily="18" charset="0"/>
                <a:cs typeface="Times New Roman" pitchFamily="18" charset="0"/>
                <a:hlinkClick r:id="rId14"/>
              </a:rPr>
              <a:t>www.bux.cz</a:t>
            </a:r>
            <a:r>
              <a:rPr lang="cs-CZ" sz="1200" dirty="0" smtClean="0">
                <a:latin typeface="Times New Roman" pitchFamily="18" charset="0"/>
                <a:cs typeface="Times New Roman" pitchFamily="18" charset="0"/>
                <a:hlinkClick r:id="rId14"/>
              </a:rPr>
              <a:t>/knihy/32736-</a:t>
            </a:r>
            <a:r>
              <a:rPr lang="cs-CZ" sz="1200" dirty="0" err="1" smtClean="0">
                <a:latin typeface="Times New Roman" pitchFamily="18" charset="0"/>
                <a:cs typeface="Times New Roman" pitchFamily="18" charset="0"/>
                <a:hlinkClick r:id="rId14"/>
              </a:rPr>
              <a:t>manka.html</a:t>
            </a:r>
            <a:r>
              <a:rPr lang="cs-CZ" sz="1200" dirty="0" smtClean="0">
                <a:latin typeface="Times New Roman" pitchFamily="18" charset="0"/>
                <a:cs typeface="Times New Roman" pitchFamily="18" charset="0"/>
              </a:rPr>
              <a:t>  ( slide č. 4)</a:t>
            </a:r>
          </a:p>
          <a:p>
            <a:r>
              <a:rPr lang="cs-CZ" sz="1200" dirty="0">
                <a:latin typeface="Times New Roman" pitchFamily="18" charset="0"/>
                <a:cs typeface="Times New Roman" pitchFamily="18" charset="0"/>
                <a:hlinkClick r:id="rId15"/>
              </a:rPr>
              <a:t>http://</a:t>
            </a:r>
            <a:r>
              <a:rPr lang="cs-CZ" sz="1200" dirty="0" err="1" smtClean="0">
                <a:latin typeface="Times New Roman" pitchFamily="18" charset="0"/>
                <a:cs typeface="Times New Roman" pitchFamily="18" charset="0"/>
                <a:hlinkClick r:id="rId15"/>
              </a:rPr>
              <a:t>www.zstupesy.cz</a:t>
            </a:r>
            <a:r>
              <a:rPr lang="cs-CZ" sz="1200" dirty="0" smtClean="0">
                <a:latin typeface="Times New Roman" pitchFamily="18" charset="0"/>
                <a:cs typeface="Times New Roman" pitchFamily="18" charset="0"/>
                <a:hlinkClick r:id="rId15"/>
              </a:rPr>
              <a:t>/noc-s-</a:t>
            </a:r>
            <a:r>
              <a:rPr lang="cs-CZ" sz="1200" dirty="0" err="1" smtClean="0">
                <a:latin typeface="Times New Roman" pitchFamily="18" charset="0"/>
                <a:cs typeface="Times New Roman" pitchFamily="18" charset="0"/>
                <a:hlinkClick r:id="rId15"/>
              </a:rPr>
              <a:t>andersenem</a:t>
            </a:r>
            <a:r>
              <a:rPr lang="cs-CZ" sz="1200" dirty="0" smtClean="0">
                <a:latin typeface="Times New Roman" pitchFamily="18" charset="0"/>
                <a:cs typeface="Times New Roman" pitchFamily="18" charset="0"/>
              </a:rPr>
              <a:t>  ( slide č. 6)</a:t>
            </a:r>
          </a:p>
          <a:p>
            <a:r>
              <a:rPr lang="cs-CZ" sz="1200" dirty="0">
                <a:latin typeface="Times New Roman" pitchFamily="18" charset="0"/>
                <a:cs typeface="Times New Roman" pitchFamily="18" charset="0"/>
                <a:hlinkClick r:id="rId16"/>
              </a:rPr>
              <a:t>http://</a:t>
            </a:r>
            <a:r>
              <a:rPr lang="cs-CZ" sz="1200" dirty="0" err="1" smtClean="0">
                <a:latin typeface="Times New Roman" pitchFamily="18" charset="0"/>
                <a:cs typeface="Times New Roman" pitchFamily="18" charset="0"/>
                <a:hlinkClick r:id="rId16"/>
              </a:rPr>
              <a:t>www.adam.cz</a:t>
            </a:r>
            <a:r>
              <a:rPr lang="cs-CZ" sz="1200" dirty="0" smtClean="0">
                <a:latin typeface="Times New Roman" pitchFamily="18" charset="0"/>
                <a:cs typeface="Times New Roman" pitchFamily="18" charset="0"/>
                <a:hlinkClick r:id="rId16"/>
              </a:rPr>
              <a:t>/clanek-2009030030-letosni-noc-s-andersenem-a-knihou-je-v-patek-3-dubna-2009-pridate-se.html</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č.6</a:t>
            </a:r>
            <a:r>
              <a:rPr lang="cs-CZ" sz="1200" dirty="0" smtClean="0">
                <a:latin typeface="Times New Roman" pitchFamily="18" charset="0"/>
                <a:cs typeface="Times New Roman" pitchFamily="18" charset="0"/>
              </a:rPr>
              <a:t>)</a:t>
            </a:r>
          </a:p>
          <a:p>
            <a:r>
              <a:rPr lang="cs-CZ" sz="1200" dirty="0" smtClean="0">
                <a:latin typeface="Times New Roman" pitchFamily="18" charset="0"/>
                <a:cs typeface="Times New Roman" pitchFamily="18" charset="0"/>
                <a:hlinkClick r:id="rId17"/>
              </a:rPr>
              <a:t>http://www.</a:t>
            </a:r>
            <a:r>
              <a:rPr lang="cs-CZ" sz="1200" dirty="0" err="1" smtClean="0">
                <a:latin typeface="Times New Roman" pitchFamily="18" charset="0"/>
                <a:cs typeface="Times New Roman" pitchFamily="18" charset="0"/>
                <a:hlinkClick r:id="rId17"/>
              </a:rPr>
              <a:t>cosplayshop.cz</a:t>
            </a:r>
            <a:r>
              <a:rPr lang="cs-CZ" sz="1200" dirty="0" smtClean="0">
                <a:latin typeface="Times New Roman" pitchFamily="18" charset="0"/>
                <a:cs typeface="Times New Roman" pitchFamily="18" charset="0"/>
                <a:hlinkClick r:id="rId17"/>
              </a:rPr>
              <a:t>/</a:t>
            </a:r>
            <a:r>
              <a:rPr lang="cs-CZ" sz="1200" dirty="0" smtClean="0">
                <a:latin typeface="Times New Roman" pitchFamily="18" charset="0"/>
                <a:cs typeface="Times New Roman" pitchFamily="18" charset="0"/>
              </a:rPr>
              <a:t> ( slide č. 7)</a:t>
            </a:r>
          </a:p>
          <a:p>
            <a:r>
              <a:rPr lang="cs-CZ" sz="1200" dirty="0">
                <a:latin typeface="Times New Roman" pitchFamily="18" charset="0"/>
                <a:cs typeface="Times New Roman" pitchFamily="18" charset="0"/>
                <a:hlinkClick r:id="rId18"/>
              </a:rPr>
              <a:t>http://</a:t>
            </a:r>
            <a:r>
              <a:rPr lang="cs-CZ" sz="1200" dirty="0" err="1" smtClean="0">
                <a:latin typeface="Times New Roman" pitchFamily="18" charset="0"/>
                <a:cs typeface="Times New Roman" pitchFamily="18" charset="0"/>
                <a:hlinkClick r:id="rId18"/>
              </a:rPr>
              <a:t>lovellydreams.blog.cz</a:t>
            </a:r>
            <a:r>
              <a:rPr lang="cs-CZ" sz="1200" dirty="0" smtClean="0">
                <a:latin typeface="Times New Roman" pitchFamily="18" charset="0"/>
                <a:cs typeface="Times New Roman" pitchFamily="18" charset="0"/>
                <a:hlinkClick r:id="rId18"/>
              </a:rPr>
              <a:t>/1112/</a:t>
            </a:r>
            <a:r>
              <a:rPr lang="cs-CZ" sz="1200" dirty="0" err="1" smtClean="0">
                <a:latin typeface="Times New Roman" pitchFamily="18" charset="0"/>
                <a:cs typeface="Times New Roman" pitchFamily="18" charset="0"/>
                <a:hlinkClick r:id="rId18"/>
              </a:rPr>
              <a:t>harry</a:t>
            </a:r>
            <a:r>
              <a:rPr lang="cs-CZ" sz="1200" dirty="0" smtClean="0">
                <a:latin typeface="Times New Roman" pitchFamily="18" charset="0"/>
                <a:cs typeface="Times New Roman" pitchFamily="18" charset="0"/>
                <a:hlinkClick r:id="rId18"/>
              </a:rPr>
              <a:t>-</a:t>
            </a:r>
            <a:r>
              <a:rPr lang="cs-CZ" sz="1200" dirty="0" err="1" smtClean="0">
                <a:latin typeface="Times New Roman" pitchFamily="18" charset="0"/>
                <a:cs typeface="Times New Roman" pitchFamily="18" charset="0"/>
                <a:hlinkClick r:id="rId18"/>
              </a:rPr>
              <a:t>potter</a:t>
            </a:r>
            <a:r>
              <a:rPr lang="cs-CZ" sz="1200" dirty="0" smtClean="0">
                <a:latin typeface="Times New Roman" pitchFamily="18" charset="0"/>
                <a:cs typeface="Times New Roman" pitchFamily="18" charset="0"/>
                <a:hlinkClick r:id="rId18"/>
              </a:rPr>
              <a:t>-online-knihy-</a:t>
            </a:r>
            <a:r>
              <a:rPr lang="cs-CZ" sz="1200" dirty="0" err="1" smtClean="0">
                <a:latin typeface="Times New Roman" pitchFamily="18" charset="0"/>
                <a:cs typeface="Times New Roman" pitchFamily="18" charset="0"/>
                <a:hlinkClick r:id="rId18"/>
              </a:rPr>
              <a:t>rozcestnik</a:t>
            </a:r>
            <a:r>
              <a:rPr lang="cs-CZ" sz="1200" dirty="0" smtClean="0">
                <a:latin typeface="Times New Roman" pitchFamily="18" charset="0"/>
                <a:cs typeface="Times New Roman" pitchFamily="18" charset="0"/>
              </a:rPr>
              <a:t>  (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č. 7)</a:t>
            </a:r>
          </a:p>
          <a:p>
            <a:r>
              <a:rPr lang="cs-CZ" sz="1200" dirty="0" err="1" smtClean="0">
                <a:latin typeface="Times New Roman" pitchFamily="18" charset="0"/>
                <a:cs typeface="Times New Roman" pitchFamily="18" charset="0"/>
              </a:rPr>
              <a:t>Měchurová</a:t>
            </a:r>
            <a:r>
              <a:rPr lang="cs-CZ" sz="1200" dirty="0" smtClean="0">
                <a:latin typeface="Times New Roman" pitchFamily="18" charset="0"/>
                <a:cs typeface="Times New Roman" pitchFamily="18" charset="0"/>
              </a:rPr>
              <a:t>,A., Žáček,J., </a:t>
            </a:r>
            <a:r>
              <a:rPr lang="cs-CZ" sz="1200" dirty="0" err="1" smtClean="0">
                <a:latin typeface="Times New Roman" pitchFamily="18" charset="0"/>
                <a:cs typeface="Times New Roman" pitchFamily="18" charset="0"/>
              </a:rPr>
              <a:t>Hanzová</a:t>
            </a:r>
            <a:r>
              <a:rPr lang="cs-CZ" sz="1200" dirty="0" smtClean="0">
                <a:latin typeface="Times New Roman" pitchFamily="18" charset="0"/>
                <a:cs typeface="Times New Roman" pitchFamily="18" charset="0"/>
              </a:rPr>
              <a:t>,M.,Čítanka pro 6. ročník základní školy a primu víceletého gymnázia, </a:t>
            </a:r>
            <a:r>
              <a:rPr lang="cs-CZ" sz="1200" dirty="0" err="1" smtClean="0">
                <a:latin typeface="Times New Roman" pitchFamily="18" charset="0"/>
                <a:cs typeface="Times New Roman" pitchFamily="18" charset="0"/>
              </a:rPr>
              <a:t>nakl</a:t>
            </a:r>
            <a:r>
              <a:rPr lang="cs-CZ" sz="1200" dirty="0" smtClean="0">
                <a:latin typeface="Times New Roman" pitchFamily="18" charset="0"/>
                <a:cs typeface="Times New Roman" pitchFamily="18" charset="0"/>
              </a:rPr>
              <a:t>. Fragment 1997</a:t>
            </a:r>
          </a:p>
          <a:p>
            <a:r>
              <a:rPr lang="cs-CZ" sz="1200" dirty="0" err="1" smtClean="0">
                <a:latin typeface="Times New Roman" pitchFamily="18" charset="0"/>
                <a:cs typeface="Times New Roman" pitchFamily="18" charset="0"/>
              </a:rPr>
              <a:t>Měchurová</a:t>
            </a:r>
            <a:r>
              <a:rPr lang="cs-CZ" sz="1200" dirty="0" smtClean="0">
                <a:latin typeface="Times New Roman" pitchFamily="18" charset="0"/>
                <a:cs typeface="Times New Roman" pitchFamily="18" charset="0"/>
              </a:rPr>
              <a:t>,A., Žáček,J., </a:t>
            </a:r>
            <a:r>
              <a:rPr lang="cs-CZ" sz="1200" dirty="0" err="1" smtClean="0">
                <a:latin typeface="Times New Roman" pitchFamily="18" charset="0"/>
                <a:cs typeface="Times New Roman" pitchFamily="18" charset="0"/>
              </a:rPr>
              <a:t>Hanzová</a:t>
            </a:r>
            <a:r>
              <a:rPr lang="cs-CZ" sz="1200" dirty="0" smtClean="0">
                <a:latin typeface="Times New Roman" pitchFamily="18" charset="0"/>
                <a:cs typeface="Times New Roman" pitchFamily="18" charset="0"/>
              </a:rPr>
              <a:t>,M.,Čítanka pro 7. ročník základní školy a primu víceletého gymnázia, </a:t>
            </a:r>
            <a:r>
              <a:rPr lang="cs-CZ" sz="1200" dirty="0" err="1" smtClean="0">
                <a:latin typeface="Times New Roman" pitchFamily="18" charset="0"/>
                <a:cs typeface="Times New Roman" pitchFamily="18" charset="0"/>
              </a:rPr>
              <a:t>nakl</a:t>
            </a:r>
            <a:r>
              <a:rPr lang="cs-CZ" sz="1200" dirty="0" smtClean="0">
                <a:latin typeface="Times New Roman" pitchFamily="18" charset="0"/>
                <a:cs typeface="Times New Roman" pitchFamily="18" charset="0"/>
              </a:rPr>
              <a:t>. Fragment 1998</a:t>
            </a:r>
          </a:p>
          <a:p>
            <a:r>
              <a:rPr lang="cs-CZ" sz="1200" dirty="0" smtClean="0">
                <a:latin typeface="Times New Roman" pitchFamily="18" charset="0"/>
                <a:cs typeface="Times New Roman" pitchFamily="18" charset="0"/>
              </a:rPr>
              <a:t>Soukal,J., Literární výchova pro 2. stupeň základní školy a odpovídající ročníky víceletých gymnázií, SPN a.s. Praha 2009</a:t>
            </a:r>
          </a:p>
          <a:p>
            <a:endParaRPr lang="cs-CZ" dirty="0" smtClean="0"/>
          </a:p>
          <a:p>
            <a:endParaRPr lang="cs-CZ" dirty="0" smtClean="0"/>
          </a:p>
          <a:p>
            <a:endParaRPr lang="cs-CZ" dirty="0" smtClean="0"/>
          </a:p>
          <a:p>
            <a:endParaRPr lang="cs-CZ" dirty="0"/>
          </a:p>
        </p:txBody>
      </p:sp>
    </p:spTree>
    <p:extLst>
      <p:ext uri="{BB962C8B-B14F-4D97-AF65-F5344CB8AC3E}">
        <p14:creationId xmlns:p14="http://schemas.microsoft.com/office/powerpoint/2010/main" val="139508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5674</TotalTime>
  <Words>1454</Words>
  <Application>Microsoft Office PowerPoint</Application>
  <PresentationFormat>Předvádění na obrazovce (16:9)</PresentationFormat>
  <Paragraphs>186</Paragraphs>
  <Slides>10</Slides>
  <Notes>10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35.1 Próza s dětským hrdinou</vt:lpstr>
      <vt:lpstr>35.2 Co již víme?</vt:lpstr>
      <vt:lpstr>35.3 Jaké si řekneme nové termíny a názvy?</vt:lpstr>
      <vt:lpstr>35.4 Co si řekneme nového?</vt:lpstr>
      <vt:lpstr>35.5 Procvičení a příklady</vt:lpstr>
      <vt:lpstr>35.6 Něco navíc pro šikovné</vt:lpstr>
      <vt:lpstr>35.7 CLIL </vt:lpstr>
      <vt:lpstr>35.8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hercogova</cp:lastModifiedBy>
  <cp:revision>259</cp:revision>
  <dcterms:created xsi:type="dcterms:W3CDTF">2010-10-18T18:21:56Z</dcterms:created>
  <dcterms:modified xsi:type="dcterms:W3CDTF">2012-04-21T18:52:46Z</dcterms:modified>
</cp:coreProperties>
</file>