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1.png"/><Relationship Id="rId7" Type="http://schemas.openxmlformats.org/officeDocument/2006/relationships/hyperlink" Target="http://www.youtube.com/watch?v=O65w7Btk25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v=B7OPO_Xj90M" TargetMode="External"/><Relationship Id="rId5" Type="http://schemas.openxmlformats.org/officeDocument/2006/relationships/hyperlink" Target="http://www.youtube.com/watch?v=GutGSCKUVRQ&amp;feature=related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youtube.com/watch?v=7vv6o89yQg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hyperlink" Target="http://upload.wikimedia.org/wikipedia/commons/f/f6/Sonnets1609titlepage.jpg" TargetMode="Externa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z/" TargetMode="External"/><Relationship Id="rId2" Type="http://schemas.openxmlformats.org/officeDocument/2006/relationships/hyperlink" Target="http://www.wikipedie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hakespeare.mit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://medialib.netface.cz/.ralfmost.cz/w/w/w/soubory/loga/05_teoreticke_texty/5.1.diplomova_prace_-_experimentalni_poezie_c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321" y="492443"/>
            <a:ext cx="4444204" cy="402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medialib.netface.cz/.ralfmost.cz/w/w/w/soubory/loga/05_teoreticke_texty/5.1.diplomova_prace_-_experimentalni_poezie_c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013682"/>
            <a:ext cx="4615477" cy="357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8731"/>
            <a:ext cx="34563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34.1  Poezie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37179" y="1735216"/>
            <a:ext cx="2294078" cy="91940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Byl pozdní večer – první máj –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večerní máj – byl lásky čas.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Hrdliččin zval ku lásce hlas, 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kde borový zaváněl háj.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2978785" cy="5708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2843808" y="1121508"/>
            <a:ext cx="2592288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Stříhali dohola malého chlapečka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Kadeře padaly k zemi a zmíraly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Kadeře padaly jak růže do hrobu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Železná židle se otáčela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37179" y="1240690"/>
            <a:ext cx="2141678" cy="34051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Karel Hynek Mácha - Máj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491790" y="673163"/>
            <a:ext cx="3735136" cy="34051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Josef Kainar – Stříhali dohola malého chlapečka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lačítko akce: Zvuk 2">
            <a:hlinkClick r:id="rId5" highlightClick="1"/>
          </p:cNvPr>
          <p:cNvSpPr/>
          <p:nvPr/>
        </p:nvSpPr>
        <p:spPr>
          <a:xfrm>
            <a:off x="2231986" y="2341559"/>
            <a:ext cx="504056" cy="466352"/>
          </a:xfrm>
          <a:prstGeom prst="actionButtonSou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Zvuk 10">
            <a:hlinkClick r:id="rId6" highlightClick="1"/>
          </p:cNvPr>
          <p:cNvSpPr/>
          <p:nvPr/>
        </p:nvSpPr>
        <p:spPr>
          <a:xfrm>
            <a:off x="5004048" y="1720391"/>
            <a:ext cx="504056" cy="466352"/>
          </a:xfrm>
          <a:prstGeom prst="actionButtonSoun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84195" y="3435846"/>
            <a:ext cx="2490444" cy="9194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Zemřela matka a do hrobu dána,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siroty po ní zůstaly;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 přicházely každičkého rána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matičku svou hledaly. </a:t>
            </a:r>
          </a:p>
        </p:txBody>
      </p:sp>
      <p:sp>
        <p:nvSpPr>
          <p:cNvPr id="13" name="Tlačítko akce: Zvuk 12">
            <a:hlinkClick r:id="rId7" highlightClick="1"/>
          </p:cNvPr>
          <p:cNvSpPr/>
          <p:nvPr/>
        </p:nvSpPr>
        <p:spPr>
          <a:xfrm>
            <a:off x="2484014" y="3939902"/>
            <a:ext cx="504056" cy="466352"/>
          </a:xfrm>
          <a:prstGeom prst="actionButtonSou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83130" y="3003798"/>
            <a:ext cx="2452912" cy="34051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Karel Jaromír Erben - Kytice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640536" y="2341559"/>
            <a:ext cx="2227608" cy="34051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Jaroslav Seifert – Hora Říp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www.almanachwagon.cz/naklad/valoch_jiri/havel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500" y="838766"/>
            <a:ext cx="2524293" cy="328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3540847" y="2884616"/>
            <a:ext cx="2399305" cy="112371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Viděl jsem hory plné ledu, 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však zpívat o nich nedovedu.</a:t>
            </a:r>
          </a:p>
          <a:p>
            <a:pPr algn="just"/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Jiskřily dálky nad hlavami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jak bleděmodré drahokamy.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lačítko akce: Zvuk 19">
            <a:hlinkClick r:id="rId9" highlightClick="1"/>
          </p:cNvPr>
          <p:cNvSpPr/>
          <p:nvPr/>
        </p:nvSpPr>
        <p:spPr>
          <a:xfrm>
            <a:off x="5537423" y="3662370"/>
            <a:ext cx="504056" cy="466352"/>
          </a:xfrm>
          <a:prstGeom prst="actionButtonSoun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8" grpId="0" animBg="1"/>
      <p:bldP spid="9" grpId="0" animBg="1"/>
      <p:bldP spid="3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046655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a 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Poezie, sloka, rým,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verš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charakterizující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poezii, její základní rysy, z čeho je tvořena báseň.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23528" y="526376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5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390180"/>
            <a:ext cx="50405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34.2  Co již víme o poezii?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786228" y="1755739"/>
            <a:ext cx="2250268" cy="510778"/>
          </a:xfrm>
          <a:prstGeom prst="wedgeRoundRectCallout">
            <a:avLst>
              <a:gd name="adj1" fmla="val -59870"/>
              <a:gd name="adj2" fmla="val -5101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lyrická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– vyjadřuje básníkovy pocity, dojmy, nálady, myšlenky </a:t>
            </a:r>
          </a:p>
        </p:txBody>
      </p:sp>
      <p:pic>
        <p:nvPicPr>
          <p:cNvPr id="3074" name="Picture 2" descr="http://www.zsbrezova.cz/ZsBrezova/media/skola/dokumenty/poezi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090820"/>
            <a:ext cx="1612726" cy="132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763144" y="672196"/>
            <a:ext cx="3628950" cy="34051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Poezie = básnictví, literatura psaná ve verších.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626535" y="1090820"/>
            <a:ext cx="2455218" cy="510778"/>
          </a:xfrm>
          <a:prstGeom prst="wedgeRoundRectCallout">
            <a:avLst>
              <a:gd name="adj1" fmla="val -58876"/>
              <a:gd name="adj2" fmla="val -11247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epická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– založena na vypravování příběhu (podstatný je děj)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344" y="877833"/>
            <a:ext cx="3312368" cy="427749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Josef Václav Sládek –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Velké, širé, rodné lány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Velké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širé, rodné lány,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 jste krásny na vše strany,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od souvratě ku souvrati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 vás dnes to slunko zlatí!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Vlavé žito jako břehy,</a:t>
            </a:r>
            <a:b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květná luka plná něhy,</a:t>
            </a:r>
            <a:b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 úhoru, v žírné kráse,</a:t>
            </a:r>
            <a:b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pokojně se stádo pase.</a:t>
            </a:r>
            <a:b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   Nad vámi se nebe klene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jako v květu pole lněné,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nad lesy jen z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modrošíra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pára v tichý déšť se sbírá.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   A jak slunce vás tak </a:t>
            </a:r>
            <a:r>
              <a:rPr lang="cs-CZ" sz="12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zhřívá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jak cvrček v klasech </a:t>
            </a:r>
            <a:r>
              <a:rPr lang="cs-CZ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zpívá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 šíř i v dál, vy rodné lány,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buďte vy nám požehnány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419872" y="1314971"/>
            <a:ext cx="1584176" cy="715089"/>
          </a:xfrm>
          <a:prstGeom prst="wedgeRoundRectCallout">
            <a:avLst>
              <a:gd name="adj1" fmla="val 58149"/>
              <a:gd name="adj2" fmla="val -7955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lyrickoepická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– děj propojený s dojmy, pocity, …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800" y="3147814"/>
            <a:ext cx="3222340" cy="510778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sloka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(strofa) = graficky oddělená skupina veršů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               („odstavec“ v básni)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773710" y="2418516"/>
            <a:ext cx="1981733" cy="30646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verš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jeden řádek v básni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773710" y="4264437"/>
            <a:ext cx="3528392" cy="30646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rým =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zvuková shoda hlásek (slabik) na konci veršů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835696" y="1570360"/>
            <a:ext cx="936104" cy="765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Pravá složená závorka 4"/>
          <p:cNvSpPr/>
          <p:nvPr/>
        </p:nvSpPr>
        <p:spPr>
          <a:xfrm>
            <a:off x="1763688" y="2336012"/>
            <a:ext cx="288032" cy="811802"/>
          </a:xfrm>
          <a:prstGeom prst="righ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2133278" y="2741913"/>
            <a:ext cx="530510" cy="477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Zahnutá šipka doleva 14"/>
          <p:cNvSpPr/>
          <p:nvPr/>
        </p:nvSpPr>
        <p:spPr>
          <a:xfrm>
            <a:off x="2133278" y="4246369"/>
            <a:ext cx="206474" cy="269597"/>
          </a:xfrm>
          <a:prstGeom prst="curved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2398533" y="4390386"/>
            <a:ext cx="323335" cy="272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505774" y="2697411"/>
            <a:ext cx="2530722" cy="214526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podle toho, jaké téma si básník zvolil, k čemu se chce vyjadřovat, rozlišujeme poezii na: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osobní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milostnou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rodinnou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přírodní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vlasteneckou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náboženskou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reflexivní (úvahovou)</a:t>
            </a:r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7020272" y="2312667"/>
            <a:ext cx="132234" cy="3052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615401" y="2681143"/>
            <a:ext cx="1456860" cy="3064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celkem 16 veršů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619196" y="3633435"/>
            <a:ext cx="1456860" cy="3064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celkem 4 sloky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379440" y="4570904"/>
            <a:ext cx="2922662" cy="51077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lány-strany, břehy-něhy, kráse-pase, klene-lněné,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34.3 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059582"/>
            <a:ext cx="4392488" cy="81724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Aby byla báseň básní, autor často volí neobvyklé výrazy, obraty, přirovnání, vytváří tedy vlastní </a:t>
            </a:r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jazyk básně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používá rozmanité </a:t>
            </a:r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básnické prostředky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1060" y="2139702"/>
            <a:ext cx="4536504" cy="2862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personifikace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(zosobnění) přenášení lidských vlastností na zvířata, věci či jevy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metafora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přenesení významu na základě podobnosti</a:t>
            </a: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metonymie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přenesení významu na základě souvislostí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přirovnání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(příměr)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porovnání podobných předmětů nebo jevů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symbol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= znak, který zastupuje obecný pojem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apostrofa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oslovení neživé věci, abstraktního pojmu nebo nepřítomné osoby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epiteton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= působivý (básnický) přívlastek – neotřelé vyjádření vlastnosti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jevu</a:t>
            </a: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anafora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opakování stejných slov na začátku veršů,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půlveršů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nebo slok</a:t>
            </a: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asociace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volné spojování představ, které spolu logicky nesouvisejí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neologismus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(novotvar)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nové slovo, které vytvoří často autor sám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101555" y="1923678"/>
            <a:ext cx="3744416" cy="28623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příklady jednotlivých básnických prostředků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 lásce šeptal tichý mech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personifikace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bledá tvář luny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= metafora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posloucháme Mozarta (jeho hudbu)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metonymie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slzy jako perly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příměr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srdce      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symbol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lásky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 hvězdy jasné, vy hvězdy ve výši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apostrofa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růžový večer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epiteton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Kolik je na světě moří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Kolik je na světě řek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Kolik je smutků a hoří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Kolik je rozlitých mlék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…		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anafora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postýlka – medvídek – ZOO – zmrzlina …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asociace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vzúpění,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čistonosoplena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novotvary</a:t>
            </a:r>
          </a:p>
        </p:txBody>
      </p:sp>
      <p:sp>
        <p:nvSpPr>
          <p:cNvPr id="3" name="Srdce 2"/>
          <p:cNvSpPr/>
          <p:nvPr/>
        </p:nvSpPr>
        <p:spPr>
          <a:xfrm>
            <a:off x="5724128" y="2931790"/>
            <a:ext cx="144016" cy="144016"/>
          </a:xfrm>
          <a:prstGeom prst="hea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46" name="Picture 2" descr="http://www.starysmichov.cz/image/knih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4737" l="1000" r="9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036515"/>
            <a:ext cx="1096516" cy="62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4.bp.blogspot.com/-ZIG6nYcQTgU/TaluY2kZeVI/AAAAAAAAATg/dnQQGpoT4zo/s1600/listen-300x26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8479" l="0" r="100000">
                        <a14:foregroundMark x1="2333" y1="18631" x2="8000" y2="6844"/>
                        <a14:foregroundMark x1="1333" y1="93916" x2="1333" y2="93916"/>
                        <a14:foregroundMark x1="54667" y1="57795" x2="58667" y2="54373"/>
                        <a14:foregroundMark x1="58667" y1="54373" x2="62000" y2="53992"/>
                        <a14:foregroundMark x1="64000" y1="56274" x2="68667" y2="58935"/>
                        <a14:foregroundMark x1="54333" y1="65779" x2="59667" y2="60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059582"/>
            <a:ext cx="1040035" cy="91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files.crazydogs.webnode.cz/200000067-8750c884a8/Image52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88023"/>
            <a:ext cx="815355" cy="66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32" y="411510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34.4 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35546" y="917227"/>
            <a:ext cx="3744416" cy="71508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básních rozlišujeme dva typy verše –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verš volný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(řádky různě dlouhé, zpravidla se nerýmuje) a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verš vázaný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(zpravidla se rýmuje, mívá pravidelný rytmus).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32040" y="349843"/>
            <a:ext cx="4094677" cy="4717375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RÝM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zvuková shoda hlásek (slabik) na konci veršů</a:t>
            </a:r>
          </a:p>
          <a:p>
            <a:pPr marL="171450" indent="-171450">
              <a:buFont typeface="Times New Roman" pitchFamily="18" charset="0"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druhy rýmů (podle rozložení rýmů ve sloce):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Nic, tato pěna, cudný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rým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	 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jen, abych vytkl hlavní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  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tak mizí střemhlav na dně 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vody   </a:t>
            </a:r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houf sirén, jenž si ztropil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šprým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       = obkročný rým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Velké, širé, rodné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lány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       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 jste krásny na vše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strany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od souvratě ku </a:t>
            </a:r>
            <a:r>
              <a:rPr lang="cs-CZ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souvrati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 vás dnes to slunko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zlatí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!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b         = sdružený rým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Co mělo přijít, stalo se jen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zpola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Létat mne ve snu ptáci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učili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–   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padat už ne: hle, Ikarova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Banální výhry. Krásné </a:t>
            </a:r>
            <a:r>
              <a:rPr lang="cs-CZ" sz="1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omyly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  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b     = střídavý rým</a:t>
            </a: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Times New Roman" pitchFamily="18" charset="0"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další druhy rýmu: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přerývaný rým    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abcb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   postupný rým      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abc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  tirádový rým       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aaaaa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515" y="1708418"/>
            <a:ext cx="4768502" cy="3200876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RYTMUS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pravidelné střídání přízvučných a nepřízvučných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slabik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skládá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se ze 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stop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(těžké =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přízvučné, lehké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= nepřízvučné doby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     	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druhy stop:	</a:t>
            </a:r>
          </a:p>
          <a:p>
            <a:pPr lvl="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trochej		</a:t>
            </a:r>
          </a:p>
          <a:p>
            <a:pPr lvl="0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lvl="0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   daktyl	               </a:t>
            </a:r>
          </a:p>
          <a:p>
            <a:pPr lvl="0"/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lvl="0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  jamb</a:t>
            </a:r>
          </a:p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inus 2"/>
          <p:cNvSpPr/>
          <p:nvPr/>
        </p:nvSpPr>
        <p:spPr>
          <a:xfrm>
            <a:off x="1615505" y="2455571"/>
            <a:ext cx="216024" cy="72008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hnutý pruh 6"/>
          <p:cNvSpPr/>
          <p:nvPr/>
        </p:nvSpPr>
        <p:spPr>
          <a:xfrm flipV="1">
            <a:off x="1079612" y="3456037"/>
            <a:ext cx="216024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Minus 8"/>
          <p:cNvSpPr/>
          <p:nvPr/>
        </p:nvSpPr>
        <p:spPr>
          <a:xfrm>
            <a:off x="551781" y="3020201"/>
            <a:ext cx="216024" cy="72008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Minus 9"/>
          <p:cNvSpPr/>
          <p:nvPr/>
        </p:nvSpPr>
        <p:spPr>
          <a:xfrm>
            <a:off x="784176" y="4168695"/>
            <a:ext cx="216024" cy="72008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Minus 10"/>
          <p:cNvSpPr/>
          <p:nvPr/>
        </p:nvSpPr>
        <p:spPr>
          <a:xfrm>
            <a:off x="512118" y="3600053"/>
            <a:ext cx="216024" cy="72008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hnutý pruh 11"/>
          <p:cNvSpPr/>
          <p:nvPr/>
        </p:nvSpPr>
        <p:spPr>
          <a:xfrm flipV="1">
            <a:off x="784176" y="3456037"/>
            <a:ext cx="216024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hnutý pruh 13"/>
          <p:cNvSpPr/>
          <p:nvPr/>
        </p:nvSpPr>
        <p:spPr>
          <a:xfrm flipV="1">
            <a:off x="2819271" y="2363623"/>
            <a:ext cx="216024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hnutý pruh 14"/>
          <p:cNvSpPr/>
          <p:nvPr/>
        </p:nvSpPr>
        <p:spPr>
          <a:xfrm flipV="1">
            <a:off x="535968" y="4053498"/>
            <a:ext cx="216024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999742" y="2719347"/>
            <a:ext cx="2788282" cy="228147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Dokola   jeho    dětičky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       |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|               |            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drobounké smavé hvězdičky,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|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|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|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dukátkovými hlasy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|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|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|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zvoní na krásné časy.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|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|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|</a:t>
            </a:r>
          </a:p>
        </p:txBody>
      </p:sp>
      <p:sp>
        <p:nvSpPr>
          <p:cNvPr id="17" name="Minus 16"/>
          <p:cNvSpPr/>
          <p:nvPr/>
        </p:nvSpPr>
        <p:spPr>
          <a:xfrm>
            <a:off x="2195736" y="3196197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hnutý pruh 17"/>
          <p:cNvSpPr/>
          <p:nvPr/>
        </p:nvSpPr>
        <p:spPr>
          <a:xfrm flipV="1">
            <a:off x="2627784" y="3059103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Ohnutý pruh 18"/>
          <p:cNvSpPr/>
          <p:nvPr/>
        </p:nvSpPr>
        <p:spPr>
          <a:xfrm flipV="1">
            <a:off x="3106341" y="3075806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hnutý pruh 19"/>
          <p:cNvSpPr/>
          <p:nvPr/>
        </p:nvSpPr>
        <p:spPr>
          <a:xfrm flipV="1">
            <a:off x="2462393" y="3059103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Minus 21"/>
          <p:cNvSpPr/>
          <p:nvPr/>
        </p:nvSpPr>
        <p:spPr>
          <a:xfrm>
            <a:off x="2843808" y="3196197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Minus 22"/>
          <p:cNvSpPr/>
          <p:nvPr/>
        </p:nvSpPr>
        <p:spPr>
          <a:xfrm>
            <a:off x="3419872" y="3190869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hnutý pruh 23"/>
          <p:cNvSpPr/>
          <p:nvPr/>
        </p:nvSpPr>
        <p:spPr>
          <a:xfrm flipV="1">
            <a:off x="3652993" y="3075806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Ohnutý pruh 24"/>
          <p:cNvSpPr/>
          <p:nvPr/>
        </p:nvSpPr>
        <p:spPr>
          <a:xfrm flipV="1">
            <a:off x="3869997" y="3079833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hnutý pruh 25"/>
          <p:cNvSpPr/>
          <p:nvPr/>
        </p:nvSpPr>
        <p:spPr>
          <a:xfrm flipV="1">
            <a:off x="836043" y="2903837"/>
            <a:ext cx="216024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Minus 26"/>
          <p:cNvSpPr/>
          <p:nvPr/>
        </p:nvSpPr>
        <p:spPr>
          <a:xfrm>
            <a:off x="2240124" y="3665973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Minus 27"/>
          <p:cNvSpPr/>
          <p:nvPr/>
        </p:nvSpPr>
        <p:spPr>
          <a:xfrm>
            <a:off x="3160347" y="3665973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Minus 28"/>
          <p:cNvSpPr/>
          <p:nvPr/>
        </p:nvSpPr>
        <p:spPr>
          <a:xfrm>
            <a:off x="3697152" y="3665973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hnutý pruh 29"/>
          <p:cNvSpPr/>
          <p:nvPr/>
        </p:nvSpPr>
        <p:spPr>
          <a:xfrm flipV="1">
            <a:off x="2789802" y="3527154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hnutý pruh 30"/>
          <p:cNvSpPr/>
          <p:nvPr/>
        </p:nvSpPr>
        <p:spPr>
          <a:xfrm flipV="1">
            <a:off x="2519772" y="3527155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hnutý pruh 31"/>
          <p:cNvSpPr/>
          <p:nvPr/>
        </p:nvSpPr>
        <p:spPr>
          <a:xfrm flipV="1">
            <a:off x="4067944" y="3534826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Ohnutý pruh 32"/>
          <p:cNvSpPr/>
          <p:nvPr/>
        </p:nvSpPr>
        <p:spPr>
          <a:xfrm flipV="1">
            <a:off x="3426650" y="3527153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Ohnutý pruh 33"/>
          <p:cNvSpPr/>
          <p:nvPr/>
        </p:nvSpPr>
        <p:spPr>
          <a:xfrm flipV="1">
            <a:off x="4283968" y="3527155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Minus 34"/>
          <p:cNvSpPr/>
          <p:nvPr/>
        </p:nvSpPr>
        <p:spPr>
          <a:xfrm>
            <a:off x="3326371" y="4186234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Minus 35"/>
          <p:cNvSpPr/>
          <p:nvPr/>
        </p:nvSpPr>
        <p:spPr>
          <a:xfrm>
            <a:off x="2195736" y="4184132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Minus 36"/>
          <p:cNvSpPr/>
          <p:nvPr/>
        </p:nvSpPr>
        <p:spPr>
          <a:xfrm>
            <a:off x="2632770" y="4186235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hnutý pruh 37"/>
          <p:cNvSpPr/>
          <p:nvPr/>
        </p:nvSpPr>
        <p:spPr>
          <a:xfrm flipV="1">
            <a:off x="2897814" y="4067215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hnutý pruh 38"/>
          <p:cNvSpPr/>
          <p:nvPr/>
        </p:nvSpPr>
        <p:spPr>
          <a:xfrm flipV="1">
            <a:off x="2456148" y="4067215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hnutý pruh 39"/>
          <p:cNvSpPr/>
          <p:nvPr/>
        </p:nvSpPr>
        <p:spPr>
          <a:xfrm flipV="1">
            <a:off x="3598987" y="4067215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Ohnutý pruh 40"/>
          <p:cNvSpPr/>
          <p:nvPr/>
        </p:nvSpPr>
        <p:spPr>
          <a:xfrm flipV="1">
            <a:off x="3106341" y="4067215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Minus 41"/>
          <p:cNvSpPr/>
          <p:nvPr/>
        </p:nvSpPr>
        <p:spPr>
          <a:xfrm>
            <a:off x="2194795" y="4660236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Minus 42"/>
          <p:cNvSpPr/>
          <p:nvPr/>
        </p:nvSpPr>
        <p:spPr>
          <a:xfrm>
            <a:off x="2711259" y="4663200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Minus 43"/>
          <p:cNvSpPr/>
          <p:nvPr/>
        </p:nvSpPr>
        <p:spPr>
          <a:xfrm>
            <a:off x="3488321" y="4663200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hnutý pruh 44"/>
          <p:cNvSpPr/>
          <p:nvPr/>
        </p:nvSpPr>
        <p:spPr>
          <a:xfrm flipV="1">
            <a:off x="2465766" y="4499263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Ohnutý pruh 45"/>
          <p:cNvSpPr/>
          <p:nvPr/>
        </p:nvSpPr>
        <p:spPr>
          <a:xfrm flipV="1">
            <a:off x="2999613" y="4515966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Ohnutý pruh 46"/>
          <p:cNvSpPr/>
          <p:nvPr/>
        </p:nvSpPr>
        <p:spPr>
          <a:xfrm flipV="1">
            <a:off x="3268359" y="4515966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hnutý pruh 47"/>
          <p:cNvSpPr/>
          <p:nvPr/>
        </p:nvSpPr>
        <p:spPr>
          <a:xfrm flipV="1">
            <a:off x="3756562" y="4515966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49" name="Přímá spojnice se šipkou 48"/>
          <p:cNvCxnSpPr/>
          <p:nvPr/>
        </p:nvCxnSpPr>
        <p:spPr>
          <a:xfrm>
            <a:off x="1079612" y="3020200"/>
            <a:ext cx="1115183" cy="1148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 flipV="1">
            <a:off x="1295636" y="3254102"/>
            <a:ext cx="899159" cy="440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0" y="4847589"/>
            <a:ext cx="2880320" cy="30646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ukázce se střídají stopy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daktyl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jamb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252" y="492443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34.5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41626" y="543570"/>
            <a:ext cx="2736304" cy="214526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Vypiš z básně J. V. Sládka alespoň 5 příkladů básnických prostředků.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33232" y="544215"/>
            <a:ext cx="2232248" cy="435590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Josef Václav Sládek 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Velké, širé, rodné lány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Velké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širé, rodné lány,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 jste krásny na vše strany,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 souvratě ku souvrati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 vás dnes to slunko zlatí!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Vlavé žito jako břehy,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květná luka plná něhy,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úhoru, v žírné kráse,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pokojně se stádo pase.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Nad vámi se nebe klene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jako v květu pole lněné,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nad lesy jen z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modrošíra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pára v tichý déšť se sbírá.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A jak slunce vás tak </a:t>
            </a:r>
            <a:r>
              <a:rPr lang="cs-CZ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zhřívá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jak cvrček v klasech zpívá,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šíř i v dál, vy rodné lány,</a:t>
            </a:r>
            <a:b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buďte vy nám požehnány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841626" y="951989"/>
            <a:ext cx="2736304" cy="173664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řešení – např.: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epiteton –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květná luka, tichý déšť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apostrofa –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vy rodné lány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přirovnání –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žito jako břehy, nebe jako v květu pole lněné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personifikace -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 pára se sbírá, cvrček zpívá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novotvar – </a:t>
            </a:r>
            <a:r>
              <a:rPr lang="cs-CZ" sz="1200" i="1" dirty="0" err="1" smtClean="0">
                <a:latin typeface="Times New Roman" pitchFamily="18" charset="0"/>
                <a:cs typeface="Times New Roman" pitchFamily="18" charset="0"/>
              </a:rPr>
              <a:t>modrošíra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i="1" dirty="0" err="1" smtClean="0">
                <a:latin typeface="Times New Roman" pitchFamily="18" charset="0"/>
                <a:cs typeface="Times New Roman" pitchFamily="18" charset="0"/>
              </a:rPr>
              <a:t>zhřívá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059582"/>
            <a:ext cx="2592288" cy="348168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Vítězslav Hálek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Přilítlo jaro z daleka …</a:t>
            </a:r>
          </a:p>
          <a:p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Přilítlo jaro z daleka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všude plno touhy, 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vše tlačilo se k slunci ven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že snilo sen tak dlouhý.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Vylítly z hnízda pěnkavy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drobné děti z chýše,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pestré kvítí na lukách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přesladkou vůni </a:t>
            </a:r>
            <a:r>
              <a:rPr lang="cs-CZ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dýše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 větví se lístek tlačí ven</a:t>
            </a:r>
          </a:p>
          <a:p>
            <a:r>
              <a:rPr lang="cs-CZ" sz="1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ptáčkům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 hrdla hlásky,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v ňadrech v srdci mlaďounkém –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 klíčí poupě lásky. 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87824" y="2781796"/>
            <a:ext cx="2736304" cy="194095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Proveď rozbor básně V. Hálka – urči: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druh poezie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téma básně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počet strof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počet veršů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rytmus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druhy rýmu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159002" y="2995344"/>
            <a:ext cx="1781150" cy="173664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lyrická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příchod jara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trochej a daktyl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přerývaný (ve 3.sloce střídavý)</a:t>
            </a:r>
          </a:p>
        </p:txBody>
      </p:sp>
      <p:pic>
        <p:nvPicPr>
          <p:cNvPr id="4098" name="Picture 2" descr="http://www.pozitivni-noviny.cz/test/gallery/Image/2010/03/halek/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632">
                        <a14:foregroundMark x1="42279" y1="96131" x2="42279" y2="96131"/>
                        <a14:foregroundMark x1="52941" y1="97619" x2="52941" y2="97619"/>
                        <a14:foregroundMark x1="62868" y1="96429" x2="62868" y2="96429"/>
                        <a14:foregroundMark x1="95221" y1="57738" x2="95221" y2="57738"/>
                        <a14:foregroundMark x1="95956" y1="54167" x2="95956" y2="54167"/>
                        <a14:foregroundMark x1="96324" y1="41369" x2="96324" y2="41369"/>
                        <a14:foregroundMark x1="93015" y1="33036" x2="93015" y2="33036"/>
                        <a14:foregroundMark x1="91176" y1="26786" x2="91176" y2="26786"/>
                        <a14:foregroundMark x1="6985" y1="69048" x2="6985" y2="69048"/>
                        <a14:foregroundMark x1="9191" y1="75000" x2="9191" y2="75000"/>
                        <a14:foregroundMark x1="12500" y1="78869" x2="12500" y2="78869"/>
                        <a14:backgroundMark x1="97794" y1="57143" x2="97794" y2="571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722" y="939810"/>
            <a:ext cx="1548172" cy="191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srom.hranet.cz/projekty/2007/machanovasabina/autori/josef-vaclav-sladek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682" y="2645504"/>
            <a:ext cx="1096950" cy="15905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478" y="350382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34.6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0439" y="1635646"/>
            <a:ext cx="3312368" cy="173664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Vítězslav Nezval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Z Abecedy</a:t>
            </a:r>
          </a:p>
          <a:p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nazváno buď prostou chatrčí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Ó palmy přeneste svůj rovník nad Vltavu!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Šnek má svůj prostý dům z nějž růžky vystrčí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člověk neví kam by složil hlavu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35434" y="618554"/>
            <a:ext cx="4434377" cy="255389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Vítězslav Nezval o básni</a:t>
            </a:r>
          </a:p>
          <a:p>
            <a:pPr algn="just"/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„Za velmi volného přirovnání tvaru písmene A se stříškou vzniká první verš. Asociací chatrče a divošských stanů přeskočí fantazie na rovník a přeje si přenésti jeho klima do našich věčně deštivých krajin. Z rýmu chatrčí – vystrčí se zrodí představa šneka vystrkujícího růžky z domu, který nosí s sebou. A za pomoci rýmu nad Vltavu – hlavu si vybaví obraznost ubohé lidi bez přístřeší.</a:t>
            </a:r>
          </a:p>
          <a:p>
            <a:pPr algn="just"/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Vidíme, že báseň se nezrodila z nějakého předběžného plánu, nýbrž během složitého rozvíjení obraznosti omezované i podporované rýmem.“</a:t>
            </a:r>
          </a:p>
        </p:txBody>
      </p:sp>
      <p:pic>
        <p:nvPicPr>
          <p:cNvPr id="7170" name="Picture 2" descr="C:\Users\Evik\AppData\Local\Microsoft\Windows\Temporary Internet Files\Content.IE5\TYR0BPBT\MM900283578[1]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1866443"/>
            <a:ext cx="1326615" cy="69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Evik\AppData\Local\Microsoft\Windows\Temporary Internet Files\Content.IE5\ASG3GUI8\MC90028117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813" y="3201307"/>
            <a:ext cx="2926881" cy="160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07182" y="3472619"/>
            <a:ext cx="5200922" cy="153233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Přečti si ukázku z  Nezvalovy sbírky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Abeceda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každé písmenko básník napsal jednu krátkou poetistickou báseň inspirovanou tvarem písmene, jeho zvukovou podobou a asociacemi, které se mu při vyslovení hlásky vybavily. </a:t>
            </a:r>
            <a:endParaRPr lang="cs-CZ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Nezval zaznamenal i „cestu vzniku básně“.</a:t>
            </a:r>
          </a:p>
          <a:p>
            <a:pPr algn="just"/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Pokus se vytvořit podobné verše. Nech se inspirovat tvarem písmen a pocity, které v tobě písmeno vyvolává.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275856" y="1419622"/>
            <a:ext cx="1512168" cy="1159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73460" y="911151"/>
            <a:ext cx="4398540" cy="51077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Vznik básně na základě asociací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volného spojování představ, které spolu  logicky nesouvisejí, ale které vytvářejí básnický obraz.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upload.wikimedia.org/wikipedia/commons/thumb/2/2a/Hw-shakespeare.png/250px-Hw-shakespear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43558"/>
            <a:ext cx="1111514" cy="157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248" y="492443"/>
            <a:ext cx="29705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34.7 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Poetry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infobarrel.com/media/image/1288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55" y="661406"/>
            <a:ext cx="1844702" cy="81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07504" y="1820124"/>
            <a:ext cx="3600400" cy="30469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76</a:t>
            </a: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y is my verse so barren of new pride?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So far from variation or quick change?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Why with the time do I not glance aside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To new found methods, and to compounds strange?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Why write I still all one, ever the same,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And keep invention in a noted weed,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That every word doth almost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my name,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wing their birth, and where they did proceed?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 know sweet love I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alwa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 write of you,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And you and love are still my argument: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So all my best is dressing old words new,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Spending again what is already spent: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    For as the Sun is daily new and old,</a:t>
            </a:r>
            <a:br>
              <a:rPr lang="en-US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    So is my love still telling what is told.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1477332"/>
            <a:ext cx="2330921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William Shakespeare -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Sonnets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8" name="Picture 4" descr="File:Sonnets1609titlepag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67270"/>
            <a:ext cx="2596129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572075" y="527820"/>
            <a:ext cx="1368152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poetry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– poezie</a:t>
            </a: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poem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– báseň</a:t>
            </a:r>
          </a:p>
          <a:p>
            <a:pPr algn="just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rhyme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– rým</a:t>
            </a: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verse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- verš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strophe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sloka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07904" y="1820124"/>
            <a:ext cx="3600400" cy="34163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76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Proč jsou mé verše pusté novinek?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Vzdálené od rozmarů,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proměnin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Proč, občas, nepřijímám pozvánek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od nových metod, zvláštních sloučenin?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Proč píši kol, obcházím jeden bod,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invenci halím v prošlé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oháví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 ozvěnách slov, mé jméno, frází rod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rozvětvený, příbuzných bez slávy?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Vězte, lásko, o vás já chci vždy psát,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láska a vy, pointa se nemění: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Jen, lépe, stará slova převlékat,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zas a zas čerpat, přes vyčerpání: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   Jak slunce denně staronové je,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   stálá láska, se neopakuje. 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cs-CZ" sz="1200" i="1" dirty="0">
                <a:latin typeface="Times New Roman" pitchFamily="18" charset="0"/>
                <a:cs typeface="Times New Roman" pitchFamily="18" charset="0"/>
              </a:rPr>
            </a:b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986846"/>
              </p:ext>
            </p:extLst>
          </p:nvPr>
        </p:nvGraphicFramePr>
        <p:xfrm>
          <a:off x="755576" y="1059582"/>
          <a:ext cx="6336704" cy="381000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48000"/>
                <a:gridCol w="3288704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Jak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nazývá poezie vyjadřující básníkovy pocity, dojmy, nálady, …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?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epická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lyrická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lyrickoepická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epickolyrická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Urči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druh rýmu v následující básni:  </a:t>
                      </a:r>
                      <a:r>
                        <a:rPr lang="cs-CZ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Na topole nad jezerem           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</a:t>
                      </a:r>
                      <a:r>
                        <a:rPr lang="cs-CZ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seděl Vodník podvečerem: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Sviť,</a:t>
                      </a:r>
                      <a:r>
                        <a:rPr lang="cs-CZ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měsíčku, sviť,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ať mi šije niť.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sdružený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obkročný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přerývaný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střídavý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Vyber příklad personifikace: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slunce zamávalo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svými paprsky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žhnoucí kotouč slunce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slunce je jak zlatý kočár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 ty slunce jasné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rytmické schéma patří daktylu?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Minus 8"/>
          <p:cNvSpPr/>
          <p:nvPr/>
        </p:nvSpPr>
        <p:spPr>
          <a:xfrm>
            <a:off x="4211960" y="3897221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Minus 9"/>
          <p:cNvSpPr/>
          <p:nvPr/>
        </p:nvSpPr>
        <p:spPr>
          <a:xfrm>
            <a:off x="4067944" y="4082275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Minus 11"/>
          <p:cNvSpPr/>
          <p:nvPr/>
        </p:nvSpPr>
        <p:spPr>
          <a:xfrm>
            <a:off x="4067944" y="4288510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Minus 17"/>
          <p:cNvSpPr/>
          <p:nvPr/>
        </p:nvSpPr>
        <p:spPr>
          <a:xfrm>
            <a:off x="4255114" y="4486190"/>
            <a:ext cx="216024" cy="57905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hnutý pruh 18"/>
          <p:cNvSpPr/>
          <p:nvPr/>
        </p:nvSpPr>
        <p:spPr>
          <a:xfrm flipV="1">
            <a:off x="4472937" y="3750980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hnutý pruh 19"/>
          <p:cNvSpPr/>
          <p:nvPr/>
        </p:nvSpPr>
        <p:spPr>
          <a:xfrm flipV="1">
            <a:off x="4121950" y="4339197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Ohnutý pruh 20"/>
          <p:cNvSpPr/>
          <p:nvPr/>
        </p:nvSpPr>
        <p:spPr>
          <a:xfrm flipV="1">
            <a:off x="4319972" y="3943543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hnutý pruh 21"/>
          <p:cNvSpPr/>
          <p:nvPr/>
        </p:nvSpPr>
        <p:spPr>
          <a:xfrm flipV="1">
            <a:off x="4471138" y="3939902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Ohnutý pruh 22"/>
          <p:cNvSpPr/>
          <p:nvPr/>
        </p:nvSpPr>
        <p:spPr>
          <a:xfrm flipV="1">
            <a:off x="4085649" y="3751531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Ohnutý pruh 23"/>
          <p:cNvSpPr/>
          <p:nvPr/>
        </p:nvSpPr>
        <p:spPr>
          <a:xfrm flipV="1">
            <a:off x="4319972" y="4134296"/>
            <a:ext cx="108012" cy="232727"/>
          </a:xfrm>
          <a:prstGeom prst="blockArc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23528" y="526376"/>
            <a:ext cx="460851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00839" y="1419622"/>
            <a:ext cx="8208912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lvl="0" indent="-228600">
              <a:buAutoNum type="arabicPeriod"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Sochrová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Marie: Literatura v kostce pro střední školy, Havlíčkův Brod, Fragment, 1996, 1.vydání,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80-7200-052-7</a:t>
            </a:r>
          </a:p>
          <a:p>
            <a:pPr marL="228600" lvl="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Soukal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Josef: Literární výchova pro 2. stupeň základní školy, Praha, SPN, 2009, 2.vydání,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978-80-7235-438-2</a:t>
            </a:r>
          </a:p>
          <a:p>
            <a:pPr marL="228600" lvl="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Měchurová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Albína, Žáček Jiří, Hanzová Marie: Čítanka pro 6. ročník ZŠ a pro primu osmiletého gymnázia, Havlíčkův Brod, Fragment, 1997, 1.vydání,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80-7200-121-3</a:t>
            </a:r>
          </a:p>
          <a:p>
            <a:pPr marL="228600" lvl="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Měchurová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Albína, Žáček Jiří, Hanzová Marie: Čítanka pro 7. ročník ZŠ a pro sekundu osmiletého gymnázia, Havlíčkův Brod, Fragment, 1998, 1.vydání,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80-7200-192-2</a:t>
            </a:r>
          </a:p>
          <a:p>
            <a:pPr marL="228600" lvl="0" indent="-228600">
              <a:buAutoNum type="arabicPeriod"/>
            </a:pP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www.wikipedie.cz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8600" lvl="0" indent="-228600">
              <a:buAutoNum type="arabicPeriod"/>
            </a:pP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www.youtube.cz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8600" lvl="0" indent="-228600">
              <a:buAutoNum type="arabicPeriod"/>
            </a:pP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4"/>
              </a:rPr>
              <a:t>://shakespeare.mit.edu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endParaRPr lang="cs-CZ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kliparty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643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1520</Words>
  <Application>Microsoft Office PowerPoint</Application>
  <PresentationFormat>Předvádění na obrazovce (16:9)</PresentationFormat>
  <Paragraphs>269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34.1  Poezie</vt:lpstr>
      <vt:lpstr>34.2  Co již víme o poezii?</vt:lpstr>
      <vt:lpstr>34.3  Jaké si řekneme nové termíny a názvy?</vt:lpstr>
      <vt:lpstr>34.4  Co si řekneme nového?</vt:lpstr>
      <vt:lpstr>34.5  Procvičení a příklady</vt:lpstr>
      <vt:lpstr>34.6  Něco navíc pro šikovné</vt:lpstr>
      <vt:lpstr>34.7  CLIL (Poetry)</vt:lpstr>
      <vt:lpstr>34.8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194</cp:revision>
  <dcterms:created xsi:type="dcterms:W3CDTF">2010-10-18T18:21:56Z</dcterms:created>
  <dcterms:modified xsi:type="dcterms:W3CDTF">2012-02-04T14:41:39Z</dcterms:modified>
</cp:coreProperties>
</file>