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58" r:id="rId3"/>
    <p:sldId id="259" r:id="rId4"/>
    <p:sldId id="264" r:id="rId5"/>
    <p:sldId id="260" r:id="rId6"/>
    <p:sldId id="261" r:id="rId7"/>
    <p:sldId id="262" r:id="rId8"/>
    <p:sldId id="263" r:id="rId9"/>
    <p:sldId id="265" r:id="rId10"/>
    <p:sldId id="266" r:id="rId11"/>
  </p:sldIdLst>
  <p:sldSz cx="9144000" cy="5143500" type="screen16x9"/>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3763"/>
    <a:srgbClr val="512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řední styl 4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Střední styl 3 – zvýraznění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E171933-4619-4E11-9A3F-F7608DF75F80}" styleName="Střední styl 1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Světlý styl 1 – zvýraznění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32" y="5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r>
              <a:rPr lang="cs-CZ"/>
              <a:t>Elektronická učebnice - Základní škola Děčín VI, Na Stráni 879/2, příspěvková organizace</a:t>
            </a:r>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C531C95-84E2-4F5D-9B63-DA5DAA6DB691}" type="datetimeFigureOut">
              <a:rPr lang="cs-CZ"/>
              <a:pPr>
                <a:defRPr/>
              </a:pPr>
              <a:t>13.8.2012</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752DCEBE-C91C-422C-BFB5-EC8493982C30}" type="slidenum">
              <a:rPr lang="cs-CZ"/>
              <a:pPr>
                <a:defRPr/>
              </a:pPr>
              <a:t>‹#›</a:t>
            </a:fld>
            <a:endParaRPr lang="cs-CZ"/>
          </a:p>
        </p:txBody>
      </p:sp>
    </p:spTree>
    <p:extLst>
      <p:ext uri="{BB962C8B-B14F-4D97-AF65-F5344CB8AC3E}">
        <p14:creationId xmlns:p14="http://schemas.microsoft.com/office/powerpoint/2010/main" val="1446361583"/>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r>
              <a:rPr lang="cs-CZ"/>
              <a:t>Elektronická učebnice - Základní škola Děčín VI, Na Stráni 879/2, příspěvková organizace</a:t>
            </a:r>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BD266629-5178-40D4-AB93-EE47AA27DEFC}" type="datetimeFigureOut">
              <a:rPr lang="cs-CZ"/>
              <a:pPr>
                <a:defRPr/>
              </a:pPr>
              <a:t>13.8.2012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95F188E-5099-4F37-AE08-5A43B25CD655}" type="slidenum">
              <a:rPr lang="cs-CZ"/>
              <a:pPr>
                <a:defRPr/>
              </a:pPr>
              <a:t>‹#›</a:t>
            </a:fld>
            <a:endParaRPr lang="cs-CZ"/>
          </a:p>
        </p:txBody>
      </p:sp>
    </p:spTree>
    <p:extLst>
      <p:ext uri="{BB962C8B-B14F-4D97-AF65-F5344CB8AC3E}">
        <p14:creationId xmlns:p14="http://schemas.microsoft.com/office/powerpoint/2010/main" val="3859396771"/>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Zástupný symbol pro obrázek snímku 1"/>
          <p:cNvSpPr>
            <a:spLocks noGrp="1" noRot="1" noChangeAspect="1"/>
          </p:cNvSpPr>
          <p:nvPr>
            <p:ph type="sldImg"/>
          </p:nvPr>
        </p:nvSpPr>
        <p:spPr bwMode="auto">
          <a:noFill/>
          <a:ln>
            <a:solidFill>
              <a:srgbClr val="000000"/>
            </a:solidFill>
            <a:miter lim="800000"/>
            <a:headEnd/>
            <a:tailEnd/>
          </a:ln>
        </p:spPr>
      </p:sp>
      <p:sp>
        <p:nvSpPr>
          <p:cNvPr id="1638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638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6C209-563F-46F9-8D35-73F653E63A00}" type="slidenum">
              <a:rPr lang="cs-CZ"/>
              <a:pPr fontAlgn="base">
                <a:spcBef>
                  <a:spcPct val="0"/>
                </a:spcBef>
                <a:spcAft>
                  <a:spcPct val="0"/>
                </a:spcAft>
                <a:defRPr/>
              </a:pPr>
              <a:t>1</a:t>
            </a:fld>
            <a:endParaRPr lang="cs-CZ"/>
          </a:p>
        </p:txBody>
      </p:sp>
      <p:sp>
        <p:nvSpPr>
          <p:cNvPr id="16388" name="Zástupný symbol pro záhlaví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cs-CZ"/>
              <a:t>Elektronická učebnice - Základní škola Děčín VI, Na Stráni 879/2, příspěvková organizace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Zástupný symbol pro obrázek snímku 1"/>
          <p:cNvSpPr>
            <a:spLocks noGrp="1" noRot="1" noChangeAspect="1"/>
          </p:cNvSpPr>
          <p:nvPr>
            <p:ph type="sldImg"/>
          </p:nvPr>
        </p:nvSpPr>
        <p:spPr bwMode="auto">
          <a:noFill/>
          <a:ln>
            <a:solidFill>
              <a:srgbClr val="000000"/>
            </a:solidFill>
            <a:miter lim="800000"/>
            <a:headEnd/>
            <a:tailEnd/>
          </a:ln>
        </p:spPr>
      </p:sp>
      <p:sp>
        <p:nvSpPr>
          <p:cNvPr id="1843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8435"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FCC2FFF-2131-4914-A73A-827847277154}" type="slidenum">
              <a:rPr lang="cs-CZ"/>
              <a:pPr fontAlgn="base">
                <a:spcBef>
                  <a:spcPct val="0"/>
                </a:spcBef>
                <a:spcAft>
                  <a:spcPct val="0"/>
                </a:spcAft>
                <a:defRPr/>
              </a:pPr>
              <a:t>2</a:t>
            </a:fld>
            <a:endParaRPr lang="cs-CZ"/>
          </a:p>
        </p:txBody>
      </p:sp>
      <p:sp>
        <p:nvSpPr>
          <p:cNvPr id="18436" name="Zástupný symbol pro záhlaví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cs-CZ"/>
              <a:t>Elektronická učebnice - Základní škola Děčín VI, Na Stráni 879/2, příspěvková organizace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Zástupný symbol pro obrázek snímku 1"/>
          <p:cNvSpPr>
            <a:spLocks noGrp="1" noRot="1" noChangeAspect="1"/>
          </p:cNvSpPr>
          <p:nvPr>
            <p:ph type="sldImg"/>
          </p:nvPr>
        </p:nvSpPr>
        <p:spPr bwMode="auto">
          <a:noFill/>
          <a:ln>
            <a:solidFill>
              <a:srgbClr val="000000"/>
            </a:solidFill>
            <a:miter lim="800000"/>
            <a:headEnd/>
            <a:tailEnd/>
          </a:ln>
        </p:spPr>
      </p:sp>
      <p:sp>
        <p:nvSpPr>
          <p:cNvPr id="2048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2048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4219FA-5C10-4F46-9BF9-188A6A4DF61D}" type="slidenum">
              <a:rPr lang="cs-CZ"/>
              <a:pPr fontAlgn="base">
                <a:spcBef>
                  <a:spcPct val="0"/>
                </a:spcBef>
                <a:spcAft>
                  <a:spcPct val="0"/>
                </a:spcAft>
                <a:defRPr/>
              </a:pPr>
              <a:t>3</a:t>
            </a:fld>
            <a:endParaRPr lang="cs-CZ"/>
          </a:p>
        </p:txBody>
      </p:sp>
      <p:sp>
        <p:nvSpPr>
          <p:cNvPr id="20484" name="Zástupný symbol pro záhlaví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cs-CZ"/>
              <a:t>Elektronická učebnice - Základní škola Děčín VI, Na Stráni 879/2, příspěvková organizace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Zástupný symbol pro obrázek snímku 1"/>
          <p:cNvSpPr>
            <a:spLocks noGrp="1" noRot="1" noChangeAspect="1"/>
          </p:cNvSpPr>
          <p:nvPr>
            <p:ph type="sldImg"/>
          </p:nvPr>
        </p:nvSpPr>
        <p:spPr bwMode="auto">
          <a:noFill/>
          <a:ln>
            <a:solidFill>
              <a:srgbClr val="000000"/>
            </a:solidFill>
            <a:miter lim="800000"/>
            <a:headEnd/>
            <a:tailEnd/>
          </a:ln>
        </p:spPr>
      </p:sp>
      <p:sp>
        <p:nvSpPr>
          <p:cNvPr id="22530"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22531"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675B7FB-D50E-49E8-ACD5-A17E4766C26E}" type="slidenum">
              <a:rPr lang="cs-CZ"/>
              <a:pPr fontAlgn="base">
                <a:spcBef>
                  <a:spcPct val="0"/>
                </a:spcBef>
                <a:spcAft>
                  <a:spcPct val="0"/>
                </a:spcAft>
                <a:defRPr/>
              </a:pPr>
              <a:t>4</a:t>
            </a:fld>
            <a:endParaRPr lang="cs-CZ"/>
          </a:p>
        </p:txBody>
      </p:sp>
      <p:sp>
        <p:nvSpPr>
          <p:cNvPr id="22532" name="Zástupný symbol pro záhlaví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cs-CZ"/>
              <a:t>Elektronická učebnice - Základní škola Děčín VI, Na Stráni 879/2, příspěvková organizace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Zástupný symbol pro obrázek snímku 1"/>
          <p:cNvSpPr>
            <a:spLocks noGrp="1" noRot="1" noChangeAspect="1"/>
          </p:cNvSpPr>
          <p:nvPr>
            <p:ph type="sldImg"/>
          </p:nvPr>
        </p:nvSpPr>
        <p:spPr bwMode="auto">
          <a:noFill/>
          <a:ln>
            <a:solidFill>
              <a:srgbClr val="000000"/>
            </a:solidFill>
            <a:miter lim="800000"/>
            <a:headEnd/>
            <a:tailEnd/>
          </a:ln>
        </p:spPr>
      </p:sp>
      <p:sp>
        <p:nvSpPr>
          <p:cNvPr id="2457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24579"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9D79920-4220-4539-B7B3-AC4C0094C374}" type="slidenum">
              <a:rPr lang="cs-CZ"/>
              <a:pPr fontAlgn="base">
                <a:spcBef>
                  <a:spcPct val="0"/>
                </a:spcBef>
                <a:spcAft>
                  <a:spcPct val="0"/>
                </a:spcAft>
                <a:defRPr/>
              </a:pPr>
              <a:t>5</a:t>
            </a:fld>
            <a:endParaRPr lang="cs-CZ"/>
          </a:p>
        </p:txBody>
      </p:sp>
      <p:sp>
        <p:nvSpPr>
          <p:cNvPr id="24580" name="Zástupný symbol pro záhlaví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cs-CZ"/>
              <a:t>Elektronická učebnice - Základní škola Děčín VI, Na Stráni 879/2, příspěvková organizace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Zástupný symbol pro obrázek snímku 1"/>
          <p:cNvSpPr>
            <a:spLocks noGrp="1" noRot="1" noChangeAspect="1"/>
          </p:cNvSpPr>
          <p:nvPr>
            <p:ph type="sldImg"/>
          </p:nvPr>
        </p:nvSpPr>
        <p:spPr bwMode="auto">
          <a:noFill/>
          <a:ln>
            <a:solidFill>
              <a:srgbClr val="000000"/>
            </a:solidFill>
            <a:miter lim="800000"/>
            <a:headEnd/>
            <a:tailEnd/>
          </a:ln>
        </p:spPr>
      </p:sp>
      <p:sp>
        <p:nvSpPr>
          <p:cNvPr id="2662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2662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CCCDDBD-9013-43AA-9C96-3C3DA7FB4B99}" type="slidenum">
              <a:rPr lang="cs-CZ"/>
              <a:pPr fontAlgn="base">
                <a:spcBef>
                  <a:spcPct val="0"/>
                </a:spcBef>
                <a:spcAft>
                  <a:spcPct val="0"/>
                </a:spcAft>
                <a:defRPr/>
              </a:pPr>
              <a:t>6</a:t>
            </a:fld>
            <a:endParaRPr lang="cs-CZ"/>
          </a:p>
        </p:txBody>
      </p:sp>
      <p:sp>
        <p:nvSpPr>
          <p:cNvPr id="26628" name="Zástupný symbol pro záhlaví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cs-CZ"/>
              <a:t>Elektronická učebnice - Základní škola Děčín VI, Na Stráni 879/2, příspěvková organizace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Zástupný symbol pro obrázek snímku 1"/>
          <p:cNvSpPr>
            <a:spLocks noGrp="1" noRot="1" noChangeAspect="1"/>
          </p:cNvSpPr>
          <p:nvPr>
            <p:ph type="sldImg"/>
          </p:nvPr>
        </p:nvSpPr>
        <p:spPr bwMode="auto">
          <a:noFill/>
          <a:ln>
            <a:solidFill>
              <a:srgbClr val="000000"/>
            </a:solidFill>
            <a:miter lim="800000"/>
            <a:headEnd/>
            <a:tailEnd/>
          </a:ln>
        </p:spPr>
      </p:sp>
      <p:sp>
        <p:nvSpPr>
          <p:cNvPr id="2867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28675"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37B6040-2D41-4D43-8109-AC22BAD40D3B}" type="slidenum">
              <a:rPr lang="cs-CZ"/>
              <a:pPr fontAlgn="base">
                <a:spcBef>
                  <a:spcPct val="0"/>
                </a:spcBef>
                <a:spcAft>
                  <a:spcPct val="0"/>
                </a:spcAft>
                <a:defRPr/>
              </a:pPr>
              <a:t>7</a:t>
            </a:fld>
            <a:endParaRPr lang="cs-CZ"/>
          </a:p>
        </p:txBody>
      </p:sp>
      <p:sp>
        <p:nvSpPr>
          <p:cNvPr id="28676" name="Zástupný symbol pro záhlaví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cs-CZ"/>
              <a:t>Elektronická učebnice - Základní škola Děčín VI, Na Stráni 879/2, příspěvková organizace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Zástupný symbol pro obrázek snímku 1"/>
          <p:cNvSpPr>
            <a:spLocks noGrp="1" noRot="1" noChangeAspect="1"/>
          </p:cNvSpPr>
          <p:nvPr>
            <p:ph type="sldImg"/>
          </p:nvPr>
        </p:nvSpPr>
        <p:spPr bwMode="auto">
          <a:noFill/>
          <a:ln>
            <a:solidFill>
              <a:srgbClr val="000000"/>
            </a:solidFill>
            <a:miter lim="800000"/>
            <a:headEnd/>
            <a:tailEnd/>
          </a:ln>
        </p:spPr>
      </p:sp>
      <p:sp>
        <p:nvSpPr>
          <p:cNvPr id="3072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3072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52990ED-0860-4556-8D15-DAE2EF33960F}" type="slidenum">
              <a:rPr lang="cs-CZ"/>
              <a:pPr fontAlgn="base">
                <a:spcBef>
                  <a:spcPct val="0"/>
                </a:spcBef>
                <a:spcAft>
                  <a:spcPct val="0"/>
                </a:spcAft>
                <a:defRPr/>
              </a:pPr>
              <a:t>8</a:t>
            </a:fld>
            <a:endParaRPr lang="cs-CZ"/>
          </a:p>
        </p:txBody>
      </p:sp>
      <p:sp>
        <p:nvSpPr>
          <p:cNvPr id="30724" name="Zástupný symbol pro záhlaví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cs-CZ"/>
              <a:t>Elektronická učebnice - Základní škola Děčín VI, Na Stráni 879/2, příspěvková organizace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3D38DBD7-006B-4634-8E9B-8BF4B0E8DC22}" type="datetime1">
              <a:rPr lang="cs-CZ"/>
              <a:pPr>
                <a:defRPr/>
              </a:pPr>
              <a:t>13.8.2012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D827AB9-0E68-4120-B167-35FAFCC25738}"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7D358110-5E21-4FC9-9381-EBA9BEFED1B2}" type="datetime1">
              <a:rPr lang="cs-CZ"/>
              <a:pPr>
                <a:defRPr/>
              </a:pPr>
              <a:t>13.8.2012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CFFA08AA-B22B-498A-B7D1-EA6492E3E364}"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05979"/>
            <a:ext cx="2057400" cy="4388644"/>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05979"/>
            <a:ext cx="6019800" cy="4388644"/>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5C34167-FE6D-4C89-B45B-96E2957D6648}" type="datetime1">
              <a:rPr lang="cs-CZ"/>
              <a:pPr>
                <a:defRPr/>
              </a:pPr>
              <a:t>13.8.2012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84818144-CD9B-40E7-B89D-94F893E1BD53}"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B472F1FB-9F3D-4BB3-AAD1-6BCF23E33D8F}" type="datetime1">
              <a:rPr lang="cs-CZ"/>
              <a:pPr>
                <a:defRPr/>
              </a:pPr>
              <a:t>13.8.2012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BD0149E8-960F-4771-A19D-B40C8EB28A95}"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0F57437E-6BD8-4274-B467-A757D1A9927F}" type="datetime1">
              <a:rPr lang="cs-CZ"/>
              <a:pPr>
                <a:defRPr/>
              </a:pPr>
              <a:t>13.8.2012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BA9321A2-E525-44B9-B750-4B9A6D94BD45}"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525EE6F2-9480-4FBB-B88E-9B907354C0E4}" type="datetime1">
              <a:rPr lang="cs-CZ"/>
              <a:pPr>
                <a:defRPr/>
              </a:pPr>
              <a:t>13.8.2012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D2A25BEA-6502-4C0A-8EB7-488C0D40EADC}"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05799F51-83CF-47DC-8C63-8F80107186AE}" type="datetime1">
              <a:rPr lang="cs-CZ"/>
              <a:pPr>
                <a:defRPr/>
              </a:pPr>
              <a:t>13.8.2012</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95E699E-5138-4D8F-A86D-913C076E380B}"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042CECDF-557E-48ED-A8DA-CDE8924A5650}" type="datetime1">
              <a:rPr lang="cs-CZ"/>
              <a:pPr>
                <a:defRPr/>
              </a:pPr>
              <a:t>13.8.2012</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AC738156-350A-48D0-9DED-CB52AE138312}"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73D3C8D8-82A5-40ED-A440-B6C3E6A2EFF1}" type="datetime1">
              <a:rPr lang="cs-CZ"/>
              <a:pPr>
                <a:defRPr/>
              </a:pPr>
              <a:t>13.8.2012</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8BF4E408-2426-4AE3-93FA-EF29626E01E4}"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1" y="204787"/>
            <a:ext cx="3008313" cy="871538"/>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00487F1-F269-4FE3-88BF-E86565ABA610}" type="datetime1">
              <a:rPr lang="cs-CZ"/>
              <a:pPr>
                <a:defRPr/>
              </a:pPr>
              <a:t>13.8.2012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B6381B7-71D9-4A05-BB4D-6A606A789565}"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3600450"/>
            <a:ext cx="5486400" cy="425054"/>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386761B5-512E-4BE1-893F-3EC3F34F87CA}" type="datetime1">
              <a:rPr lang="cs-CZ"/>
              <a:pPr>
                <a:defRPr/>
              </a:pPr>
              <a:t>13.8.2012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54A44824-C1CC-49E3-9EA8-410B9E99DC97}"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alpha val="70195"/>
          </a:srgbClr>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Zástupný symbol pro text 2"/>
          <p:cNvSpPr>
            <a:spLocks noGrp="1"/>
          </p:cNvSpPr>
          <p:nvPr>
            <p:ph type="body" idx="1"/>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7B794CC-6F21-4EE3-8926-986754659C1E}" type="datetime1">
              <a:rPr lang="cs-CZ"/>
              <a:pPr>
                <a:defRPr/>
              </a:pPr>
              <a:t>13.8.2012</a:t>
            </a:fld>
            <a:endParaRPr lang="cs-CZ"/>
          </a:p>
        </p:txBody>
      </p:sp>
      <p:sp>
        <p:nvSpPr>
          <p:cNvPr id="5" name="Zástupný symbol pro zápatí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cs-CZ"/>
          </a:p>
        </p:txBody>
      </p:sp>
      <p:sp>
        <p:nvSpPr>
          <p:cNvPr id="6" name="Zástupný symbol pro číslo snímku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3B907553-85BF-4E88-ACEC-1CB4CF572FB7}"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image" Target="../media/image1.png"/><Relationship Id="rId7" Type="http://schemas.openxmlformats.org/officeDocument/2006/relationships/hyperlink" Target="http://cs.wikipedia.org/wiki/Ezo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hyperlink" Target="http://milanturek.files.wordpress.com/2010/09/397px-aesop_pushkin01.jpg" TargetMode="External"/><Relationship Id="rId10" Type="http://schemas.openxmlformats.org/officeDocument/2006/relationships/image" Target="../media/image5.wmf"/><Relationship Id="rId4" Type="http://schemas.openxmlformats.org/officeDocument/2006/relationships/hyperlink" Target="http://cs.wikipedia.org/wiki/Bajka" TargetMode="External"/><Relationship Id="rId9" Type="http://schemas.openxmlformats.org/officeDocument/2006/relationships/image" Target="../media/image4.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upload.wikimedia.org/wikipedia/commons/4/4b/A-Puchmajer.JPG" TargetMode="External"/><Relationship Id="rId13" Type="http://schemas.openxmlformats.org/officeDocument/2006/relationships/hyperlink" Target="http://www.jablko.cz/Pohadky/Pohadky/Pohad_14.htm" TargetMode="External"/><Relationship Id="rId3" Type="http://schemas.openxmlformats.org/officeDocument/2006/relationships/hyperlink" Target="http://milanturek.files.wordpress.com/2010/09/397px-aesop_pushkin01.jpg" TargetMode="External"/><Relationship Id="rId7" Type="http://schemas.openxmlformats.org/officeDocument/2006/relationships/image" Target="../media/image7.jpeg"/><Relationship Id="rId12" Type="http://schemas.openxmlformats.org/officeDocument/2006/relationships/image" Target="../media/image10.wmf"/><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jpeg"/><Relationship Id="rId11" Type="http://schemas.openxmlformats.org/officeDocument/2006/relationships/image" Target="../media/image9.jpeg"/><Relationship Id="rId5" Type="http://schemas.openxmlformats.org/officeDocument/2006/relationships/hyperlink" Target="//upload.wikimedia.org/wikipedia/commons/1/14/Jean_de_La_Fontaine.jpg" TargetMode="External"/><Relationship Id="rId10" Type="http://schemas.openxmlformats.org/officeDocument/2006/relationships/hyperlink" Target="//upload.wikimedia.org/wikipedia/commons/b/bd/Karel-capek.jpg" TargetMode="External"/><Relationship Id="rId4" Type="http://schemas.openxmlformats.org/officeDocument/2006/relationships/image" Target="../media/image2.jpeg"/><Relationship Id="rId9" Type="http://schemas.openxmlformats.org/officeDocument/2006/relationships/image" Target="../media/image8.jpeg"/><Relationship Id="rId14" Type="http://schemas.openxmlformats.org/officeDocument/2006/relationships/hyperlink" Target="http://texty.citanka.cz/ezop-hollar/ehtoc.html"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hyperlink" Target="http://cs.wikipedia.org/wiki/P%C5%99%C3%ADslov%C3%AD" TargetMode="External"/><Relationship Id="rId7" Type="http://schemas.openxmlformats.org/officeDocument/2006/relationships/image" Target="../media/image13.wmf"/><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2.wmf"/><Relationship Id="rId5" Type="http://schemas.openxmlformats.org/officeDocument/2006/relationships/image" Target="../media/image11.gif"/><Relationship Id="rId4" Type="http://schemas.openxmlformats.org/officeDocument/2006/relationships/hyperlink" Target="http://cs.wikipedia.org/wiki/Pranostika"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6.wmf"/></Relationships>
</file>

<file path=ppt/slides/_rels/slide5.xml.rels><?xml version="1.0" encoding="UTF-8" standalone="yes"?>
<Relationships xmlns="http://schemas.openxmlformats.org/package/2006/relationships"><Relationship Id="rId8" Type="http://schemas.openxmlformats.org/officeDocument/2006/relationships/image" Target="../media/image22.wmf"/><Relationship Id="rId13" Type="http://schemas.openxmlformats.org/officeDocument/2006/relationships/image" Target="../media/image27.wmf"/><Relationship Id="rId3" Type="http://schemas.openxmlformats.org/officeDocument/2006/relationships/image" Target="../media/image17.wmf"/><Relationship Id="rId7" Type="http://schemas.openxmlformats.org/officeDocument/2006/relationships/image" Target="../media/image21.wmf"/><Relationship Id="rId12" Type="http://schemas.openxmlformats.org/officeDocument/2006/relationships/image" Target="../media/image26.wmf"/><Relationship Id="rId2" Type="http://schemas.openxmlformats.org/officeDocument/2006/relationships/notesSlide" Target="../notesSlides/notesSlide5.xml"/><Relationship Id="rId16" Type="http://schemas.openxmlformats.org/officeDocument/2006/relationships/image" Target="../media/image30.wmf"/><Relationship Id="rId1" Type="http://schemas.openxmlformats.org/officeDocument/2006/relationships/slideLayout" Target="../slideLayouts/slideLayout1.xml"/><Relationship Id="rId6" Type="http://schemas.openxmlformats.org/officeDocument/2006/relationships/image" Target="../media/image20.wmf"/><Relationship Id="rId11" Type="http://schemas.openxmlformats.org/officeDocument/2006/relationships/image" Target="../media/image25.wmf"/><Relationship Id="rId5" Type="http://schemas.openxmlformats.org/officeDocument/2006/relationships/image" Target="../media/image19.wmf"/><Relationship Id="rId15" Type="http://schemas.openxmlformats.org/officeDocument/2006/relationships/image" Target="../media/image29.wmf"/><Relationship Id="rId10" Type="http://schemas.openxmlformats.org/officeDocument/2006/relationships/image" Target="../media/image24.wmf"/><Relationship Id="rId4" Type="http://schemas.openxmlformats.org/officeDocument/2006/relationships/image" Target="../media/image18.wmf"/><Relationship Id="rId9" Type="http://schemas.openxmlformats.org/officeDocument/2006/relationships/image" Target="../media/image23.wmf"/><Relationship Id="rId14" Type="http://schemas.openxmlformats.org/officeDocument/2006/relationships/image" Target="../media/image28.wmf"/></Relationships>
</file>

<file path=ppt/slides/_rels/slide6.xml.rels><?xml version="1.0" encoding="UTF-8" standalone="yes"?>
<Relationships xmlns="http://schemas.openxmlformats.org/package/2006/relationships"><Relationship Id="rId3" Type="http://schemas.openxmlformats.org/officeDocument/2006/relationships/hyperlink" Target="http://texty.citanka.cz/ezop-hollar/49liska-kozel.jpe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2.wmf"/><Relationship Id="rId4" Type="http://schemas.openxmlformats.org/officeDocument/2006/relationships/image" Target="../media/image31.jpeg"/></Relationships>
</file>

<file path=ppt/slides/_rels/slide7.xml.rels><?xml version="1.0" encoding="UTF-8" standalone="yes"?>
<Relationships xmlns="http://schemas.openxmlformats.org/package/2006/relationships"><Relationship Id="rId3" Type="http://schemas.openxmlformats.org/officeDocument/2006/relationships/hyperlink" Target="http://hubblesit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www.umass.edu/aesop/index.php" TargetMode="External"/><Relationship Id="rId4" Type="http://schemas.openxmlformats.org/officeDocument/2006/relationships/image" Target="../media/image33.jpeg"/></Relationships>
</file>

<file path=ppt/slides/_rels/slide8.xml.rels><?xml version="1.0" encoding="UTF-8" standalone="yes"?>
<Relationships xmlns="http://schemas.openxmlformats.org/package/2006/relationships"><Relationship Id="rId3" Type="http://schemas.openxmlformats.org/officeDocument/2006/relationships/hyperlink" Target="http://hubblesite.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texty.citanka.cz/ezop-hollar/eh1-5-12.html" TargetMode="External"/><Relationship Id="rId3" Type="http://schemas.openxmlformats.org/officeDocument/2006/relationships/hyperlink" Target="http://cs.wikipedia.org/wiki/Jean_de_La_Fontaine" TargetMode="External"/><Relationship Id="rId7" Type="http://schemas.openxmlformats.org/officeDocument/2006/relationships/hyperlink" Target="http://www.vojtechova.estranky.cz/clanky/mlsna-krava.html" TargetMode="External"/><Relationship Id="rId2" Type="http://schemas.openxmlformats.org/officeDocument/2006/relationships/hyperlink" Target="http://milanturek.wordpress.com/2010/09/23/otrok-ezop/" TargetMode="External"/><Relationship Id="rId1" Type="http://schemas.openxmlformats.org/officeDocument/2006/relationships/slideLayout" Target="../slideLayouts/slideLayout7.xml"/><Relationship Id="rId6" Type="http://schemas.openxmlformats.org/officeDocument/2006/relationships/hyperlink" Target="http://cs.wikipedia.org/wiki/Soubor:Karel-capek.jpg" TargetMode="External"/><Relationship Id="rId5" Type="http://schemas.openxmlformats.org/officeDocument/2006/relationships/hyperlink" Target="http://cs.wikipedia.org/wiki/Soubor:A-Puchmajer.JPG" TargetMode="External"/><Relationship Id="rId10" Type="http://schemas.openxmlformats.org/officeDocument/2006/relationships/hyperlink" Target="http://www.helpforenglish.cz/cetba/c2007042603-aesop-s-fables--the-wolf-and-the-lamb.html" TargetMode="External"/><Relationship Id="rId4" Type="http://schemas.openxmlformats.org/officeDocument/2006/relationships/hyperlink" Target="http://www.cojeco.cz/index.php?id_desc=49606&amp;s_lang=2&amp;detail=1" TargetMode="External"/><Relationship Id="rId9" Type="http://schemas.openxmlformats.org/officeDocument/2006/relationships/hyperlink" Target="http://www.mimibazar.cz/foto.php?id=3864647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ctrTitle"/>
          </p:nvPr>
        </p:nvSpPr>
        <p:spPr>
          <a:xfrm>
            <a:off x="0" y="555625"/>
            <a:ext cx="4392613" cy="431800"/>
          </a:xfrm>
        </p:spPr>
        <p:txBody>
          <a:bodyPr/>
          <a:lstStyle/>
          <a:p>
            <a:pPr algn="l" eaLnBrk="1" hangingPunct="1"/>
            <a:r>
              <a:rPr lang="cs-CZ" sz="2500" b="1" smtClean="0">
                <a:latin typeface="Times New Roman" pitchFamily="18" charset="0"/>
                <a:cs typeface="Times New Roman" pitchFamily="18" charset="0"/>
              </a:rPr>
              <a:t>30.1 Bajky</a:t>
            </a:r>
          </a:p>
        </p:txBody>
      </p:sp>
      <p:sp>
        <p:nvSpPr>
          <p:cNvPr id="24" name="TextovéPole 23"/>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pPr fontAlgn="auto">
              <a:spcBef>
                <a:spcPts val="0"/>
              </a:spcBef>
              <a:spcAft>
                <a:spcPts val="0"/>
              </a:spcAft>
              <a:defRPr/>
            </a:pPr>
            <a:endParaRPr lang="cs-CZ" sz="1000" dirty="0">
              <a:latin typeface="Times New Roman" pitchFamily="18" charset="0"/>
              <a:cs typeface="Times New Roman" pitchFamily="18" charset="0"/>
            </a:endParaRPr>
          </a:p>
        </p:txBody>
      </p:sp>
      <p:sp>
        <p:nvSpPr>
          <p:cNvPr id="10" name="TextovéPole 9"/>
          <p:cNvSpPr txBox="1"/>
          <p:nvPr/>
        </p:nvSpPr>
        <p:spPr>
          <a:xfrm>
            <a:off x="0" y="4527550"/>
            <a:ext cx="9144000" cy="615950"/>
          </a:xfrm>
          <a:prstGeom prst="rect">
            <a:avLst/>
          </a:prstGeom>
          <a:solidFill>
            <a:schemeClr val="accent6">
              <a:lumMod val="40000"/>
              <a:lumOff val="60000"/>
            </a:schemeClr>
          </a:solidFill>
        </p:spPr>
        <p:txBody>
          <a:bodyPr>
            <a:spAutoFit/>
          </a:bodyPr>
          <a:lstStyle/>
          <a:p>
            <a:pPr fontAlgn="auto">
              <a:spcBef>
                <a:spcPts val="0"/>
              </a:spcBef>
              <a:spcAft>
                <a:spcPts val="0"/>
              </a:spcAft>
              <a:defRPr/>
            </a:pPr>
            <a:endParaRPr lang="cs-CZ" sz="1200" b="1" dirty="0">
              <a:solidFill>
                <a:schemeClr val="accent3">
                  <a:lumMod val="50000"/>
                </a:schemeClr>
              </a:solidFill>
              <a:latin typeface="+mn-lt"/>
            </a:endParaRPr>
          </a:p>
          <a:p>
            <a:pPr fontAlgn="auto">
              <a:spcBef>
                <a:spcPts val="0"/>
              </a:spcBef>
              <a:spcAft>
                <a:spcPts val="0"/>
              </a:spcAft>
              <a:defRPr/>
            </a:pPr>
            <a:r>
              <a:rPr lang="cs-CZ" sz="1200" dirty="0">
                <a:solidFill>
                  <a:schemeClr val="accent3">
                    <a:lumMod val="50000"/>
                  </a:schemeClr>
                </a:solidFill>
                <a:latin typeface="Times New Roman" pitchFamily="18" charset="0"/>
                <a:cs typeface="Times New Roman" pitchFamily="18" charset="0"/>
              </a:rPr>
              <a:t>Autor: </a:t>
            </a:r>
            <a:r>
              <a:rPr lang="cs-CZ" sz="1200" b="1" dirty="0">
                <a:solidFill>
                  <a:schemeClr val="accent3">
                    <a:lumMod val="50000"/>
                  </a:schemeClr>
                </a:solidFill>
                <a:latin typeface="Times New Roman" pitchFamily="18" charset="0"/>
                <a:cs typeface="Times New Roman" pitchFamily="18" charset="0"/>
              </a:rPr>
              <a:t> Mgr. Zuzana Kadlecová</a:t>
            </a:r>
          </a:p>
          <a:p>
            <a:pPr fontAlgn="auto">
              <a:spcBef>
                <a:spcPts val="0"/>
              </a:spcBef>
              <a:spcAft>
                <a:spcPts val="0"/>
              </a:spcAft>
              <a:defRPr/>
            </a:pPr>
            <a:endParaRPr lang="cs-CZ" sz="1000" dirty="0">
              <a:latin typeface="Times New Roman" pitchFamily="18" charset="0"/>
              <a:cs typeface="Times New Roman" pitchFamily="18" charset="0"/>
            </a:endParaRPr>
          </a:p>
        </p:txBody>
      </p:sp>
      <p:pic>
        <p:nvPicPr>
          <p:cNvPr id="15364" name="obrázek 5" descr="Image"/>
          <p:cNvPicPr>
            <a:picLocks noChangeAspect="1" noChangeArrowheads="1"/>
          </p:cNvPicPr>
          <p:nvPr/>
        </p:nvPicPr>
        <p:blipFill>
          <a:blip r:embed="rId3"/>
          <a:srcRect/>
          <a:stretch>
            <a:fillRect/>
          </a:stretch>
        </p:blipFill>
        <p:spPr bwMode="auto">
          <a:xfrm>
            <a:off x="6091238" y="4549775"/>
            <a:ext cx="2978150" cy="571500"/>
          </a:xfrm>
          <a:prstGeom prst="rect">
            <a:avLst/>
          </a:prstGeom>
          <a:noFill/>
          <a:ln w="9525">
            <a:noFill/>
            <a:miter lim="800000"/>
            <a:headEnd/>
            <a:tailEnd/>
          </a:ln>
        </p:spPr>
      </p:pic>
      <p:sp>
        <p:nvSpPr>
          <p:cNvPr id="15365" name="Text Box 6"/>
          <p:cNvSpPr txBox="1">
            <a:spLocks noChangeArrowheads="1"/>
          </p:cNvSpPr>
          <p:nvPr/>
        </p:nvSpPr>
        <p:spPr bwMode="auto">
          <a:xfrm>
            <a:off x="8101013" y="4011613"/>
            <a:ext cx="717550" cy="366712"/>
          </a:xfrm>
          <a:prstGeom prst="rect">
            <a:avLst/>
          </a:prstGeom>
          <a:noFill/>
          <a:ln w="9525">
            <a:noFill/>
            <a:miter lim="800000"/>
            <a:headEnd/>
            <a:tailEnd/>
          </a:ln>
        </p:spPr>
        <p:txBody>
          <a:bodyPr wrap="none">
            <a:spAutoFit/>
          </a:bodyPr>
          <a:lstStyle/>
          <a:p>
            <a:r>
              <a:rPr lang="cs-CZ">
                <a:latin typeface="Times New Roman" pitchFamily="18" charset="0"/>
                <a:hlinkClick r:id="rId4"/>
              </a:rPr>
              <a:t>Bajka</a:t>
            </a:r>
            <a:endParaRPr lang="cs-CZ">
              <a:latin typeface="Times New Roman" pitchFamily="18" charset="0"/>
            </a:endParaRPr>
          </a:p>
        </p:txBody>
      </p:sp>
      <p:sp>
        <p:nvSpPr>
          <p:cNvPr id="15366" name="Text Box 7"/>
          <p:cNvSpPr txBox="1">
            <a:spLocks noChangeArrowheads="1"/>
          </p:cNvSpPr>
          <p:nvPr/>
        </p:nvSpPr>
        <p:spPr bwMode="auto">
          <a:xfrm>
            <a:off x="2700338" y="771525"/>
            <a:ext cx="3190875" cy="3514725"/>
          </a:xfrm>
          <a:prstGeom prst="rect">
            <a:avLst/>
          </a:prstGeom>
          <a:solidFill>
            <a:srgbClr val="FFFF00">
              <a:alpha val="54901"/>
            </a:srgbClr>
          </a:solidFill>
          <a:ln w="9525">
            <a:noFill/>
            <a:miter lim="800000"/>
            <a:headEnd/>
            <a:tailEnd/>
          </a:ln>
        </p:spPr>
        <p:txBody>
          <a:bodyPr wrap="none">
            <a:spAutoFit/>
          </a:bodyPr>
          <a:lstStyle/>
          <a:p>
            <a:r>
              <a:rPr lang="cs-CZ" sz="1600">
                <a:latin typeface="Times New Roman" pitchFamily="18" charset="0"/>
              </a:rPr>
              <a:t>Zuřivý pes ležel v jeslích</a:t>
            </a:r>
          </a:p>
          <a:p>
            <a:r>
              <a:rPr lang="cs-CZ" sz="1600">
                <a:latin typeface="Times New Roman" pitchFamily="18" charset="0"/>
              </a:rPr>
              <a:t>plných sena.</a:t>
            </a:r>
          </a:p>
          <a:p>
            <a:r>
              <a:rPr lang="cs-CZ" sz="1600">
                <a:latin typeface="Times New Roman" pitchFamily="18" charset="0"/>
              </a:rPr>
              <a:t>Kdykoli se chtěl přiblížit některý vůl</a:t>
            </a:r>
          </a:p>
          <a:p>
            <a:r>
              <a:rPr lang="cs-CZ" sz="1600">
                <a:latin typeface="Times New Roman" pitchFamily="18" charset="0"/>
              </a:rPr>
              <a:t>a chtěl žrát,</a:t>
            </a:r>
          </a:p>
          <a:p>
            <a:r>
              <a:rPr lang="cs-CZ" sz="1600">
                <a:latin typeface="Times New Roman" pitchFamily="18" charset="0"/>
              </a:rPr>
              <a:t>vrčel, cenil zuby, vztekle štěkal</a:t>
            </a:r>
          </a:p>
          <a:p>
            <a:r>
              <a:rPr lang="cs-CZ" sz="1600">
                <a:latin typeface="Times New Roman" pitchFamily="18" charset="0"/>
              </a:rPr>
              <a:t>a bránil přistoupit.</a:t>
            </a:r>
          </a:p>
          <a:p>
            <a:r>
              <a:rPr lang="cs-CZ" sz="1600">
                <a:latin typeface="Times New Roman" pitchFamily="18" charset="0"/>
              </a:rPr>
              <a:t>Hrdino, sám seno nežereš,</a:t>
            </a:r>
          </a:p>
          <a:p>
            <a:r>
              <a:rPr lang="cs-CZ" sz="1600">
                <a:latin typeface="Times New Roman" pitchFamily="18" charset="0"/>
              </a:rPr>
              <a:t>abys měl právo hrabat pro sebe,</a:t>
            </a:r>
          </a:p>
          <a:p>
            <a:r>
              <a:rPr lang="cs-CZ" sz="1600">
                <a:latin typeface="Times New Roman" pitchFamily="18" charset="0"/>
              </a:rPr>
              <a:t>tak druhému lotrovsky závidíš</a:t>
            </a:r>
          </a:p>
          <a:p>
            <a:r>
              <a:rPr lang="cs-CZ" sz="1600">
                <a:latin typeface="Times New Roman" pitchFamily="18" charset="0"/>
              </a:rPr>
              <a:t>a nepřeješ, pravili voli.</a:t>
            </a:r>
          </a:p>
          <a:p>
            <a:endParaRPr lang="cs-CZ" sz="1600">
              <a:latin typeface="Times New Roman" pitchFamily="18" charset="0"/>
            </a:endParaRPr>
          </a:p>
          <a:p>
            <a:r>
              <a:rPr lang="cs-CZ" sz="1600">
                <a:latin typeface="Times New Roman" pitchFamily="18" charset="0"/>
              </a:rPr>
              <a:t>Je mnoho lidí, kteří závidí,</a:t>
            </a:r>
          </a:p>
          <a:p>
            <a:r>
              <a:rPr lang="cs-CZ" sz="1600">
                <a:latin typeface="Times New Roman" pitchFamily="18" charset="0"/>
              </a:rPr>
              <a:t>co sami mít nemohou,</a:t>
            </a:r>
          </a:p>
          <a:p>
            <a:r>
              <a:rPr lang="cs-CZ" sz="1600">
                <a:latin typeface="Times New Roman" pitchFamily="18" charset="0"/>
              </a:rPr>
              <a:t>a právě proto druhým nejvíc škodí.</a:t>
            </a:r>
          </a:p>
        </p:txBody>
      </p:sp>
      <p:sp>
        <p:nvSpPr>
          <p:cNvPr id="15367" name="Text Box 9"/>
          <p:cNvSpPr txBox="1">
            <a:spLocks noChangeArrowheads="1"/>
          </p:cNvSpPr>
          <p:nvPr/>
        </p:nvSpPr>
        <p:spPr bwMode="auto">
          <a:xfrm>
            <a:off x="900113" y="987425"/>
            <a:ext cx="1384300" cy="641350"/>
          </a:xfrm>
          <a:prstGeom prst="rect">
            <a:avLst/>
          </a:prstGeom>
          <a:noFill/>
          <a:ln w="9525">
            <a:noFill/>
            <a:miter lim="800000"/>
            <a:headEnd/>
            <a:tailEnd/>
          </a:ln>
        </p:spPr>
        <p:txBody>
          <a:bodyPr wrap="none">
            <a:spAutoFit/>
          </a:bodyPr>
          <a:lstStyle/>
          <a:p>
            <a:pPr algn="ctr"/>
            <a:r>
              <a:rPr lang="cs-CZ" b="1">
                <a:latin typeface="Times New Roman" pitchFamily="18" charset="0"/>
              </a:rPr>
              <a:t>EZOP</a:t>
            </a:r>
          </a:p>
          <a:p>
            <a:pPr algn="ctr"/>
            <a:r>
              <a:rPr lang="cs-CZ" b="1" i="1" u="sng">
                <a:latin typeface="Times New Roman" pitchFamily="18" charset="0"/>
              </a:rPr>
              <a:t>Závistivý pes</a:t>
            </a:r>
            <a:endParaRPr lang="cs-CZ">
              <a:latin typeface="Times New Roman" pitchFamily="18" charset="0"/>
            </a:endParaRPr>
          </a:p>
        </p:txBody>
      </p:sp>
      <p:pic>
        <p:nvPicPr>
          <p:cNvPr id="15368" name="Picture 10" descr="Ezop">
            <a:hlinkClick r:id="rId5"/>
          </p:cNvPr>
          <p:cNvPicPr>
            <a:picLocks noChangeAspect="1" noChangeArrowheads="1"/>
          </p:cNvPicPr>
          <p:nvPr/>
        </p:nvPicPr>
        <p:blipFill>
          <a:blip r:embed="rId6"/>
          <a:srcRect/>
          <a:stretch>
            <a:fillRect/>
          </a:stretch>
        </p:blipFill>
        <p:spPr bwMode="auto">
          <a:xfrm>
            <a:off x="6804025" y="555625"/>
            <a:ext cx="1671638" cy="2520950"/>
          </a:xfrm>
          <a:prstGeom prst="rect">
            <a:avLst/>
          </a:prstGeom>
          <a:noFill/>
          <a:ln w="9525">
            <a:noFill/>
            <a:miter lim="800000"/>
            <a:headEnd/>
            <a:tailEnd/>
          </a:ln>
        </p:spPr>
      </p:pic>
      <p:sp>
        <p:nvSpPr>
          <p:cNvPr id="15369" name="Text Box 11"/>
          <p:cNvSpPr txBox="1">
            <a:spLocks noChangeArrowheads="1"/>
          </p:cNvSpPr>
          <p:nvPr/>
        </p:nvSpPr>
        <p:spPr bwMode="auto">
          <a:xfrm>
            <a:off x="8101013" y="3579813"/>
            <a:ext cx="654050" cy="366712"/>
          </a:xfrm>
          <a:prstGeom prst="rect">
            <a:avLst/>
          </a:prstGeom>
          <a:noFill/>
          <a:ln w="9525">
            <a:noFill/>
            <a:miter lim="800000"/>
            <a:headEnd/>
            <a:tailEnd/>
          </a:ln>
        </p:spPr>
        <p:txBody>
          <a:bodyPr wrap="none">
            <a:spAutoFit/>
          </a:bodyPr>
          <a:lstStyle/>
          <a:p>
            <a:r>
              <a:rPr lang="cs-CZ">
                <a:latin typeface="Times New Roman" pitchFamily="18" charset="0"/>
                <a:hlinkClick r:id="rId7"/>
              </a:rPr>
              <a:t>Ezop</a:t>
            </a:r>
            <a:endParaRPr lang="cs-CZ">
              <a:latin typeface="Times New Roman" pitchFamily="18" charset="0"/>
            </a:endParaRPr>
          </a:p>
        </p:txBody>
      </p:sp>
      <p:pic>
        <p:nvPicPr>
          <p:cNvPr id="15370" name="Picture 15" descr="MC900215685[1]"/>
          <p:cNvPicPr>
            <a:picLocks noChangeAspect="1" noChangeArrowheads="1"/>
          </p:cNvPicPr>
          <p:nvPr/>
        </p:nvPicPr>
        <p:blipFill>
          <a:blip r:embed="rId8"/>
          <a:srcRect/>
          <a:stretch>
            <a:fillRect/>
          </a:stretch>
        </p:blipFill>
        <p:spPr bwMode="auto">
          <a:xfrm>
            <a:off x="107950" y="1779588"/>
            <a:ext cx="1979613" cy="1795462"/>
          </a:xfrm>
          <a:prstGeom prst="rect">
            <a:avLst/>
          </a:prstGeom>
          <a:noFill/>
          <a:ln w="9525">
            <a:noFill/>
            <a:miter lim="800000"/>
            <a:headEnd/>
            <a:tailEnd/>
          </a:ln>
        </p:spPr>
      </p:pic>
      <p:pic>
        <p:nvPicPr>
          <p:cNvPr id="15371" name="Picture 12" descr="MM900236271[1]"/>
          <p:cNvPicPr>
            <a:picLocks noChangeAspect="1" noChangeArrowheads="1" noCrop="1"/>
          </p:cNvPicPr>
          <p:nvPr/>
        </p:nvPicPr>
        <p:blipFill>
          <a:blip r:embed="rId9"/>
          <a:srcRect/>
          <a:stretch>
            <a:fillRect/>
          </a:stretch>
        </p:blipFill>
        <p:spPr bwMode="auto">
          <a:xfrm rot="21320874" flipH="1">
            <a:off x="1258888" y="3292475"/>
            <a:ext cx="1076325" cy="782638"/>
          </a:xfrm>
          <a:prstGeom prst="rect">
            <a:avLst/>
          </a:prstGeom>
          <a:noFill/>
          <a:ln w="9525">
            <a:noFill/>
            <a:miter lim="800000"/>
            <a:headEnd/>
            <a:tailEnd/>
          </a:ln>
        </p:spPr>
      </p:pic>
      <p:pic>
        <p:nvPicPr>
          <p:cNvPr id="15372" name="Picture 19" descr="MC900370088[1]"/>
          <p:cNvPicPr>
            <a:picLocks noChangeAspect="1" noChangeArrowheads="1"/>
          </p:cNvPicPr>
          <p:nvPr/>
        </p:nvPicPr>
        <p:blipFill>
          <a:blip r:embed="rId10"/>
          <a:srcRect/>
          <a:stretch>
            <a:fillRect/>
          </a:stretch>
        </p:blipFill>
        <p:spPr bwMode="auto">
          <a:xfrm>
            <a:off x="5435600" y="2859088"/>
            <a:ext cx="2127250" cy="16938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pPr fontAlgn="auto">
              <a:spcBef>
                <a:spcPts val="0"/>
              </a:spcBef>
              <a:spcAft>
                <a:spcPts val="0"/>
              </a:spcAft>
              <a:defRPr/>
            </a:pPr>
            <a:endParaRPr lang="cs-CZ" sz="1000" dirty="0">
              <a:latin typeface="Times New Roman" pitchFamily="18" charset="0"/>
              <a:cs typeface="Times New Roman" pitchFamily="18" charset="0"/>
            </a:endParaRPr>
          </a:p>
        </p:txBody>
      </p:sp>
      <p:sp>
        <p:nvSpPr>
          <p:cNvPr id="32770" name="Nadpis 1"/>
          <p:cNvSpPr txBox="1">
            <a:spLocks/>
          </p:cNvSpPr>
          <p:nvPr/>
        </p:nvSpPr>
        <p:spPr bwMode="auto">
          <a:xfrm>
            <a:off x="20638" y="498475"/>
            <a:ext cx="3830637" cy="593725"/>
          </a:xfrm>
          <a:prstGeom prst="rect">
            <a:avLst/>
          </a:prstGeom>
          <a:noFill/>
          <a:ln w="9525">
            <a:noFill/>
            <a:miter lim="800000"/>
            <a:headEnd/>
            <a:tailEnd/>
          </a:ln>
        </p:spPr>
        <p:txBody>
          <a:bodyPr/>
          <a:lstStyle/>
          <a:p>
            <a:r>
              <a:rPr lang="cs-CZ" sz="2500" b="1">
                <a:latin typeface="Times New Roman" pitchFamily="18" charset="0"/>
                <a:cs typeface="Times New Roman" pitchFamily="18" charset="0"/>
              </a:rPr>
              <a:t> 30.10 Anotace</a:t>
            </a:r>
          </a:p>
        </p:txBody>
      </p:sp>
      <p:graphicFrame>
        <p:nvGraphicFramePr>
          <p:cNvPr id="32792" name="Group 24"/>
          <p:cNvGraphicFramePr>
            <a:graphicFrameLocks noGrp="1"/>
          </p:cNvGraphicFramePr>
          <p:nvPr>
            <p:extLst>
              <p:ext uri="{D42A27DB-BD31-4B8C-83A1-F6EECF244321}">
                <p14:modId xmlns:p14="http://schemas.microsoft.com/office/powerpoint/2010/main" val="692182712"/>
              </p:ext>
            </p:extLst>
          </p:nvPr>
        </p:nvGraphicFramePr>
        <p:xfrm>
          <a:off x="1042988" y="1276350"/>
          <a:ext cx="7273925" cy="3248343"/>
        </p:xfrm>
        <a:graphic>
          <a:graphicData uri="http://schemas.openxmlformats.org/drawingml/2006/table">
            <a:tbl>
              <a:tblPr/>
              <a:tblGrid>
                <a:gridCol w="1908175"/>
                <a:gridCol w="5365750"/>
              </a:tblGrid>
              <a:tr h="546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dirty="0" smtClean="0">
                          <a:ln>
                            <a:noFill/>
                          </a:ln>
                          <a:solidFill>
                            <a:srgbClr val="FFFFFF"/>
                          </a:solidFill>
                          <a:effectLst/>
                          <a:latin typeface="Times New Roman" pitchFamily="18" charset="0"/>
                          <a:cs typeface="Times New Roman" pitchFamily="18" charset="0"/>
                        </a:rPr>
                        <a:t>Autor</a:t>
                      </a:r>
                    </a:p>
                  </a:txBody>
                  <a:tcPr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rgbClr val="FFFFFF"/>
                          </a:solidFill>
                          <a:effectLst/>
                          <a:latin typeface="Times New Roman" pitchFamily="18" charset="0"/>
                          <a:cs typeface="Times New Roman" pitchFamily="18" charset="0"/>
                        </a:rPr>
                        <a:t>Mgr. Zuzana Kadlecová</a:t>
                      </a:r>
                    </a:p>
                  </a:txBody>
                  <a:tcPr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r>
              <a:tr h="552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Období</a:t>
                      </a:r>
                    </a:p>
                  </a:txBody>
                  <a:tcPr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07 </a:t>
                      </a: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 </a:t>
                      </a: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12/2011</a:t>
                      </a:r>
                      <a:endParaRPr kumimoji="0" lang="cs-CZ" sz="1800" b="0" i="0" u="none" strike="noStrike" cap="none" normalizeH="0" baseline="0" smtClean="0">
                        <a:ln>
                          <a:noFill/>
                        </a:ln>
                        <a:solidFill>
                          <a:srgbClr val="000000"/>
                        </a:solidFill>
                        <a:effectLst/>
                        <a:latin typeface="Times New Roman" pitchFamily="18" charset="0"/>
                        <a:cs typeface="Times New Roman" pitchFamily="18" charset="0"/>
                      </a:endParaRPr>
                    </a:p>
                  </a:txBody>
                  <a:tcPr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552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Ročník</a:t>
                      </a:r>
                    </a:p>
                  </a:txBody>
                  <a:tcPr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dirty="0" smtClean="0">
                          <a:ln>
                            <a:noFill/>
                          </a:ln>
                          <a:solidFill>
                            <a:srgbClr val="000000"/>
                          </a:solidFill>
                          <a:effectLst/>
                          <a:latin typeface="Times New Roman" pitchFamily="18" charset="0"/>
                          <a:cs typeface="Times New Roman" pitchFamily="18" charset="0"/>
                        </a:rPr>
                        <a:t>6.,7. ročník</a:t>
                      </a:r>
                    </a:p>
                  </a:txBody>
                  <a:tcPr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r>
              <a:tr h="552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Klíčová slova</a:t>
                      </a:r>
                    </a:p>
                  </a:txBody>
                  <a:tcPr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Bajka, ponaučení, alegorie, Ezop, Jean de La Fontaine, Karel Čapek, Jiří Žáček.</a:t>
                      </a:r>
                    </a:p>
                  </a:txBody>
                  <a:tcPr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957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Anotace</a:t>
                      </a:r>
                    </a:p>
                  </a:txBody>
                  <a:tcPr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Prezentace popisující jeden z nejstarších literárních žánrů, tj. bajky, a jejich tvůrce.</a:t>
                      </a:r>
                    </a:p>
                  </a:txBody>
                  <a:tcPr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Nadpis 1"/>
          <p:cNvSpPr>
            <a:spLocks noGrp="1"/>
          </p:cNvSpPr>
          <p:nvPr>
            <p:ph type="ctrTitle"/>
          </p:nvPr>
        </p:nvSpPr>
        <p:spPr>
          <a:xfrm>
            <a:off x="0" y="492125"/>
            <a:ext cx="2916238" cy="593725"/>
          </a:xfrm>
        </p:spPr>
        <p:txBody>
          <a:bodyPr/>
          <a:lstStyle/>
          <a:p>
            <a:pPr algn="l" eaLnBrk="1" hangingPunct="1"/>
            <a:r>
              <a:rPr lang="cs-CZ" sz="2500" b="1" smtClean="0">
                <a:latin typeface="Times New Roman" pitchFamily="18" charset="0"/>
                <a:cs typeface="Times New Roman" pitchFamily="18" charset="0"/>
              </a:rPr>
              <a:t>30.2 Co již víme?</a:t>
            </a:r>
          </a:p>
        </p:txBody>
      </p:sp>
      <p:sp>
        <p:nvSpPr>
          <p:cNvPr id="16" name="TextovéPole 15"/>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pPr fontAlgn="auto">
              <a:spcBef>
                <a:spcPts val="0"/>
              </a:spcBef>
              <a:spcAft>
                <a:spcPts val="0"/>
              </a:spcAft>
              <a:defRPr/>
            </a:pPr>
            <a:endParaRPr lang="cs-CZ" sz="1000" dirty="0">
              <a:latin typeface="Times New Roman" pitchFamily="18" charset="0"/>
              <a:cs typeface="Times New Roman" pitchFamily="18" charset="0"/>
            </a:endParaRPr>
          </a:p>
        </p:txBody>
      </p:sp>
      <p:sp>
        <p:nvSpPr>
          <p:cNvPr id="17411" name="Text Box 4"/>
          <p:cNvSpPr txBox="1">
            <a:spLocks noChangeArrowheads="1"/>
          </p:cNvSpPr>
          <p:nvPr/>
        </p:nvSpPr>
        <p:spPr bwMode="auto">
          <a:xfrm>
            <a:off x="755650" y="1276350"/>
            <a:ext cx="958850" cy="366713"/>
          </a:xfrm>
          <a:prstGeom prst="rect">
            <a:avLst/>
          </a:prstGeom>
          <a:solidFill>
            <a:srgbClr val="FFFF00">
              <a:alpha val="56078"/>
            </a:srgbClr>
          </a:solidFill>
          <a:ln w="9525">
            <a:noFill/>
            <a:miter lim="800000"/>
            <a:headEnd/>
            <a:tailEnd/>
          </a:ln>
        </p:spPr>
        <p:txBody>
          <a:bodyPr wrap="none">
            <a:spAutoFit/>
          </a:bodyPr>
          <a:lstStyle/>
          <a:p>
            <a:r>
              <a:rPr lang="cs-CZ" b="1" dirty="0">
                <a:latin typeface="Times New Roman" pitchFamily="18" charset="0"/>
              </a:rPr>
              <a:t>BAJKY</a:t>
            </a:r>
          </a:p>
        </p:txBody>
      </p:sp>
      <p:sp>
        <p:nvSpPr>
          <p:cNvPr id="17412" name="Text Box 5"/>
          <p:cNvSpPr txBox="1">
            <a:spLocks noChangeArrowheads="1"/>
          </p:cNvSpPr>
          <p:nvPr/>
        </p:nvSpPr>
        <p:spPr bwMode="auto">
          <a:xfrm>
            <a:off x="179388" y="1995488"/>
            <a:ext cx="4679950" cy="1368425"/>
          </a:xfrm>
          <a:prstGeom prst="rect">
            <a:avLst/>
          </a:prstGeom>
          <a:solidFill>
            <a:srgbClr val="00FFFF">
              <a:alpha val="65097"/>
            </a:srgbClr>
          </a:solidFill>
          <a:ln w="9525">
            <a:noFill/>
            <a:miter lim="800000"/>
            <a:headEnd/>
            <a:tailEnd/>
          </a:ln>
        </p:spPr>
        <p:txBody>
          <a:bodyPr>
            <a:spAutoFit/>
          </a:bodyPr>
          <a:lstStyle/>
          <a:p>
            <a:pPr algn="just">
              <a:buFontTx/>
              <a:buChar char="•"/>
            </a:pPr>
            <a:r>
              <a:rPr lang="cs-CZ" sz="1400" b="1">
                <a:latin typeface="Times New Roman" pitchFamily="18" charset="0"/>
              </a:rPr>
              <a:t> jedním z nejstarších literárních žánrů</a:t>
            </a:r>
          </a:p>
          <a:p>
            <a:pPr algn="just">
              <a:buFontTx/>
              <a:buChar char="•"/>
            </a:pPr>
            <a:endParaRPr lang="cs-CZ" sz="1400" b="1">
              <a:latin typeface="Times New Roman" pitchFamily="18" charset="0"/>
            </a:endParaRPr>
          </a:p>
          <a:p>
            <a:pPr algn="just">
              <a:buFontTx/>
              <a:buChar char="•"/>
            </a:pPr>
            <a:r>
              <a:rPr lang="cs-CZ" sz="1400" b="1">
                <a:latin typeface="Times New Roman" pitchFamily="18" charset="0"/>
              </a:rPr>
              <a:t> krátký prozaický nebo veršovaný příběh, v němž zvířata (někdy i věci, stromy, květiny) mluví a jednají jako lidé</a:t>
            </a:r>
          </a:p>
          <a:p>
            <a:pPr algn="just"/>
            <a:endParaRPr lang="cs-CZ" sz="1400" b="1">
              <a:latin typeface="Times New Roman" pitchFamily="18" charset="0"/>
            </a:endParaRPr>
          </a:p>
          <a:p>
            <a:pPr algn="just">
              <a:buFontTx/>
              <a:buChar char="•"/>
            </a:pPr>
            <a:r>
              <a:rPr lang="cs-CZ" sz="1400" b="1">
                <a:latin typeface="Times New Roman" pitchFamily="18" charset="0"/>
              </a:rPr>
              <a:t> končí mravním </a:t>
            </a:r>
            <a:r>
              <a:rPr lang="cs-CZ" sz="1400" b="1" u="sng">
                <a:latin typeface="Times New Roman" pitchFamily="18" charset="0"/>
              </a:rPr>
              <a:t>ponaučením</a:t>
            </a:r>
          </a:p>
        </p:txBody>
      </p:sp>
      <p:sp>
        <p:nvSpPr>
          <p:cNvPr id="17413" name="Text Box 7"/>
          <p:cNvSpPr txBox="1">
            <a:spLocks noChangeArrowheads="1"/>
          </p:cNvSpPr>
          <p:nvPr/>
        </p:nvSpPr>
        <p:spPr bwMode="auto">
          <a:xfrm>
            <a:off x="5076825" y="771525"/>
            <a:ext cx="3959225" cy="2706688"/>
          </a:xfrm>
          <a:prstGeom prst="rect">
            <a:avLst/>
          </a:prstGeom>
          <a:noFill/>
          <a:ln w="9525">
            <a:noFill/>
            <a:miter lim="800000"/>
            <a:headEnd/>
            <a:tailEnd/>
          </a:ln>
        </p:spPr>
        <p:txBody>
          <a:bodyPr>
            <a:spAutoFit/>
          </a:bodyPr>
          <a:lstStyle/>
          <a:p>
            <a:pPr>
              <a:buFontTx/>
              <a:buChar char="•"/>
            </a:pPr>
            <a:r>
              <a:rPr lang="cs-CZ" sz="1400" b="1">
                <a:latin typeface="Times New Roman" pitchFamily="18" charset="0"/>
              </a:rPr>
              <a:t> další představitelé: </a:t>
            </a:r>
          </a:p>
          <a:p>
            <a:r>
              <a:rPr lang="cs-CZ" sz="1400" b="1">
                <a:latin typeface="Times New Roman" pitchFamily="18" charset="0"/>
              </a:rPr>
              <a:t>Jean de La Fontaine         Ivan Andrejevič Krylov</a:t>
            </a:r>
            <a:r>
              <a:rPr lang="cs-CZ"/>
              <a:t> </a:t>
            </a:r>
            <a:endParaRPr lang="cs-CZ" sz="1400" b="1">
              <a:latin typeface="Times New Roman" pitchFamily="18" charset="0"/>
            </a:endParaRPr>
          </a:p>
          <a:p>
            <a:r>
              <a:rPr lang="cs-CZ" sz="1400" b="1">
                <a:latin typeface="Times New Roman" pitchFamily="18" charset="0"/>
              </a:rPr>
              <a:t>(Francie)                            (Rusko)	</a:t>
            </a:r>
          </a:p>
          <a:p>
            <a:r>
              <a:rPr lang="cs-CZ" sz="1400" b="1">
                <a:latin typeface="Times New Roman" pitchFamily="18" charset="0"/>
              </a:rPr>
              <a:t>	</a:t>
            </a:r>
          </a:p>
          <a:p>
            <a:endParaRPr lang="cs-CZ" sz="1400" b="1">
              <a:latin typeface="Times New Roman" pitchFamily="18" charset="0"/>
            </a:endParaRPr>
          </a:p>
          <a:p>
            <a:endParaRPr lang="cs-CZ" sz="1400" b="1">
              <a:latin typeface="Times New Roman" pitchFamily="18" charset="0"/>
            </a:endParaRPr>
          </a:p>
          <a:p>
            <a:endParaRPr lang="cs-CZ" sz="1400" b="1">
              <a:latin typeface="Times New Roman" pitchFamily="18" charset="0"/>
            </a:endParaRPr>
          </a:p>
          <a:p>
            <a:endParaRPr lang="cs-CZ" sz="1400" b="1">
              <a:latin typeface="Times New Roman" pitchFamily="18" charset="0"/>
            </a:endParaRPr>
          </a:p>
          <a:p>
            <a:endParaRPr lang="cs-CZ" sz="1400" b="1">
              <a:latin typeface="Times New Roman" pitchFamily="18" charset="0"/>
            </a:endParaRPr>
          </a:p>
          <a:p>
            <a:endParaRPr lang="cs-CZ" sz="1400" b="1">
              <a:latin typeface="Times New Roman" pitchFamily="18" charset="0"/>
            </a:endParaRPr>
          </a:p>
          <a:p>
            <a:endParaRPr lang="cs-CZ" sz="1400" b="1">
              <a:latin typeface="Times New Roman" pitchFamily="18" charset="0"/>
            </a:endParaRPr>
          </a:p>
          <a:p>
            <a:r>
              <a:rPr lang="cs-CZ" sz="1400" b="1">
                <a:latin typeface="Times New Roman" pitchFamily="18" charset="0"/>
              </a:rPr>
              <a:t>Antonín Jaroslav Puchmajer          Karel Čapek</a:t>
            </a:r>
          </a:p>
        </p:txBody>
      </p:sp>
      <p:pic>
        <p:nvPicPr>
          <p:cNvPr id="17414" name="Picture 8" descr="Ezop">
            <a:hlinkClick r:id="rId3"/>
          </p:cNvPr>
          <p:cNvPicPr>
            <a:picLocks noChangeAspect="1" noChangeArrowheads="1"/>
          </p:cNvPicPr>
          <p:nvPr/>
        </p:nvPicPr>
        <p:blipFill>
          <a:blip r:embed="rId4"/>
          <a:srcRect/>
          <a:stretch>
            <a:fillRect/>
          </a:stretch>
        </p:blipFill>
        <p:spPr bwMode="auto">
          <a:xfrm>
            <a:off x="3059113" y="2932113"/>
            <a:ext cx="1338262" cy="2017712"/>
          </a:xfrm>
          <a:prstGeom prst="rect">
            <a:avLst/>
          </a:prstGeom>
          <a:noFill/>
          <a:ln w="9525">
            <a:noFill/>
            <a:miter lim="800000"/>
            <a:headEnd/>
            <a:tailEnd/>
          </a:ln>
        </p:spPr>
      </p:pic>
      <p:pic>
        <p:nvPicPr>
          <p:cNvPr id="17415" name="Picture 11" descr="Soubor:Jean de La Fontaine.jpg">
            <a:hlinkClick r:id="rId5"/>
          </p:cNvPr>
          <p:cNvPicPr>
            <a:picLocks noChangeAspect="1" noChangeArrowheads="1"/>
          </p:cNvPicPr>
          <p:nvPr/>
        </p:nvPicPr>
        <p:blipFill>
          <a:blip r:embed="rId6"/>
          <a:srcRect/>
          <a:stretch>
            <a:fillRect/>
          </a:stretch>
        </p:blipFill>
        <p:spPr bwMode="auto">
          <a:xfrm>
            <a:off x="5364163" y="1635125"/>
            <a:ext cx="1357312" cy="1441450"/>
          </a:xfrm>
          <a:prstGeom prst="rect">
            <a:avLst/>
          </a:prstGeom>
          <a:noFill/>
          <a:ln w="9525">
            <a:noFill/>
            <a:miter lim="800000"/>
            <a:headEnd/>
            <a:tailEnd/>
          </a:ln>
        </p:spPr>
      </p:pic>
      <p:pic>
        <p:nvPicPr>
          <p:cNvPr id="17416" name="Picture 13" descr="3a06b3d6be4bf"/>
          <p:cNvPicPr>
            <a:picLocks noChangeAspect="1" noChangeArrowheads="1"/>
          </p:cNvPicPr>
          <p:nvPr/>
        </p:nvPicPr>
        <p:blipFill>
          <a:blip r:embed="rId7"/>
          <a:srcRect/>
          <a:stretch>
            <a:fillRect/>
          </a:stretch>
        </p:blipFill>
        <p:spPr bwMode="auto">
          <a:xfrm>
            <a:off x="7667625" y="1563688"/>
            <a:ext cx="1252538" cy="1511300"/>
          </a:xfrm>
          <a:prstGeom prst="rect">
            <a:avLst/>
          </a:prstGeom>
          <a:noFill/>
          <a:ln w="9525">
            <a:noFill/>
            <a:miter lim="800000"/>
            <a:headEnd/>
            <a:tailEnd/>
          </a:ln>
        </p:spPr>
      </p:pic>
      <p:pic>
        <p:nvPicPr>
          <p:cNvPr id="17417" name="Picture 14" descr="Soubor:A-Puchmajer.JPG">
            <a:hlinkClick r:id="rId8"/>
          </p:cNvPr>
          <p:cNvPicPr>
            <a:picLocks noChangeAspect="1" noChangeArrowheads="1"/>
          </p:cNvPicPr>
          <p:nvPr/>
        </p:nvPicPr>
        <p:blipFill>
          <a:blip r:embed="rId9"/>
          <a:srcRect/>
          <a:stretch>
            <a:fillRect/>
          </a:stretch>
        </p:blipFill>
        <p:spPr bwMode="auto">
          <a:xfrm>
            <a:off x="5508625" y="3508375"/>
            <a:ext cx="1112838" cy="1492250"/>
          </a:xfrm>
          <a:prstGeom prst="rect">
            <a:avLst/>
          </a:prstGeom>
          <a:noFill/>
          <a:ln w="9525">
            <a:noFill/>
            <a:miter lim="800000"/>
            <a:headEnd/>
            <a:tailEnd/>
          </a:ln>
        </p:spPr>
      </p:pic>
      <p:pic>
        <p:nvPicPr>
          <p:cNvPr id="17418" name="Picture 16" descr="Soubor:Karel-capek.jpg">
            <a:hlinkClick r:id="rId10"/>
          </p:cNvPr>
          <p:cNvPicPr>
            <a:picLocks noChangeAspect="1" noChangeArrowheads="1"/>
          </p:cNvPicPr>
          <p:nvPr/>
        </p:nvPicPr>
        <p:blipFill>
          <a:blip r:embed="rId11"/>
          <a:srcRect/>
          <a:stretch>
            <a:fillRect/>
          </a:stretch>
        </p:blipFill>
        <p:spPr bwMode="auto">
          <a:xfrm>
            <a:off x="7812088" y="3508375"/>
            <a:ext cx="1050925" cy="1497013"/>
          </a:xfrm>
          <a:prstGeom prst="rect">
            <a:avLst/>
          </a:prstGeom>
          <a:noFill/>
          <a:ln w="9525">
            <a:noFill/>
            <a:miter lim="800000"/>
            <a:headEnd/>
            <a:tailEnd/>
          </a:ln>
        </p:spPr>
      </p:pic>
      <p:sp>
        <p:nvSpPr>
          <p:cNvPr id="17419" name="Text Box 17"/>
          <p:cNvSpPr txBox="1">
            <a:spLocks noChangeArrowheads="1"/>
          </p:cNvSpPr>
          <p:nvPr/>
        </p:nvSpPr>
        <p:spPr bwMode="auto">
          <a:xfrm>
            <a:off x="250825" y="3867150"/>
            <a:ext cx="2813050" cy="517525"/>
          </a:xfrm>
          <a:prstGeom prst="rect">
            <a:avLst/>
          </a:prstGeom>
          <a:solidFill>
            <a:srgbClr val="FFFF00">
              <a:alpha val="56078"/>
            </a:srgbClr>
          </a:solidFill>
          <a:ln w="9525">
            <a:noFill/>
            <a:miter lim="800000"/>
            <a:headEnd/>
            <a:tailEnd/>
          </a:ln>
        </p:spPr>
        <p:txBody>
          <a:bodyPr wrap="none">
            <a:spAutoFit/>
          </a:bodyPr>
          <a:lstStyle/>
          <a:p>
            <a:pPr>
              <a:buFontTx/>
              <a:buChar char="•"/>
            </a:pPr>
            <a:r>
              <a:rPr lang="cs-CZ" sz="1400" dirty="0">
                <a:latin typeface="Times New Roman" pitchFamily="18" charset="0"/>
              </a:rPr>
              <a:t> </a:t>
            </a:r>
            <a:r>
              <a:rPr lang="cs-CZ" sz="1400" b="1" dirty="0">
                <a:latin typeface="Times New Roman" pitchFamily="18" charset="0"/>
              </a:rPr>
              <a:t>za zakladatele považován </a:t>
            </a:r>
            <a:r>
              <a:rPr lang="cs-CZ" sz="1400" b="1" i="1" dirty="0">
                <a:latin typeface="Times New Roman" pitchFamily="18" charset="0"/>
              </a:rPr>
              <a:t>EZOP</a:t>
            </a:r>
            <a:r>
              <a:rPr lang="cs-CZ" sz="1400" b="1" dirty="0">
                <a:latin typeface="Times New Roman" pitchFamily="18" charset="0"/>
              </a:rPr>
              <a:t>  </a:t>
            </a:r>
          </a:p>
          <a:p>
            <a:r>
              <a:rPr lang="cs-CZ" sz="1400" b="1" dirty="0">
                <a:latin typeface="Times New Roman" pitchFamily="18" charset="0"/>
              </a:rPr>
              <a:t> (řecky </a:t>
            </a:r>
            <a:r>
              <a:rPr lang="cs-CZ" sz="1400" b="1" dirty="0" err="1">
                <a:latin typeface="Times New Roman" pitchFamily="18" charset="0"/>
              </a:rPr>
              <a:t>Aisópos</a:t>
            </a:r>
            <a:r>
              <a:rPr lang="cs-CZ" sz="1400" b="1" dirty="0">
                <a:latin typeface="Times New Roman" pitchFamily="18" charset="0"/>
              </a:rPr>
              <a:t>)</a:t>
            </a:r>
            <a:endParaRPr lang="cs-CZ" sz="1400" dirty="0">
              <a:latin typeface="Times New Roman" pitchFamily="18" charset="0"/>
            </a:endParaRPr>
          </a:p>
        </p:txBody>
      </p:sp>
      <p:pic>
        <p:nvPicPr>
          <p:cNvPr id="17420" name="Picture 21" descr="MC900233727[1]"/>
          <p:cNvPicPr>
            <a:picLocks noChangeAspect="1" noChangeArrowheads="1"/>
          </p:cNvPicPr>
          <p:nvPr/>
        </p:nvPicPr>
        <p:blipFill>
          <a:blip r:embed="rId12"/>
          <a:srcRect/>
          <a:stretch>
            <a:fillRect/>
          </a:stretch>
        </p:blipFill>
        <p:spPr bwMode="auto">
          <a:xfrm>
            <a:off x="2484438" y="484188"/>
            <a:ext cx="2376487" cy="1479550"/>
          </a:xfrm>
          <a:prstGeom prst="rect">
            <a:avLst/>
          </a:prstGeom>
          <a:noFill/>
          <a:ln w="9525">
            <a:noFill/>
            <a:miter lim="800000"/>
            <a:headEnd/>
            <a:tailEnd/>
          </a:ln>
        </p:spPr>
      </p:pic>
      <p:sp>
        <p:nvSpPr>
          <p:cNvPr id="17422" name="AutoShape 14">
            <a:hlinkClick r:id="rId13" highlightClick="1"/>
          </p:cNvPr>
          <p:cNvSpPr>
            <a:spLocks noChangeAspect="1" noChangeArrowheads="1"/>
          </p:cNvSpPr>
          <p:nvPr/>
        </p:nvSpPr>
        <p:spPr bwMode="auto">
          <a:xfrm>
            <a:off x="971550" y="4587875"/>
            <a:ext cx="360363" cy="360363"/>
          </a:xfrm>
          <a:prstGeom prst="actionButtonHome">
            <a:avLst/>
          </a:prstGeom>
          <a:solidFill>
            <a:srgbClr val="FFFF00"/>
          </a:solidFill>
          <a:ln w="9525">
            <a:noFill/>
            <a:miter lim="800000"/>
            <a:headEnd/>
            <a:tailEnd/>
          </a:ln>
          <a:effectLst/>
        </p:spPr>
        <p:txBody>
          <a:bodyPr wrap="none" anchor="ctr"/>
          <a:lstStyle/>
          <a:p>
            <a:endParaRPr lang="cs-CZ"/>
          </a:p>
        </p:txBody>
      </p:sp>
      <p:sp>
        <p:nvSpPr>
          <p:cNvPr id="17423" name="AutoShape 15">
            <a:hlinkClick r:id="rId14" highlightClick="1"/>
          </p:cNvPr>
          <p:cNvSpPr>
            <a:spLocks noChangeAspect="1" noChangeArrowheads="1"/>
          </p:cNvSpPr>
          <p:nvPr/>
        </p:nvSpPr>
        <p:spPr bwMode="auto">
          <a:xfrm>
            <a:off x="1619250" y="4587875"/>
            <a:ext cx="360363" cy="360363"/>
          </a:xfrm>
          <a:prstGeom prst="actionButtonHome">
            <a:avLst/>
          </a:prstGeom>
          <a:solidFill>
            <a:srgbClr val="FFFF00"/>
          </a:solidFill>
          <a:ln w="9525">
            <a:noFill/>
            <a:miter lim="800000"/>
            <a:headEnd/>
            <a:tailEnd/>
          </a:ln>
          <a:effectLst/>
        </p:spPr>
        <p:txBody>
          <a:bodyPr wrap="none" anchor="ctr"/>
          <a:lstStyle/>
          <a:p>
            <a:endParaRPr lang="cs-CZ"/>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dpis 1"/>
          <p:cNvSpPr>
            <a:spLocks noGrp="1"/>
          </p:cNvSpPr>
          <p:nvPr>
            <p:ph type="ctrTitle"/>
          </p:nvPr>
        </p:nvSpPr>
        <p:spPr>
          <a:xfrm>
            <a:off x="0" y="484188"/>
            <a:ext cx="6351588" cy="593725"/>
          </a:xfrm>
        </p:spPr>
        <p:txBody>
          <a:bodyPr/>
          <a:lstStyle/>
          <a:p>
            <a:pPr algn="l" eaLnBrk="1" hangingPunct="1"/>
            <a:r>
              <a:rPr lang="cs-CZ" sz="2500" b="1" smtClean="0">
                <a:latin typeface="Times New Roman" pitchFamily="18" charset="0"/>
                <a:cs typeface="Times New Roman" pitchFamily="18" charset="0"/>
              </a:rPr>
              <a:t>30.3 Jaké si řekneme nové termíny a názvy?</a:t>
            </a:r>
          </a:p>
        </p:txBody>
      </p:sp>
      <p:sp>
        <p:nvSpPr>
          <p:cNvPr id="18" name="TextovéPole 17"/>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pPr fontAlgn="auto">
              <a:spcBef>
                <a:spcPts val="0"/>
              </a:spcBef>
              <a:spcAft>
                <a:spcPts val="0"/>
              </a:spcAft>
              <a:defRPr/>
            </a:pPr>
            <a:endParaRPr lang="cs-CZ" sz="1000" dirty="0">
              <a:latin typeface="Times New Roman" pitchFamily="18" charset="0"/>
              <a:cs typeface="Times New Roman" pitchFamily="18" charset="0"/>
            </a:endParaRPr>
          </a:p>
        </p:txBody>
      </p:sp>
      <p:sp>
        <p:nvSpPr>
          <p:cNvPr id="19459" name="Text Box 4"/>
          <p:cNvSpPr txBox="1">
            <a:spLocks noChangeArrowheads="1"/>
          </p:cNvSpPr>
          <p:nvPr/>
        </p:nvSpPr>
        <p:spPr bwMode="auto">
          <a:xfrm>
            <a:off x="303213" y="1223963"/>
            <a:ext cx="6932612" cy="3559175"/>
          </a:xfrm>
          <a:prstGeom prst="rect">
            <a:avLst/>
          </a:prstGeom>
          <a:noFill/>
          <a:ln w="9525">
            <a:noFill/>
            <a:miter lim="800000"/>
            <a:headEnd/>
            <a:tailEnd/>
          </a:ln>
        </p:spPr>
        <p:txBody>
          <a:bodyPr>
            <a:spAutoFit/>
          </a:bodyPr>
          <a:lstStyle/>
          <a:p>
            <a:r>
              <a:rPr lang="cs-CZ" sz="1600" b="1">
                <a:latin typeface="Times New Roman" pitchFamily="18" charset="0"/>
              </a:rPr>
              <a:t>V bajkách se mohou často objevovat také  </a:t>
            </a:r>
            <a:r>
              <a:rPr lang="cs-CZ" sz="1600" b="1">
                <a:latin typeface="Times New Roman" pitchFamily="18" charset="0"/>
                <a:hlinkClick r:id="rId3"/>
              </a:rPr>
              <a:t>přísloví a rčení</a:t>
            </a:r>
            <a:r>
              <a:rPr lang="cs-CZ" sz="1600" b="1">
                <a:latin typeface="Times New Roman" pitchFamily="18" charset="0"/>
              </a:rPr>
              <a:t> nebo </a:t>
            </a:r>
            <a:r>
              <a:rPr lang="cs-CZ" sz="1600" b="1">
                <a:latin typeface="Times New Roman" pitchFamily="18" charset="0"/>
                <a:hlinkClick r:id="rId4"/>
              </a:rPr>
              <a:t>pranostiky</a:t>
            </a:r>
            <a:r>
              <a:rPr lang="cs-CZ" sz="1600" b="1"/>
              <a:t> . </a:t>
            </a:r>
          </a:p>
          <a:p>
            <a:endParaRPr lang="cs-CZ" sz="1600" b="1"/>
          </a:p>
          <a:p>
            <a:pPr lvl="1"/>
            <a:r>
              <a:rPr lang="cs-CZ" sz="1400">
                <a:latin typeface="Times New Roman" pitchFamily="18" charset="0"/>
              </a:rPr>
              <a:t>Kdo jinému jámu kopá, sám do ní padá.</a:t>
            </a:r>
          </a:p>
          <a:p>
            <a:pPr lvl="1"/>
            <a:r>
              <a:rPr lang="cs-CZ" sz="1400">
                <a:latin typeface="Times New Roman" pitchFamily="18" charset="0"/>
              </a:rPr>
              <a:t>Bez práce nejsou koláče.</a:t>
            </a:r>
          </a:p>
          <a:p>
            <a:pPr lvl="1"/>
            <a:r>
              <a:rPr lang="cs-CZ" sz="1400">
                <a:latin typeface="Times New Roman" pitchFamily="18" charset="0"/>
              </a:rPr>
              <a:t>Tichá voda břehy mele.	</a:t>
            </a:r>
          </a:p>
          <a:p>
            <a:pPr lvl="1"/>
            <a:r>
              <a:rPr lang="cs-CZ" sz="1400">
                <a:latin typeface="Times New Roman" pitchFamily="18" charset="0"/>
              </a:rPr>
              <a:t>Kdo chce psa bít, hůl si vždy najde.</a:t>
            </a:r>
          </a:p>
          <a:p>
            <a:pPr lvl="1"/>
            <a:r>
              <a:rPr lang="cs-CZ" sz="1400">
                <a:latin typeface="Times New Roman" pitchFamily="18" charset="0"/>
              </a:rPr>
              <a:t>	</a:t>
            </a:r>
          </a:p>
          <a:p>
            <a:pPr lvl="1"/>
            <a:r>
              <a:rPr lang="cs-CZ" sz="1400">
                <a:latin typeface="Times New Roman" pitchFamily="18" charset="0"/>
              </a:rPr>
              <a:t>		</a:t>
            </a:r>
          </a:p>
          <a:p>
            <a:pPr lvl="1"/>
            <a:r>
              <a:rPr lang="cs-CZ" sz="1400">
                <a:latin typeface="Times New Roman" pitchFamily="18" charset="0"/>
              </a:rPr>
              <a:t>Nosí dříví do lesa.	</a:t>
            </a:r>
          </a:p>
          <a:p>
            <a:pPr lvl="1"/>
            <a:r>
              <a:rPr lang="cs-CZ" sz="1400">
                <a:latin typeface="Times New Roman" pitchFamily="18" charset="0"/>
              </a:rPr>
              <a:t>Má obě ruce levé. </a:t>
            </a:r>
          </a:p>
          <a:p>
            <a:pPr lvl="1"/>
            <a:r>
              <a:rPr lang="cs-CZ" sz="1400">
                <a:latin typeface="Times New Roman" pitchFamily="18" charset="0"/>
              </a:rPr>
              <a:t>Sype hrách na stěnu.</a:t>
            </a:r>
          </a:p>
          <a:p>
            <a:pPr lvl="1"/>
            <a:endParaRPr lang="cs-CZ" sz="1400">
              <a:latin typeface="Times New Roman" pitchFamily="18" charset="0"/>
            </a:endParaRPr>
          </a:p>
          <a:p>
            <a:pPr lvl="1"/>
            <a:endParaRPr lang="cs-CZ" sz="1400">
              <a:latin typeface="Times New Roman" pitchFamily="18" charset="0"/>
            </a:endParaRPr>
          </a:p>
          <a:p>
            <a:pPr lvl="1"/>
            <a:r>
              <a:rPr lang="cs-CZ" sz="1400">
                <a:latin typeface="Times New Roman" pitchFamily="18" charset="0"/>
              </a:rPr>
              <a:t>Na svatého Jiří vylézají hadi a štíři.</a:t>
            </a:r>
          </a:p>
          <a:p>
            <a:pPr lvl="1"/>
            <a:r>
              <a:rPr lang="cs-CZ" sz="1400">
                <a:latin typeface="Times New Roman" pitchFamily="18" charset="0"/>
              </a:rPr>
              <a:t>Svatá Anna – chladna z rána.</a:t>
            </a:r>
          </a:p>
          <a:p>
            <a:pPr lvl="1"/>
            <a:r>
              <a:rPr lang="cs-CZ" sz="1400">
                <a:latin typeface="Times New Roman" pitchFamily="18" charset="0"/>
              </a:rPr>
              <a:t>Svatá Lucie noci upije a dne nepřidá.</a:t>
            </a:r>
          </a:p>
        </p:txBody>
      </p:sp>
      <p:pic>
        <p:nvPicPr>
          <p:cNvPr id="19460" name="Picture 7" descr="MM900356702[1]"/>
          <p:cNvPicPr>
            <a:picLocks noChangeAspect="1" noChangeArrowheads="1" noCrop="1"/>
          </p:cNvPicPr>
          <p:nvPr/>
        </p:nvPicPr>
        <p:blipFill>
          <a:blip r:embed="rId5"/>
          <a:srcRect/>
          <a:stretch>
            <a:fillRect/>
          </a:stretch>
        </p:blipFill>
        <p:spPr bwMode="auto">
          <a:xfrm>
            <a:off x="4211638" y="1708150"/>
            <a:ext cx="1349375" cy="1349375"/>
          </a:xfrm>
          <a:prstGeom prst="rect">
            <a:avLst/>
          </a:prstGeom>
          <a:noFill/>
          <a:ln w="9525">
            <a:noFill/>
            <a:miter lim="800000"/>
            <a:headEnd/>
            <a:tailEnd/>
          </a:ln>
        </p:spPr>
      </p:pic>
      <p:pic>
        <p:nvPicPr>
          <p:cNvPr id="19461" name="Picture 8" descr="MC900326582[1]"/>
          <p:cNvPicPr>
            <a:picLocks noChangeAspect="1" noChangeArrowheads="1"/>
          </p:cNvPicPr>
          <p:nvPr/>
        </p:nvPicPr>
        <p:blipFill>
          <a:blip r:embed="rId6"/>
          <a:srcRect/>
          <a:stretch>
            <a:fillRect/>
          </a:stretch>
        </p:blipFill>
        <p:spPr bwMode="auto">
          <a:xfrm>
            <a:off x="7092950" y="1635125"/>
            <a:ext cx="1746250" cy="1182688"/>
          </a:xfrm>
          <a:prstGeom prst="rect">
            <a:avLst/>
          </a:prstGeom>
          <a:noFill/>
          <a:ln w="9525">
            <a:noFill/>
            <a:miter lim="800000"/>
            <a:headEnd/>
            <a:tailEnd/>
          </a:ln>
        </p:spPr>
      </p:pic>
      <p:sp>
        <p:nvSpPr>
          <p:cNvPr id="19462" name="AutoShape 9"/>
          <p:cNvSpPr>
            <a:spLocks noChangeArrowheads="1"/>
          </p:cNvSpPr>
          <p:nvPr/>
        </p:nvSpPr>
        <p:spPr bwMode="auto">
          <a:xfrm>
            <a:off x="5867400" y="213995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cs-CZ"/>
          </a:p>
        </p:txBody>
      </p:sp>
      <p:sp>
        <p:nvSpPr>
          <p:cNvPr id="19463" name="Firewall"/>
          <p:cNvSpPr>
            <a:spLocks noEditPoints="1" noChangeArrowheads="1"/>
          </p:cNvSpPr>
          <p:nvPr/>
        </p:nvSpPr>
        <p:spPr bwMode="auto">
          <a:xfrm>
            <a:off x="6877050" y="3579813"/>
            <a:ext cx="1944688" cy="1263650"/>
          </a:xfrm>
          <a:custGeom>
            <a:avLst/>
            <a:gdLst>
              <a:gd name="T0" fmla="*/ 0 w 21600"/>
              <a:gd name="T1" fmla="*/ 0 h 21600"/>
              <a:gd name="T2" fmla="*/ 972344 w 21600"/>
              <a:gd name="T3" fmla="*/ 0 h 21600"/>
              <a:gd name="T4" fmla="*/ 1944688 w 21600"/>
              <a:gd name="T5" fmla="*/ 0 h 21600"/>
              <a:gd name="T6" fmla="*/ 1896071 w 21600"/>
              <a:gd name="T7" fmla="*/ 631825 h 21600"/>
              <a:gd name="T8" fmla="*/ 1896071 w 21600"/>
              <a:gd name="T9" fmla="*/ 1263650 h 21600"/>
              <a:gd name="T10" fmla="*/ 972344 w 21600"/>
              <a:gd name="T11" fmla="*/ 1263650 h 21600"/>
              <a:gd name="T12" fmla="*/ 48617 w 21600"/>
              <a:gd name="T13" fmla="*/ 1263650 h 21600"/>
              <a:gd name="T14" fmla="*/ 48617 w 21600"/>
              <a:gd name="T15" fmla="*/ 631825 h 21600"/>
              <a:gd name="T16" fmla="*/ 0 60000 65536"/>
              <a:gd name="T17" fmla="*/ 0 60000 65536"/>
              <a:gd name="T18" fmla="*/ 0 60000 65536"/>
              <a:gd name="T19" fmla="*/ 0 60000 65536"/>
              <a:gd name="T20" fmla="*/ 0 60000 65536"/>
              <a:gd name="T21" fmla="*/ 0 60000 65536"/>
              <a:gd name="T22" fmla="*/ 0 60000 65536"/>
              <a:gd name="T23" fmla="*/ 0 60000 65536"/>
              <a:gd name="T24" fmla="*/ 761 w 21600"/>
              <a:gd name="T25" fmla="*/ 22454 h 21600"/>
              <a:gd name="T26" fmla="*/ 21069 w 21600"/>
              <a:gd name="T27" fmla="*/ 3228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540" y="4628"/>
                </a:moveTo>
                <a:lnTo>
                  <a:pt x="0" y="4628"/>
                </a:lnTo>
                <a:lnTo>
                  <a:pt x="0" y="0"/>
                </a:lnTo>
                <a:lnTo>
                  <a:pt x="21600" y="0"/>
                </a:lnTo>
                <a:lnTo>
                  <a:pt x="21600" y="4628"/>
                </a:lnTo>
                <a:lnTo>
                  <a:pt x="21060" y="4628"/>
                </a:lnTo>
                <a:lnTo>
                  <a:pt x="21060" y="21600"/>
                </a:lnTo>
                <a:lnTo>
                  <a:pt x="540" y="21600"/>
                </a:lnTo>
                <a:lnTo>
                  <a:pt x="540" y="4628"/>
                </a:lnTo>
                <a:close/>
              </a:path>
              <a:path w="21600" h="21600" extrusionOk="0">
                <a:moveTo>
                  <a:pt x="540" y="4628"/>
                </a:moveTo>
                <a:lnTo>
                  <a:pt x="540" y="6171"/>
                </a:lnTo>
                <a:lnTo>
                  <a:pt x="2700" y="6171"/>
                </a:lnTo>
                <a:lnTo>
                  <a:pt x="2700" y="4628"/>
                </a:lnTo>
                <a:lnTo>
                  <a:pt x="540" y="4628"/>
                </a:lnTo>
                <a:close/>
              </a:path>
              <a:path w="21600" h="21600" extrusionOk="0">
                <a:moveTo>
                  <a:pt x="2700" y="4628"/>
                </a:moveTo>
                <a:lnTo>
                  <a:pt x="2700" y="6171"/>
                </a:lnTo>
                <a:lnTo>
                  <a:pt x="4860" y="6171"/>
                </a:lnTo>
                <a:lnTo>
                  <a:pt x="4860" y="4628"/>
                </a:lnTo>
                <a:lnTo>
                  <a:pt x="2700" y="4628"/>
                </a:lnTo>
                <a:close/>
              </a:path>
              <a:path w="21600" h="21600" extrusionOk="0">
                <a:moveTo>
                  <a:pt x="4860" y="4628"/>
                </a:moveTo>
                <a:lnTo>
                  <a:pt x="4860" y="6171"/>
                </a:lnTo>
                <a:lnTo>
                  <a:pt x="7020" y="6171"/>
                </a:lnTo>
                <a:lnTo>
                  <a:pt x="7020" y="4628"/>
                </a:lnTo>
                <a:lnTo>
                  <a:pt x="4860" y="4628"/>
                </a:lnTo>
                <a:close/>
              </a:path>
              <a:path w="21600" h="21600" extrusionOk="0">
                <a:moveTo>
                  <a:pt x="7020" y="4628"/>
                </a:moveTo>
                <a:lnTo>
                  <a:pt x="7020" y="6171"/>
                </a:lnTo>
                <a:lnTo>
                  <a:pt x="9180" y="6171"/>
                </a:lnTo>
                <a:lnTo>
                  <a:pt x="9180" y="4628"/>
                </a:lnTo>
                <a:lnTo>
                  <a:pt x="7020" y="4628"/>
                </a:lnTo>
                <a:close/>
              </a:path>
              <a:path w="21600" h="21600" extrusionOk="0">
                <a:moveTo>
                  <a:pt x="9180" y="4628"/>
                </a:moveTo>
                <a:lnTo>
                  <a:pt x="9180" y="6171"/>
                </a:lnTo>
                <a:lnTo>
                  <a:pt x="11340" y="6171"/>
                </a:lnTo>
                <a:lnTo>
                  <a:pt x="11340" y="4628"/>
                </a:lnTo>
                <a:lnTo>
                  <a:pt x="9180" y="4628"/>
                </a:lnTo>
                <a:close/>
              </a:path>
              <a:path w="21600" h="21600" extrusionOk="0">
                <a:moveTo>
                  <a:pt x="11340" y="4628"/>
                </a:moveTo>
                <a:lnTo>
                  <a:pt x="11340" y="6171"/>
                </a:lnTo>
                <a:lnTo>
                  <a:pt x="13500" y="6171"/>
                </a:lnTo>
                <a:lnTo>
                  <a:pt x="13500" y="4628"/>
                </a:lnTo>
                <a:lnTo>
                  <a:pt x="11340" y="4628"/>
                </a:lnTo>
                <a:close/>
              </a:path>
              <a:path w="21600" h="21600" extrusionOk="0">
                <a:moveTo>
                  <a:pt x="13500" y="4628"/>
                </a:moveTo>
                <a:lnTo>
                  <a:pt x="13500" y="6171"/>
                </a:lnTo>
                <a:lnTo>
                  <a:pt x="15660" y="6171"/>
                </a:lnTo>
                <a:lnTo>
                  <a:pt x="15660" y="4628"/>
                </a:lnTo>
                <a:lnTo>
                  <a:pt x="13500" y="4628"/>
                </a:lnTo>
                <a:close/>
              </a:path>
              <a:path w="21600" h="21600" extrusionOk="0">
                <a:moveTo>
                  <a:pt x="15660" y="4628"/>
                </a:moveTo>
                <a:lnTo>
                  <a:pt x="15660" y="6171"/>
                </a:lnTo>
                <a:lnTo>
                  <a:pt x="17820" y="6171"/>
                </a:lnTo>
                <a:lnTo>
                  <a:pt x="17820" y="4628"/>
                </a:lnTo>
                <a:lnTo>
                  <a:pt x="15660" y="4628"/>
                </a:lnTo>
                <a:close/>
              </a:path>
              <a:path w="21600" h="21600" extrusionOk="0">
                <a:moveTo>
                  <a:pt x="17820" y="4628"/>
                </a:moveTo>
                <a:lnTo>
                  <a:pt x="17820" y="6171"/>
                </a:lnTo>
                <a:lnTo>
                  <a:pt x="19980" y="6171"/>
                </a:lnTo>
                <a:lnTo>
                  <a:pt x="19980" y="4628"/>
                </a:lnTo>
                <a:lnTo>
                  <a:pt x="17820" y="4628"/>
                </a:lnTo>
                <a:close/>
              </a:path>
              <a:path w="21600" h="21600" extrusionOk="0">
                <a:moveTo>
                  <a:pt x="1620" y="6171"/>
                </a:moveTo>
                <a:lnTo>
                  <a:pt x="1620" y="7714"/>
                </a:lnTo>
                <a:lnTo>
                  <a:pt x="3779" y="7714"/>
                </a:lnTo>
                <a:lnTo>
                  <a:pt x="3779" y="6171"/>
                </a:lnTo>
                <a:lnTo>
                  <a:pt x="1620" y="6171"/>
                </a:lnTo>
                <a:close/>
              </a:path>
              <a:path w="21600" h="21600" extrusionOk="0">
                <a:moveTo>
                  <a:pt x="3779" y="6171"/>
                </a:moveTo>
                <a:lnTo>
                  <a:pt x="3779" y="7714"/>
                </a:lnTo>
                <a:lnTo>
                  <a:pt x="5940" y="7714"/>
                </a:lnTo>
                <a:lnTo>
                  <a:pt x="5940" y="6171"/>
                </a:lnTo>
                <a:lnTo>
                  <a:pt x="3779" y="6171"/>
                </a:lnTo>
                <a:close/>
              </a:path>
              <a:path w="21600" h="21600" extrusionOk="0">
                <a:moveTo>
                  <a:pt x="5940" y="6171"/>
                </a:moveTo>
                <a:lnTo>
                  <a:pt x="5940" y="7714"/>
                </a:lnTo>
                <a:lnTo>
                  <a:pt x="8100" y="7714"/>
                </a:lnTo>
                <a:lnTo>
                  <a:pt x="8100" y="6171"/>
                </a:lnTo>
                <a:lnTo>
                  <a:pt x="5940" y="6171"/>
                </a:lnTo>
                <a:close/>
              </a:path>
              <a:path w="21600" h="21600" extrusionOk="0">
                <a:moveTo>
                  <a:pt x="8100" y="6171"/>
                </a:moveTo>
                <a:lnTo>
                  <a:pt x="8100" y="7714"/>
                </a:lnTo>
                <a:lnTo>
                  <a:pt x="10260" y="7714"/>
                </a:lnTo>
                <a:lnTo>
                  <a:pt x="10260" y="6171"/>
                </a:lnTo>
                <a:lnTo>
                  <a:pt x="8100" y="6171"/>
                </a:lnTo>
                <a:close/>
              </a:path>
              <a:path w="21600" h="21600" extrusionOk="0">
                <a:moveTo>
                  <a:pt x="10260" y="6171"/>
                </a:moveTo>
                <a:lnTo>
                  <a:pt x="10260" y="7714"/>
                </a:lnTo>
                <a:lnTo>
                  <a:pt x="12419" y="7714"/>
                </a:lnTo>
                <a:lnTo>
                  <a:pt x="12419" y="6171"/>
                </a:lnTo>
                <a:lnTo>
                  <a:pt x="10260" y="6171"/>
                </a:lnTo>
                <a:close/>
              </a:path>
              <a:path w="21600" h="21600" extrusionOk="0">
                <a:moveTo>
                  <a:pt x="12419" y="6171"/>
                </a:moveTo>
                <a:lnTo>
                  <a:pt x="12419" y="7714"/>
                </a:lnTo>
                <a:lnTo>
                  <a:pt x="14580" y="7714"/>
                </a:lnTo>
                <a:lnTo>
                  <a:pt x="14580" y="6171"/>
                </a:lnTo>
                <a:lnTo>
                  <a:pt x="12419" y="6171"/>
                </a:lnTo>
                <a:close/>
              </a:path>
              <a:path w="21600" h="21600" extrusionOk="0">
                <a:moveTo>
                  <a:pt x="14580" y="6171"/>
                </a:moveTo>
                <a:lnTo>
                  <a:pt x="14580" y="7714"/>
                </a:lnTo>
                <a:lnTo>
                  <a:pt x="16740" y="7714"/>
                </a:lnTo>
                <a:lnTo>
                  <a:pt x="16740" y="6171"/>
                </a:lnTo>
                <a:lnTo>
                  <a:pt x="14580" y="6171"/>
                </a:lnTo>
                <a:close/>
              </a:path>
              <a:path w="21600" h="21600" extrusionOk="0">
                <a:moveTo>
                  <a:pt x="16740" y="6171"/>
                </a:moveTo>
                <a:lnTo>
                  <a:pt x="16740" y="7714"/>
                </a:lnTo>
                <a:lnTo>
                  <a:pt x="18900" y="7714"/>
                </a:lnTo>
                <a:lnTo>
                  <a:pt x="18900" y="6171"/>
                </a:lnTo>
                <a:lnTo>
                  <a:pt x="16740" y="6171"/>
                </a:lnTo>
                <a:close/>
              </a:path>
              <a:path w="21600" h="21600" extrusionOk="0">
                <a:moveTo>
                  <a:pt x="18900" y="6171"/>
                </a:moveTo>
                <a:lnTo>
                  <a:pt x="18900" y="7714"/>
                </a:lnTo>
                <a:lnTo>
                  <a:pt x="21060" y="7714"/>
                </a:lnTo>
                <a:lnTo>
                  <a:pt x="21060" y="6171"/>
                </a:lnTo>
                <a:lnTo>
                  <a:pt x="18900" y="6171"/>
                </a:lnTo>
                <a:close/>
              </a:path>
              <a:path w="21600" h="21600" extrusionOk="0">
                <a:moveTo>
                  <a:pt x="540" y="7714"/>
                </a:moveTo>
                <a:lnTo>
                  <a:pt x="540" y="9257"/>
                </a:lnTo>
                <a:lnTo>
                  <a:pt x="2700" y="9257"/>
                </a:lnTo>
                <a:lnTo>
                  <a:pt x="2700" y="7714"/>
                </a:lnTo>
                <a:lnTo>
                  <a:pt x="540" y="7714"/>
                </a:lnTo>
                <a:close/>
              </a:path>
              <a:path w="21600" h="21600" extrusionOk="0">
                <a:moveTo>
                  <a:pt x="2700" y="7714"/>
                </a:moveTo>
                <a:lnTo>
                  <a:pt x="2700" y="9257"/>
                </a:lnTo>
                <a:lnTo>
                  <a:pt x="4860" y="9257"/>
                </a:lnTo>
                <a:lnTo>
                  <a:pt x="4860" y="7714"/>
                </a:lnTo>
                <a:lnTo>
                  <a:pt x="2700" y="7714"/>
                </a:lnTo>
                <a:close/>
              </a:path>
              <a:path w="21600" h="21600" extrusionOk="0">
                <a:moveTo>
                  <a:pt x="4860" y="7714"/>
                </a:moveTo>
                <a:lnTo>
                  <a:pt x="4860" y="9257"/>
                </a:lnTo>
                <a:lnTo>
                  <a:pt x="7020" y="9257"/>
                </a:lnTo>
                <a:lnTo>
                  <a:pt x="7020" y="7714"/>
                </a:lnTo>
                <a:lnTo>
                  <a:pt x="4860" y="7714"/>
                </a:lnTo>
                <a:close/>
              </a:path>
              <a:path w="21600" h="21600" extrusionOk="0">
                <a:moveTo>
                  <a:pt x="7020" y="7714"/>
                </a:moveTo>
                <a:lnTo>
                  <a:pt x="7020" y="9257"/>
                </a:lnTo>
                <a:lnTo>
                  <a:pt x="9180" y="9257"/>
                </a:lnTo>
                <a:lnTo>
                  <a:pt x="9180" y="7714"/>
                </a:lnTo>
                <a:lnTo>
                  <a:pt x="7020" y="7714"/>
                </a:lnTo>
                <a:close/>
              </a:path>
              <a:path w="21600" h="21600" extrusionOk="0">
                <a:moveTo>
                  <a:pt x="9180" y="7714"/>
                </a:moveTo>
                <a:lnTo>
                  <a:pt x="9180" y="9257"/>
                </a:lnTo>
                <a:lnTo>
                  <a:pt x="11340" y="9257"/>
                </a:lnTo>
                <a:lnTo>
                  <a:pt x="11340" y="7714"/>
                </a:lnTo>
                <a:lnTo>
                  <a:pt x="9180" y="7714"/>
                </a:lnTo>
                <a:close/>
              </a:path>
              <a:path w="21600" h="21600" extrusionOk="0">
                <a:moveTo>
                  <a:pt x="11340" y="7714"/>
                </a:moveTo>
                <a:lnTo>
                  <a:pt x="11340" y="9257"/>
                </a:lnTo>
                <a:lnTo>
                  <a:pt x="13500" y="9257"/>
                </a:lnTo>
                <a:lnTo>
                  <a:pt x="13500" y="7714"/>
                </a:lnTo>
                <a:lnTo>
                  <a:pt x="11340" y="7714"/>
                </a:lnTo>
                <a:close/>
              </a:path>
              <a:path w="21600" h="21600" extrusionOk="0">
                <a:moveTo>
                  <a:pt x="13500" y="7714"/>
                </a:moveTo>
                <a:lnTo>
                  <a:pt x="13500" y="9257"/>
                </a:lnTo>
                <a:lnTo>
                  <a:pt x="15660" y="9257"/>
                </a:lnTo>
                <a:lnTo>
                  <a:pt x="15660" y="7714"/>
                </a:lnTo>
                <a:lnTo>
                  <a:pt x="13500" y="7714"/>
                </a:lnTo>
                <a:close/>
              </a:path>
              <a:path w="21600" h="21600" extrusionOk="0">
                <a:moveTo>
                  <a:pt x="15660" y="7714"/>
                </a:moveTo>
                <a:lnTo>
                  <a:pt x="15660" y="9257"/>
                </a:lnTo>
                <a:lnTo>
                  <a:pt x="17820" y="9257"/>
                </a:lnTo>
                <a:lnTo>
                  <a:pt x="17820" y="7714"/>
                </a:lnTo>
                <a:lnTo>
                  <a:pt x="15660" y="7714"/>
                </a:lnTo>
                <a:close/>
              </a:path>
              <a:path w="21600" h="21600" extrusionOk="0">
                <a:moveTo>
                  <a:pt x="17820" y="7714"/>
                </a:moveTo>
                <a:lnTo>
                  <a:pt x="17820" y="9257"/>
                </a:lnTo>
                <a:lnTo>
                  <a:pt x="19980" y="9257"/>
                </a:lnTo>
                <a:lnTo>
                  <a:pt x="19980" y="7714"/>
                </a:lnTo>
                <a:lnTo>
                  <a:pt x="17820" y="7714"/>
                </a:lnTo>
                <a:close/>
              </a:path>
              <a:path w="21600" h="21600" extrusionOk="0">
                <a:moveTo>
                  <a:pt x="1620" y="9257"/>
                </a:moveTo>
                <a:lnTo>
                  <a:pt x="1620" y="10800"/>
                </a:lnTo>
                <a:lnTo>
                  <a:pt x="3779" y="10800"/>
                </a:lnTo>
                <a:lnTo>
                  <a:pt x="3779" y="9257"/>
                </a:lnTo>
                <a:lnTo>
                  <a:pt x="1620" y="9257"/>
                </a:lnTo>
                <a:close/>
              </a:path>
              <a:path w="21600" h="21600" extrusionOk="0">
                <a:moveTo>
                  <a:pt x="3779" y="9257"/>
                </a:moveTo>
                <a:lnTo>
                  <a:pt x="3779" y="10800"/>
                </a:lnTo>
                <a:lnTo>
                  <a:pt x="5940" y="10800"/>
                </a:lnTo>
                <a:lnTo>
                  <a:pt x="5940" y="9257"/>
                </a:lnTo>
                <a:lnTo>
                  <a:pt x="3779" y="9257"/>
                </a:lnTo>
                <a:close/>
              </a:path>
              <a:path w="21600" h="21600" extrusionOk="0">
                <a:moveTo>
                  <a:pt x="5940" y="9257"/>
                </a:moveTo>
                <a:lnTo>
                  <a:pt x="5940" y="10800"/>
                </a:lnTo>
                <a:lnTo>
                  <a:pt x="8100" y="10800"/>
                </a:lnTo>
                <a:lnTo>
                  <a:pt x="8100" y="9257"/>
                </a:lnTo>
                <a:lnTo>
                  <a:pt x="5940" y="9257"/>
                </a:lnTo>
                <a:close/>
              </a:path>
              <a:path w="21600" h="21600" extrusionOk="0">
                <a:moveTo>
                  <a:pt x="8100" y="9257"/>
                </a:moveTo>
                <a:lnTo>
                  <a:pt x="8100" y="10800"/>
                </a:lnTo>
                <a:lnTo>
                  <a:pt x="10260" y="10800"/>
                </a:lnTo>
                <a:lnTo>
                  <a:pt x="10260" y="9257"/>
                </a:lnTo>
                <a:lnTo>
                  <a:pt x="8100" y="9257"/>
                </a:lnTo>
                <a:close/>
              </a:path>
              <a:path w="21600" h="21600" extrusionOk="0">
                <a:moveTo>
                  <a:pt x="10260" y="9257"/>
                </a:moveTo>
                <a:lnTo>
                  <a:pt x="10260" y="10800"/>
                </a:lnTo>
                <a:lnTo>
                  <a:pt x="12419" y="10800"/>
                </a:lnTo>
                <a:lnTo>
                  <a:pt x="12419" y="9257"/>
                </a:lnTo>
                <a:lnTo>
                  <a:pt x="10260" y="9257"/>
                </a:lnTo>
                <a:close/>
              </a:path>
              <a:path w="21600" h="21600" extrusionOk="0">
                <a:moveTo>
                  <a:pt x="12419" y="9257"/>
                </a:moveTo>
                <a:lnTo>
                  <a:pt x="12419" y="10800"/>
                </a:lnTo>
                <a:lnTo>
                  <a:pt x="14580" y="10800"/>
                </a:lnTo>
                <a:lnTo>
                  <a:pt x="14580" y="9257"/>
                </a:lnTo>
                <a:lnTo>
                  <a:pt x="12419" y="9257"/>
                </a:lnTo>
                <a:close/>
              </a:path>
              <a:path w="21600" h="21600" extrusionOk="0">
                <a:moveTo>
                  <a:pt x="14580" y="9257"/>
                </a:moveTo>
                <a:lnTo>
                  <a:pt x="14580" y="10800"/>
                </a:lnTo>
                <a:lnTo>
                  <a:pt x="16740" y="10800"/>
                </a:lnTo>
                <a:lnTo>
                  <a:pt x="16740" y="9257"/>
                </a:lnTo>
                <a:lnTo>
                  <a:pt x="14580" y="9257"/>
                </a:lnTo>
                <a:close/>
              </a:path>
              <a:path w="21600" h="21600" extrusionOk="0">
                <a:moveTo>
                  <a:pt x="16740" y="9257"/>
                </a:moveTo>
                <a:lnTo>
                  <a:pt x="16740" y="10800"/>
                </a:lnTo>
                <a:lnTo>
                  <a:pt x="18900" y="10800"/>
                </a:lnTo>
                <a:lnTo>
                  <a:pt x="18900" y="9257"/>
                </a:lnTo>
                <a:lnTo>
                  <a:pt x="16740" y="9257"/>
                </a:lnTo>
                <a:close/>
              </a:path>
              <a:path w="21600" h="21600" extrusionOk="0">
                <a:moveTo>
                  <a:pt x="18900" y="9257"/>
                </a:moveTo>
                <a:lnTo>
                  <a:pt x="18900" y="10800"/>
                </a:lnTo>
                <a:lnTo>
                  <a:pt x="21060" y="10800"/>
                </a:lnTo>
                <a:lnTo>
                  <a:pt x="21060" y="9257"/>
                </a:lnTo>
                <a:lnTo>
                  <a:pt x="18900" y="9257"/>
                </a:lnTo>
                <a:close/>
              </a:path>
              <a:path w="21600" h="21600" extrusionOk="0">
                <a:moveTo>
                  <a:pt x="540" y="10800"/>
                </a:moveTo>
                <a:lnTo>
                  <a:pt x="540" y="12342"/>
                </a:lnTo>
                <a:lnTo>
                  <a:pt x="2700" y="12342"/>
                </a:lnTo>
                <a:lnTo>
                  <a:pt x="2700" y="10800"/>
                </a:lnTo>
                <a:lnTo>
                  <a:pt x="540" y="10800"/>
                </a:lnTo>
                <a:close/>
              </a:path>
              <a:path w="21600" h="21600" extrusionOk="0">
                <a:moveTo>
                  <a:pt x="2700" y="10800"/>
                </a:moveTo>
                <a:lnTo>
                  <a:pt x="2700" y="12342"/>
                </a:lnTo>
                <a:lnTo>
                  <a:pt x="4860" y="12342"/>
                </a:lnTo>
                <a:lnTo>
                  <a:pt x="4860" y="10800"/>
                </a:lnTo>
                <a:lnTo>
                  <a:pt x="2700" y="10800"/>
                </a:lnTo>
                <a:close/>
              </a:path>
              <a:path w="21600" h="21600" extrusionOk="0">
                <a:moveTo>
                  <a:pt x="4860" y="10800"/>
                </a:moveTo>
                <a:lnTo>
                  <a:pt x="4860" y="12342"/>
                </a:lnTo>
                <a:lnTo>
                  <a:pt x="7020" y="12342"/>
                </a:lnTo>
                <a:lnTo>
                  <a:pt x="7020" y="10800"/>
                </a:lnTo>
                <a:lnTo>
                  <a:pt x="4860" y="10800"/>
                </a:lnTo>
                <a:close/>
              </a:path>
              <a:path w="21600" h="21600" extrusionOk="0">
                <a:moveTo>
                  <a:pt x="7020" y="10800"/>
                </a:moveTo>
                <a:lnTo>
                  <a:pt x="7020" y="12342"/>
                </a:lnTo>
                <a:lnTo>
                  <a:pt x="9180" y="12342"/>
                </a:lnTo>
                <a:lnTo>
                  <a:pt x="9180" y="10800"/>
                </a:lnTo>
                <a:lnTo>
                  <a:pt x="7020" y="10800"/>
                </a:lnTo>
                <a:close/>
              </a:path>
              <a:path w="21600" h="21600" extrusionOk="0">
                <a:moveTo>
                  <a:pt x="9180" y="10800"/>
                </a:moveTo>
                <a:lnTo>
                  <a:pt x="9180" y="12342"/>
                </a:lnTo>
                <a:lnTo>
                  <a:pt x="11340" y="12342"/>
                </a:lnTo>
                <a:lnTo>
                  <a:pt x="11340" y="10800"/>
                </a:lnTo>
                <a:lnTo>
                  <a:pt x="9180" y="10800"/>
                </a:lnTo>
                <a:close/>
              </a:path>
              <a:path w="21600" h="21600" extrusionOk="0">
                <a:moveTo>
                  <a:pt x="11340" y="10800"/>
                </a:moveTo>
                <a:lnTo>
                  <a:pt x="11340" y="12342"/>
                </a:lnTo>
                <a:lnTo>
                  <a:pt x="13500" y="12342"/>
                </a:lnTo>
                <a:lnTo>
                  <a:pt x="13500" y="10800"/>
                </a:lnTo>
                <a:lnTo>
                  <a:pt x="11340" y="10800"/>
                </a:lnTo>
                <a:close/>
              </a:path>
              <a:path w="21600" h="21600" extrusionOk="0">
                <a:moveTo>
                  <a:pt x="13500" y="10800"/>
                </a:moveTo>
                <a:lnTo>
                  <a:pt x="13500" y="12342"/>
                </a:lnTo>
                <a:lnTo>
                  <a:pt x="15660" y="12342"/>
                </a:lnTo>
                <a:lnTo>
                  <a:pt x="15660" y="10800"/>
                </a:lnTo>
                <a:lnTo>
                  <a:pt x="13500" y="10800"/>
                </a:lnTo>
                <a:close/>
              </a:path>
              <a:path w="21600" h="21600" extrusionOk="0">
                <a:moveTo>
                  <a:pt x="15660" y="10800"/>
                </a:moveTo>
                <a:lnTo>
                  <a:pt x="15660" y="12342"/>
                </a:lnTo>
                <a:lnTo>
                  <a:pt x="17820" y="12342"/>
                </a:lnTo>
                <a:lnTo>
                  <a:pt x="17820" y="10800"/>
                </a:lnTo>
                <a:lnTo>
                  <a:pt x="15660" y="10800"/>
                </a:lnTo>
                <a:close/>
              </a:path>
              <a:path w="21600" h="21600" extrusionOk="0">
                <a:moveTo>
                  <a:pt x="17820" y="10800"/>
                </a:moveTo>
                <a:lnTo>
                  <a:pt x="17820" y="12342"/>
                </a:lnTo>
                <a:lnTo>
                  <a:pt x="19980" y="12342"/>
                </a:lnTo>
                <a:lnTo>
                  <a:pt x="19980" y="10800"/>
                </a:lnTo>
                <a:lnTo>
                  <a:pt x="17820" y="10800"/>
                </a:lnTo>
                <a:close/>
              </a:path>
              <a:path w="21600" h="21600" extrusionOk="0">
                <a:moveTo>
                  <a:pt x="1620" y="12342"/>
                </a:moveTo>
                <a:lnTo>
                  <a:pt x="1620" y="13885"/>
                </a:lnTo>
                <a:lnTo>
                  <a:pt x="3779" y="13885"/>
                </a:lnTo>
                <a:lnTo>
                  <a:pt x="3779" y="12342"/>
                </a:lnTo>
                <a:lnTo>
                  <a:pt x="1620" y="12342"/>
                </a:lnTo>
                <a:close/>
              </a:path>
              <a:path w="21600" h="21600" extrusionOk="0">
                <a:moveTo>
                  <a:pt x="3779" y="12342"/>
                </a:moveTo>
                <a:lnTo>
                  <a:pt x="3779" y="13885"/>
                </a:lnTo>
                <a:lnTo>
                  <a:pt x="5940" y="13885"/>
                </a:lnTo>
                <a:lnTo>
                  <a:pt x="5940" y="12342"/>
                </a:lnTo>
                <a:lnTo>
                  <a:pt x="3779" y="12342"/>
                </a:lnTo>
                <a:close/>
              </a:path>
              <a:path w="21600" h="21600" extrusionOk="0">
                <a:moveTo>
                  <a:pt x="5940" y="12342"/>
                </a:moveTo>
                <a:lnTo>
                  <a:pt x="5940" y="13885"/>
                </a:lnTo>
                <a:lnTo>
                  <a:pt x="8100" y="13885"/>
                </a:lnTo>
                <a:lnTo>
                  <a:pt x="8100" y="12342"/>
                </a:lnTo>
                <a:lnTo>
                  <a:pt x="5940" y="12342"/>
                </a:lnTo>
                <a:close/>
              </a:path>
              <a:path w="21600" h="21600" extrusionOk="0">
                <a:moveTo>
                  <a:pt x="8100" y="12342"/>
                </a:moveTo>
                <a:lnTo>
                  <a:pt x="8100" y="13885"/>
                </a:lnTo>
                <a:lnTo>
                  <a:pt x="10260" y="13885"/>
                </a:lnTo>
                <a:lnTo>
                  <a:pt x="10260" y="12342"/>
                </a:lnTo>
                <a:lnTo>
                  <a:pt x="8100" y="12342"/>
                </a:lnTo>
                <a:close/>
              </a:path>
              <a:path w="21600" h="21600" extrusionOk="0">
                <a:moveTo>
                  <a:pt x="10260" y="12342"/>
                </a:moveTo>
                <a:lnTo>
                  <a:pt x="10260" y="13885"/>
                </a:lnTo>
                <a:lnTo>
                  <a:pt x="12419" y="13885"/>
                </a:lnTo>
                <a:lnTo>
                  <a:pt x="12419" y="12342"/>
                </a:lnTo>
                <a:lnTo>
                  <a:pt x="10260" y="12342"/>
                </a:lnTo>
                <a:close/>
              </a:path>
              <a:path w="21600" h="21600" extrusionOk="0">
                <a:moveTo>
                  <a:pt x="12419" y="12342"/>
                </a:moveTo>
                <a:lnTo>
                  <a:pt x="12419" y="13885"/>
                </a:lnTo>
                <a:lnTo>
                  <a:pt x="14580" y="13885"/>
                </a:lnTo>
                <a:lnTo>
                  <a:pt x="14580" y="12342"/>
                </a:lnTo>
                <a:lnTo>
                  <a:pt x="12419" y="12342"/>
                </a:lnTo>
                <a:close/>
              </a:path>
              <a:path w="21600" h="21600" extrusionOk="0">
                <a:moveTo>
                  <a:pt x="14580" y="12342"/>
                </a:moveTo>
                <a:lnTo>
                  <a:pt x="14580" y="13885"/>
                </a:lnTo>
                <a:lnTo>
                  <a:pt x="16740" y="13885"/>
                </a:lnTo>
                <a:lnTo>
                  <a:pt x="16740" y="12342"/>
                </a:lnTo>
                <a:lnTo>
                  <a:pt x="14580" y="12342"/>
                </a:lnTo>
                <a:close/>
              </a:path>
              <a:path w="21600" h="21600" extrusionOk="0">
                <a:moveTo>
                  <a:pt x="16740" y="12342"/>
                </a:moveTo>
                <a:lnTo>
                  <a:pt x="16740" y="13885"/>
                </a:lnTo>
                <a:lnTo>
                  <a:pt x="18900" y="13885"/>
                </a:lnTo>
                <a:lnTo>
                  <a:pt x="18900" y="12342"/>
                </a:lnTo>
                <a:lnTo>
                  <a:pt x="16740" y="12342"/>
                </a:lnTo>
                <a:close/>
              </a:path>
              <a:path w="21600" h="21600" extrusionOk="0">
                <a:moveTo>
                  <a:pt x="18900" y="12342"/>
                </a:moveTo>
                <a:lnTo>
                  <a:pt x="18900" y="13885"/>
                </a:lnTo>
                <a:lnTo>
                  <a:pt x="21060" y="13885"/>
                </a:lnTo>
                <a:lnTo>
                  <a:pt x="21060" y="12342"/>
                </a:lnTo>
                <a:lnTo>
                  <a:pt x="18900" y="12342"/>
                </a:lnTo>
                <a:close/>
              </a:path>
              <a:path w="21600" h="21600" extrusionOk="0">
                <a:moveTo>
                  <a:pt x="540" y="13885"/>
                </a:moveTo>
                <a:lnTo>
                  <a:pt x="540" y="15428"/>
                </a:lnTo>
                <a:lnTo>
                  <a:pt x="2700" y="15428"/>
                </a:lnTo>
                <a:lnTo>
                  <a:pt x="2700" y="13885"/>
                </a:lnTo>
                <a:lnTo>
                  <a:pt x="540" y="13885"/>
                </a:lnTo>
                <a:close/>
              </a:path>
              <a:path w="21600" h="21600" extrusionOk="0">
                <a:moveTo>
                  <a:pt x="2700" y="13885"/>
                </a:moveTo>
                <a:lnTo>
                  <a:pt x="2700" y="15428"/>
                </a:lnTo>
                <a:lnTo>
                  <a:pt x="4860" y="15428"/>
                </a:lnTo>
                <a:lnTo>
                  <a:pt x="4860" y="13885"/>
                </a:lnTo>
                <a:lnTo>
                  <a:pt x="2700" y="13885"/>
                </a:lnTo>
                <a:close/>
              </a:path>
              <a:path w="21600" h="21600" extrusionOk="0">
                <a:moveTo>
                  <a:pt x="4860" y="13885"/>
                </a:moveTo>
                <a:lnTo>
                  <a:pt x="4860" y="15428"/>
                </a:lnTo>
                <a:lnTo>
                  <a:pt x="7020" y="15428"/>
                </a:lnTo>
                <a:lnTo>
                  <a:pt x="7020" y="13885"/>
                </a:lnTo>
                <a:lnTo>
                  <a:pt x="4860" y="13885"/>
                </a:lnTo>
                <a:close/>
              </a:path>
              <a:path w="21600" h="21600" extrusionOk="0">
                <a:moveTo>
                  <a:pt x="7020" y="13885"/>
                </a:moveTo>
                <a:lnTo>
                  <a:pt x="7020" y="15428"/>
                </a:lnTo>
                <a:lnTo>
                  <a:pt x="9180" y="15428"/>
                </a:lnTo>
                <a:lnTo>
                  <a:pt x="9180" y="13885"/>
                </a:lnTo>
                <a:lnTo>
                  <a:pt x="7020" y="13885"/>
                </a:lnTo>
                <a:close/>
              </a:path>
              <a:path w="21600" h="21600" extrusionOk="0">
                <a:moveTo>
                  <a:pt x="9180" y="13885"/>
                </a:moveTo>
                <a:lnTo>
                  <a:pt x="9180" y="15428"/>
                </a:lnTo>
                <a:lnTo>
                  <a:pt x="11340" y="15428"/>
                </a:lnTo>
                <a:lnTo>
                  <a:pt x="11340" y="13885"/>
                </a:lnTo>
                <a:lnTo>
                  <a:pt x="9180" y="13885"/>
                </a:lnTo>
                <a:close/>
              </a:path>
              <a:path w="21600" h="21600" extrusionOk="0">
                <a:moveTo>
                  <a:pt x="11340" y="13885"/>
                </a:moveTo>
                <a:lnTo>
                  <a:pt x="11340" y="15428"/>
                </a:lnTo>
                <a:lnTo>
                  <a:pt x="13500" y="15428"/>
                </a:lnTo>
                <a:lnTo>
                  <a:pt x="13500" y="13885"/>
                </a:lnTo>
                <a:lnTo>
                  <a:pt x="11340" y="13885"/>
                </a:lnTo>
                <a:close/>
              </a:path>
              <a:path w="21600" h="21600" extrusionOk="0">
                <a:moveTo>
                  <a:pt x="13500" y="13885"/>
                </a:moveTo>
                <a:lnTo>
                  <a:pt x="13500" y="15428"/>
                </a:lnTo>
                <a:lnTo>
                  <a:pt x="15660" y="15428"/>
                </a:lnTo>
                <a:lnTo>
                  <a:pt x="15660" y="13885"/>
                </a:lnTo>
                <a:lnTo>
                  <a:pt x="13500" y="13885"/>
                </a:lnTo>
                <a:close/>
              </a:path>
              <a:path w="21600" h="21600" extrusionOk="0">
                <a:moveTo>
                  <a:pt x="15660" y="13885"/>
                </a:moveTo>
                <a:lnTo>
                  <a:pt x="15660" y="15428"/>
                </a:lnTo>
                <a:lnTo>
                  <a:pt x="17820" y="15428"/>
                </a:lnTo>
                <a:lnTo>
                  <a:pt x="17820" y="13885"/>
                </a:lnTo>
                <a:lnTo>
                  <a:pt x="15660" y="13885"/>
                </a:lnTo>
                <a:close/>
              </a:path>
              <a:path w="21600" h="21600" extrusionOk="0">
                <a:moveTo>
                  <a:pt x="17820" y="13885"/>
                </a:moveTo>
                <a:lnTo>
                  <a:pt x="17820" y="15428"/>
                </a:lnTo>
                <a:lnTo>
                  <a:pt x="19980" y="15428"/>
                </a:lnTo>
                <a:lnTo>
                  <a:pt x="19980" y="13885"/>
                </a:lnTo>
                <a:lnTo>
                  <a:pt x="17820" y="13885"/>
                </a:lnTo>
                <a:close/>
              </a:path>
              <a:path w="21600" h="21600" extrusionOk="0">
                <a:moveTo>
                  <a:pt x="1620" y="15428"/>
                </a:moveTo>
                <a:lnTo>
                  <a:pt x="1620" y="16971"/>
                </a:lnTo>
                <a:lnTo>
                  <a:pt x="3779" y="16971"/>
                </a:lnTo>
                <a:lnTo>
                  <a:pt x="3779" y="15428"/>
                </a:lnTo>
                <a:lnTo>
                  <a:pt x="1620" y="15428"/>
                </a:lnTo>
                <a:close/>
              </a:path>
              <a:path w="21600" h="21600" extrusionOk="0">
                <a:moveTo>
                  <a:pt x="3779" y="15428"/>
                </a:moveTo>
                <a:lnTo>
                  <a:pt x="3779" y="16971"/>
                </a:lnTo>
                <a:lnTo>
                  <a:pt x="5940" y="16971"/>
                </a:lnTo>
                <a:lnTo>
                  <a:pt x="5940" y="15428"/>
                </a:lnTo>
                <a:lnTo>
                  <a:pt x="3779" y="15428"/>
                </a:lnTo>
                <a:close/>
              </a:path>
              <a:path w="21600" h="21600" extrusionOk="0">
                <a:moveTo>
                  <a:pt x="5940" y="15428"/>
                </a:moveTo>
                <a:lnTo>
                  <a:pt x="5940" y="16971"/>
                </a:lnTo>
                <a:lnTo>
                  <a:pt x="8100" y="16971"/>
                </a:lnTo>
                <a:lnTo>
                  <a:pt x="8100" y="15428"/>
                </a:lnTo>
                <a:lnTo>
                  <a:pt x="5940" y="15428"/>
                </a:lnTo>
                <a:close/>
              </a:path>
              <a:path w="21600" h="21600" extrusionOk="0">
                <a:moveTo>
                  <a:pt x="8100" y="15428"/>
                </a:moveTo>
                <a:lnTo>
                  <a:pt x="8100" y="16971"/>
                </a:lnTo>
                <a:lnTo>
                  <a:pt x="10260" y="16971"/>
                </a:lnTo>
                <a:lnTo>
                  <a:pt x="10260" y="15428"/>
                </a:lnTo>
                <a:lnTo>
                  <a:pt x="8100" y="15428"/>
                </a:lnTo>
                <a:close/>
              </a:path>
              <a:path w="21600" h="21600" extrusionOk="0">
                <a:moveTo>
                  <a:pt x="10260" y="15428"/>
                </a:moveTo>
                <a:lnTo>
                  <a:pt x="10260" y="16971"/>
                </a:lnTo>
                <a:lnTo>
                  <a:pt x="12419" y="16971"/>
                </a:lnTo>
                <a:lnTo>
                  <a:pt x="12419" y="15428"/>
                </a:lnTo>
                <a:lnTo>
                  <a:pt x="10260" y="15428"/>
                </a:lnTo>
                <a:close/>
              </a:path>
              <a:path w="21600" h="21600" extrusionOk="0">
                <a:moveTo>
                  <a:pt x="12419" y="15428"/>
                </a:moveTo>
                <a:lnTo>
                  <a:pt x="12419" y="16971"/>
                </a:lnTo>
                <a:lnTo>
                  <a:pt x="14580" y="16971"/>
                </a:lnTo>
                <a:lnTo>
                  <a:pt x="14580" y="15428"/>
                </a:lnTo>
                <a:lnTo>
                  <a:pt x="12419" y="15428"/>
                </a:lnTo>
                <a:close/>
              </a:path>
              <a:path w="21600" h="21600" extrusionOk="0">
                <a:moveTo>
                  <a:pt x="14580" y="15428"/>
                </a:moveTo>
                <a:lnTo>
                  <a:pt x="14580" y="16971"/>
                </a:lnTo>
                <a:lnTo>
                  <a:pt x="16740" y="16971"/>
                </a:lnTo>
                <a:lnTo>
                  <a:pt x="16740" y="15428"/>
                </a:lnTo>
                <a:lnTo>
                  <a:pt x="14580" y="15428"/>
                </a:lnTo>
                <a:close/>
              </a:path>
              <a:path w="21600" h="21600" extrusionOk="0">
                <a:moveTo>
                  <a:pt x="16740" y="15428"/>
                </a:moveTo>
                <a:lnTo>
                  <a:pt x="16740" y="16971"/>
                </a:lnTo>
                <a:lnTo>
                  <a:pt x="18900" y="16971"/>
                </a:lnTo>
                <a:lnTo>
                  <a:pt x="18900" y="15428"/>
                </a:lnTo>
                <a:lnTo>
                  <a:pt x="16740" y="15428"/>
                </a:lnTo>
                <a:close/>
              </a:path>
              <a:path w="21600" h="21600" extrusionOk="0">
                <a:moveTo>
                  <a:pt x="18900" y="15428"/>
                </a:moveTo>
                <a:lnTo>
                  <a:pt x="18900" y="16971"/>
                </a:lnTo>
                <a:lnTo>
                  <a:pt x="21060" y="16971"/>
                </a:lnTo>
                <a:lnTo>
                  <a:pt x="21060" y="15428"/>
                </a:lnTo>
                <a:lnTo>
                  <a:pt x="18900" y="15428"/>
                </a:lnTo>
                <a:close/>
              </a:path>
              <a:path w="21600" h="21600" extrusionOk="0">
                <a:moveTo>
                  <a:pt x="540" y="16971"/>
                </a:moveTo>
                <a:lnTo>
                  <a:pt x="540" y="18514"/>
                </a:lnTo>
                <a:lnTo>
                  <a:pt x="2700" y="18514"/>
                </a:lnTo>
                <a:lnTo>
                  <a:pt x="2700" y="16971"/>
                </a:lnTo>
                <a:lnTo>
                  <a:pt x="540" y="16971"/>
                </a:lnTo>
                <a:close/>
              </a:path>
              <a:path w="21600" h="21600" extrusionOk="0">
                <a:moveTo>
                  <a:pt x="2700" y="16971"/>
                </a:moveTo>
                <a:lnTo>
                  <a:pt x="2700" y="18514"/>
                </a:lnTo>
                <a:lnTo>
                  <a:pt x="4860" y="18514"/>
                </a:lnTo>
                <a:lnTo>
                  <a:pt x="4860" y="16971"/>
                </a:lnTo>
                <a:lnTo>
                  <a:pt x="2700" y="16971"/>
                </a:lnTo>
                <a:close/>
              </a:path>
              <a:path w="21600" h="21600" extrusionOk="0">
                <a:moveTo>
                  <a:pt x="4860" y="16971"/>
                </a:moveTo>
                <a:lnTo>
                  <a:pt x="4860" y="18514"/>
                </a:lnTo>
                <a:lnTo>
                  <a:pt x="7020" y="18514"/>
                </a:lnTo>
                <a:lnTo>
                  <a:pt x="7020" y="16971"/>
                </a:lnTo>
                <a:lnTo>
                  <a:pt x="4860" y="16971"/>
                </a:lnTo>
                <a:close/>
              </a:path>
              <a:path w="21600" h="21600" extrusionOk="0">
                <a:moveTo>
                  <a:pt x="7020" y="16971"/>
                </a:moveTo>
                <a:lnTo>
                  <a:pt x="7020" y="18514"/>
                </a:lnTo>
                <a:lnTo>
                  <a:pt x="9180" y="18514"/>
                </a:lnTo>
                <a:lnTo>
                  <a:pt x="9180" y="16971"/>
                </a:lnTo>
                <a:lnTo>
                  <a:pt x="7020" y="16971"/>
                </a:lnTo>
                <a:close/>
              </a:path>
              <a:path w="21600" h="21600" extrusionOk="0">
                <a:moveTo>
                  <a:pt x="9180" y="16971"/>
                </a:moveTo>
                <a:lnTo>
                  <a:pt x="9180" y="18514"/>
                </a:lnTo>
                <a:lnTo>
                  <a:pt x="11340" y="18514"/>
                </a:lnTo>
                <a:lnTo>
                  <a:pt x="11340" y="16971"/>
                </a:lnTo>
                <a:lnTo>
                  <a:pt x="9180" y="16971"/>
                </a:lnTo>
                <a:close/>
              </a:path>
              <a:path w="21600" h="21600" extrusionOk="0">
                <a:moveTo>
                  <a:pt x="11340" y="16971"/>
                </a:moveTo>
                <a:lnTo>
                  <a:pt x="11340" y="18514"/>
                </a:lnTo>
                <a:lnTo>
                  <a:pt x="13500" y="18514"/>
                </a:lnTo>
                <a:lnTo>
                  <a:pt x="13500" y="16971"/>
                </a:lnTo>
                <a:lnTo>
                  <a:pt x="11340" y="16971"/>
                </a:lnTo>
                <a:close/>
              </a:path>
              <a:path w="21600" h="21600" extrusionOk="0">
                <a:moveTo>
                  <a:pt x="13500" y="16971"/>
                </a:moveTo>
                <a:lnTo>
                  <a:pt x="13500" y="18514"/>
                </a:lnTo>
                <a:lnTo>
                  <a:pt x="15660" y="18514"/>
                </a:lnTo>
                <a:lnTo>
                  <a:pt x="15660" y="16971"/>
                </a:lnTo>
                <a:lnTo>
                  <a:pt x="13500" y="16971"/>
                </a:lnTo>
                <a:close/>
              </a:path>
              <a:path w="21600" h="21600" extrusionOk="0">
                <a:moveTo>
                  <a:pt x="15660" y="16971"/>
                </a:moveTo>
                <a:lnTo>
                  <a:pt x="15660" y="18514"/>
                </a:lnTo>
                <a:lnTo>
                  <a:pt x="17820" y="18514"/>
                </a:lnTo>
                <a:lnTo>
                  <a:pt x="17820" y="16971"/>
                </a:lnTo>
                <a:lnTo>
                  <a:pt x="15660" y="16971"/>
                </a:lnTo>
                <a:close/>
              </a:path>
              <a:path w="21600" h="21600" extrusionOk="0">
                <a:moveTo>
                  <a:pt x="17820" y="16971"/>
                </a:moveTo>
                <a:lnTo>
                  <a:pt x="17820" y="18514"/>
                </a:lnTo>
                <a:lnTo>
                  <a:pt x="19980" y="18514"/>
                </a:lnTo>
                <a:lnTo>
                  <a:pt x="19980" y="16971"/>
                </a:lnTo>
                <a:lnTo>
                  <a:pt x="17820" y="16971"/>
                </a:lnTo>
                <a:close/>
              </a:path>
              <a:path w="21600" h="21600" extrusionOk="0">
                <a:moveTo>
                  <a:pt x="1620" y="18514"/>
                </a:moveTo>
                <a:lnTo>
                  <a:pt x="1620" y="20057"/>
                </a:lnTo>
                <a:lnTo>
                  <a:pt x="3779" y="20057"/>
                </a:lnTo>
                <a:lnTo>
                  <a:pt x="3779" y="18514"/>
                </a:lnTo>
                <a:lnTo>
                  <a:pt x="1620" y="18514"/>
                </a:lnTo>
                <a:close/>
              </a:path>
              <a:path w="21600" h="21600" extrusionOk="0">
                <a:moveTo>
                  <a:pt x="3779" y="18514"/>
                </a:moveTo>
                <a:lnTo>
                  <a:pt x="3779" y="20057"/>
                </a:lnTo>
                <a:lnTo>
                  <a:pt x="5940" y="20057"/>
                </a:lnTo>
                <a:lnTo>
                  <a:pt x="5940" y="18514"/>
                </a:lnTo>
                <a:lnTo>
                  <a:pt x="3779" y="18514"/>
                </a:lnTo>
                <a:close/>
              </a:path>
              <a:path w="21600" h="21600" extrusionOk="0">
                <a:moveTo>
                  <a:pt x="5940" y="18514"/>
                </a:moveTo>
                <a:lnTo>
                  <a:pt x="5940" y="20057"/>
                </a:lnTo>
                <a:lnTo>
                  <a:pt x="8100" y="20057"/>
                </a:lnTo>
                <a:lnTo>
                  <a:pt x="8100" y="18514"/>
                </a:lnTo>
                <a:lnTo>
                  <a:pt x="5940" y="18514"/>
                </a:lnTo>
                <a:close/>
              </a:path>
              <a:path w="21600" h="21600" extrusionOk="0">
                <a:moveTo>
                  <a:pt x="8100" y="18514"/>
                </a:moveTo>
                <a:lnTo>
                  <a:pt x="8100" y="20057"/>
                </a:lnTo>
                <a:lnTo>
                  <a:pt x="10260" y="20057"/>
                </a:lnTo>
                <a:lnTo>
                  <a:pt x="10260" y="18514"/>
                </a:lnTo>
                <a:lnTo>
                  <a:pt x="8100" y="18514"/>
                </a:lnTo>
                <a:close/>
              </a:path>
              <a:path w="21600" h="21600" extrusionOk="0">
                <a:moveTo>
                  <a:pt x="10260" y="18514"/>
                </a:moveTo>
                <a:lnTo>
                  <a:pt x="10260" y="20057"/>
                </a:lnTo>
                <a:lnTo>
                  <a:pt x="12419" y="20057"/>
                </a:lnTo>
                <a:lnTo>
                  <a:pt x="12419" y="18514"/>
                </a:lnTo>
                <a:lnTo>
                  <a:pt x="10260" y="18514"/>
                </a:lnTo>
                <a:close/>
              </a:path>
              <a:path w="21600" h="21600" extrusionOk="0">
                <a:moveTo>
                  <a:pt x="12419" y="18514"/>
                </a:moveTo>
                <a:lnTo>
                  <a:pt x="12419" y="20057"/>
                </a:lnTo>
                <a:lnTo>
                  <a:pt x="14580" y="20057"/>
                </a:lnTo>
                <a:lnTo>
                  <a:pt x="14580" y="18514"/>
                </a:lnTo>
                <a:lnTo>
                  <a:pt x="12419" y="18514"/>
                </a:lnTo>
                <a:close/>
              </a:path>
              <a:path w="21600" h="21600" extrusionOk="0">
                <a:moveTo>
                  <a:pt x="14580" y="18514"/>
                </a:moveTo>
                <a:lnTo>
                  <a:pt x="14580" y="20057"/>
                </a:lnTo>
                <a:lnTo>
                  <a:pt x="16740" y="20057"/>
                </a:lnTo>
                <a:lnTo>
                  <a:pt x="16740" y="18514"/>
                </a:lnTo>
                <a:lnTo>
                  <a:pt x="14580" y="18514"/>
                </a:lnTo>
                <a:close/>
              </a:path>
              <a:path w="21600" h="21600" extrusionOk="0">
                <a:moveTo>
                  <a:pt x="16740" y="18514"/>
                </a:moveTo>
                <a:lnTo>
                  <a:pt x="16740" y="20057"/>
                </a:lnTo>
                <a:lnTo>
                  <a:pt x="18900" y="20057"/>
                </a:lnTo>
                <a:lnTo>
                  <a:pt x="18900" y="18514"/>
                </a:lnTo>
                <a:lnTo>
                  <a:pt x="16740" y="18514"/>
                </a:lnTo>
                <a:close/>
              </a:path>
              <a:path w="21600" h="21600" extrusionOk="0">
                <a:moveTo>
                  <a:pt x="18900" y="18514"/>
                </a:moveTo>
                <a:lnTo>
                  <a:pt x="18900" y="20057"/>
                </a:lnTo>
                <a:lnTo>
                  <a:pt x="21060" y="20057"/>
                </a:lnTo>
                <a:lnTo>
                  <a:pt x="21060" y="18514"/>
                </a:lnTo>
                <a:lnTo>
                  <a:pt x="18900" y="18514"/>
                </a:lnTo>
                <a:close/>
              </a:path>
              <a:path w="21600" h="21600" extrusionOk="0">
                <a:moveTo>
                  <a:pt x="540" y="20057"/>
                </a:moveTo>
                <a:lnTo>
                  <a:pt x="540" y="21600"/>
                </a:lnTo>
                <a:lnTo>
                  <a:pt x="2700" y="21600"/>
                </a:lnTo>
                <a:lnTo>
                  <a:pt x="2700" y="20057"/>
                </a:lnTo>
                <a:lnTo>
                  <a:pt x="540" y="20057"/>
                </a:lnTo>
                <a:close/>
              </a:path>
              <a:path w="21600" h="21600" extrusionOk="0">
                <a:moveTo>
                  <a:pt x="2700" y="20057"/>
                </a:moveTo>
                <a:lnTo>
                  <a:pt x="2700" y="21600"/>
                </a:lnTo>
                <a:lnTo>
                  <a:pt x="4860" y="21600"/>
                </a:lnTo>
                <a:lnTo>
                  <a:pt x="4860" y="20057"/>
                </a:lnTo>
                <a:lnTo>
                  <a:pt x="2700" y="20057"/>
                </a:lnTo>
                <a:close/>
              </a:path>
              <a:path w="21600" h="21600" extrusionOk="0">
                <a:moveTo>
                  <a:pt x="4860" y="20057"/>
                </a:moveTo>
                <a:lnTo>
                  <a:pt x="4860" y="21600"/>
                </a:lnTo>
                <a:lnTo>
                  <a:pt x="7020" y="21600"/>
                </a:lnTo>
                <a:lnTo>
                  <a:pt x="7020" y="20057"/>
                </a:lnTo>
                <a:lnTo>
                  <a:pt x="4860" y="20057"/>
                </a:lnTo>
                <a:close/>
              </a:path>
              <a:path w="21600" h="21600" extrusionOk="0">
                <a:moveTo>
                  <a:pt x="7020" y="20057"/>
                </a:moveTo>
                <a:lnTo>
                  <a:pt x="7020" y="21600"/>
                </a:lnTo>
                <a:lnTo>
                  <a:pt x="9180" y="21600"/>
                </a:lnTo>
                <a:lnTo>
                  <a:pt x="9180" y="20057"/>
                </a:lnTo>
                <a:lnTo>
                  <a:pt x="7020" y="20057"/>
                </a:lnTo>
                <a:close/>
              </a:path>
              <a:path w="21600" h="21600" extrusionOk="0">
                <a:moveTo>
                  <a:pt x="9180" y="20057"/>
                </a:moveTo>
                <a:lnTo>
                  <a:pt x="9180" y="21600"/>
                </a:lnTo>
                <a:lnTo>
                  <a:pt x="11340" y="21600"/>
                </a:lnTo>
                <a:lnTo>
                  <a:pt x="11340" y="20057"/>
                </a:lnTo>
                <a:lnTo>
                  <a:pt x="9180" y="20057"/>
                </a:lnTo>
                <a:close/>
              </a:path>
              <a:path w="21600" h="21600" extrusionOk="0">
                <a:moveTo>
                  <a:pt x="11340" y="20057"/>
                </a:moveTo>
                <a:lnTo>
                  <a:pt x="11340" y="21600"/>
                </a:lnTo>
                <a:lnTo>
                  <a:pt x="13500" y="21600"/>
                </a:lnTo>
                <a:lnTo>
                  <a:pt x="13500" y="20057"/>
                </a:lnTo>
                <a:lnTo>
                  <a:pt x="11340" y="20057"/>
                </a:lnTo>
                <a:close/>
              </a:path>
              <a:path w="21600" h="21600" extrusionOk="0">
                <a:moveTo>
                  <a:pt x="13500" y="20057"/>
                </a:moveTo>
                <a:lnTo>
                  <a:pt x="13500" y="21600"/>
                </a:lnTo>
                <a:lnTo>
                  <a:pt x="15660" y="21600"/>
                </a:lnTo>
                <a:lnTo>
                  <a:pt x="15660" y="20057"/>
                </a:lnTo>
                <a:lnTo>
                  <a:pt x="13500" y="20057"/>
                </a:lnTo>
                <a:close/>
              </a:path>
              <a:path w="21600" h="21600" extrusionOk="0">
                <a:moveTo>
                  <a:pt x="15660" y="20057"/>
                </a:moveTo>
                <a:lnTo>
                  <a:pt x="15660" y="21600"/>
                </a:lnTo>
                <a:lnTo>
                  <a:pt x="17820" y="21600"/>
                </a:lnTo>
                <a:lnTo>
                  <a:pt x="17820" y="20057"/>
                </a:lnTo>
                <a:lnTo>
                  <a:pt x="15660" y="20057"/>
                </a:lnTo>
                <a:close/>
              </a:path>
              <a:path w="21600" h="21600" extrusionOk="0">
                <a:moveTo>
                  <a:pt x="17820" y="20057"/>
                </a:moveTo>
                <a:lnTo>
                  <a:pt x="17820" y="21600"/>
                </a:lnTo>
                <a:lnTo>
                  <a:pt x="19980" y="21600"/>
                </a:lnTo>
                <a:lnTo>
                  <a:pt x="19980" y="20057"/>
                </a:lnTo>
                <a:lnTo>
                  <a:pt x="17820" y="20057"/>
                </a:lnTo>
                <a:close/>
              </a:path>
              <a:path w="21600" h="21600" extrusionOk="0">
                <a:moveTo>
                  <a:pt x="19980" y="4628"/>
                </a:moveTo>
                <a:lnTo>
                  <a:pt x="21060" y="4628"/>
                </a:lnTo>
                <a:lnTo>
                  <a:pt x="21060" y="6171"/>
                </a:lnTo>
                <a:lnTo>
                  <a:pt x="19980" y="6171"/>
                </a:lnTo>
                <a:lnTo>
                  <a:pt x="19980" y="4628"/>
                </a:lnTo>
                <a:close/>
              </a:path>
            </a:pathLst>
          </a:custGeom>
          <a:solidFill>
            <a:srgbClr val="996633"/>
          </a:solidFill>
          <a:ln w="9525">
            <a:solidFill>
              <a:srgbClr val="000000"/>
            </a:solidFill>
            <a:miter lim="800000"/>
            <a:headEnd/>
            <a:tailEnd/>
          </a:ln>
        </p:spPr>
        <p:txBody>
          <a:bodyPr/>
          <a:lstStyle/>
          <a:p>
            <a:endParaRPr lang="cs-CZ"/>
          </a:p>
        </p:txBody>
      </p:sp>
      <p:pic>
        <p:nvPicPr>
          <p:cNvPr id="19464" name="Picture 12" descr="MC900056979[1]"/>
          <p:cNvPicPr>
            <a:picLocks noChangeAspect="1" noChangeArrowheads="1"/>
          </p:cNvPicPr>
          <p:nvPr/>
        </p:nvPicPr>
        <p:blipFill>
          <a:blip r:embed="rId7"/>
          <a:srcRect/>
          <a:stretch>
            <a:fillRect/>
          </a:stretch>
        </p:blipFill>
        <p:spPr bwMode="auto">
          <a:xfrm rot="77127" flipH="1">
            <a:off x="3995738" y="3363913"/>
            <a:ext cx="1944687" cy="1512887"/>
          </a:xfrm>
          <a:prstGeom prst="rect">
            <a:avLst/>
          </a:prstGeom>
          <a:noFill/>
          <a:ln w="9525">
            <a:noFill/>
            <a:miter lim="800000"/>
            <a:headEnd/>
            <a:tailEnd/>
          </a:ln>
        </p:spPr>
      </p:pic>
      <p:pic>
        <p:nvPicPr>
          <p:cNvPr id="19465" name="Picture 10" descr="MC900232570[1]"/>
          <p:cNvPicPr>
            <a:picLocks noChangeAspect="1" noChangeArrowheads="1"/>
          </p:cNvPicPr>
          <p:nvPr/>
        </p:nvPicPr>
        <p:blipFill>
          <a:blip r:embed="rId8"/>
          <a:srcRect/>
          <a:stretch>
            <a:fillRect/>
          </a:stretch>
        </p:blipFill>
        <p:spPr bwMode="auto">
          <a:xfrm>
            <a:off x="5148263" y="3003550"/>
            <a:ext cx="1397000" cy="1028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Nadpis 1"/>
          <p:cNvSpPr>
            <a:spLocks noGrp="1"/>
          </p:cNvSpPr>
          <p:nvPr>
            <p:ph type="ctrTitle"/>
          </p:nvPr>
        </p:nvSpPr>
        <p:spPr>
          <a:xfrm>
            <a:off x="0" y="484188"/>
            <a:ext cx="4284663" cy="593725"/>
          </a:xfrm>
        </p:spPr>
        <p:txBody>
          <a:bodyPr/>
          <a:lstStyle/>
          <a:p>
            <a:pPr algn="l" eaLnBrk="1" hangingPunct="1"/>
            <a:r>
              <a:rPr lang="cs-CZ" sz="2500" b="1" smtClean="0">
                <a:latin typeface="Times New Roman" pitchFamily="18" charset="0"/>
                <a:cs typeface="Times New Roman" pitchFamily="18" charset="0"/>
              </a:rPr>
              <a:t>30.4 Co si řekneme nového?</a:t>
            </a:r>
          </a:p>
        </p:txBody>
      </p:sp>
      <p:sp>
        <p:nvSpPr>
          <p:cNvPr id="21" name="TextovéPole 20"/>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pPr fontAlgn="auto">
              <a:spcBef>
                <a:spcPts val="0"/>
              </a:spcBef>
              <a:spcAft>
                <a:spcPts val="0"/>
              </a:spcAft>
              <a:defRPr/>
            </a:pPr>
            <a:endParaRPr lang="cs-CZ" sz="1000" dirty="0">
              <a:latin typeface="Times New Roman" pitchFamily="18" charset="0"/>
              <a:cs typeface="Times New Roman" pitchFamily="18" charset="0"/>
            </a:endParaRPr>
          </a:p>
        </p:txBody>
      </p:sp>
      <p:sp>
        <p:nvSpPr>
          <p:cNvPr id="21507" name="Text Box 4"/>
          <p:cNvSpPr txBox="1">
            <a:spLocks noChangeArrowheads="1"/>
          </p:cNvSpPr>
          <p:nvPr/>
        </p:nvSpPr>
        <p:spPr bwMode="auto">
          <a:xfrm>
            <a:off x="179388" y="1203325"/>
            <a:ext cx="5616575" cy="825500"/>
          </a:xfrm>
          <a:prstGeom prst="rect">
            <a:avLst/>
          </a:prstGeom>
          <a:solidFill>
            <a:srgbClr val="00FFFF">
              <a:alpha val="50195"/>
            </a:srgbClr>
          </a:solidFill>
          <a:ln w="9525">
            <a:noFill/>
            <a:miter lim="800000"/>
            <a:headEnd/>
            <a:tailEnd/>
          </a:ln>
        </p:spPr>
        <p:txBody>
          <a:bodyPr>
            <a:spAutoFit/>
          </a:bodyPr>
          <a:lstStyle/>
          <a:p>
            <a:pPr algn="just"/>
            <a:r>
              <a:rPr lang="cs-CZ" sz="1600" b="1">
                <a:latin typeface="Times New Roman" pitchFamily="18" charset="0"/>
              </a:rPr>
              <a:t>         bajky, které vznikaly v dávných dobách =  </a:t>
            </a:r>
            <a:r>
              <a:rPr lang="cs-CZ" sz="1600" b="1" u="sng">
                <a:latin typeface="Times New Roman" pitchFamily="18" charset="0"/>
              </a:rPr>
              <a:t>bajky klasické</a:t>
            </a:r>
          </a:p>
          <a:p>
            <a:pPr algn="just"/>
            <a:r>
              <a:rPr lang="cs-CZ" sz="1600" b="1">
                <a:latin typeface="Times New Roman" pitchFamily="18" charset="0"/>
              </a:rPr>
              <a:t> </a:t>
            </a:r>
          </a:p>
          <a:p>
            <a:pPr algn="just"/>
            <a:r>
              <a:rPr lang="cs-CZ" sz="1600" b="1">
                <a:latin typeface="Times New Roman" pitchFamily="18" charset="0"/>
              </a:rPr>
              <a:t>         bajky současných autorů  = </a:t>
            </a:r>
            <a:r>
              <a:rPr lang="cs-CZ" sz="1600" b="1" u="sng">
                <a:latin typeface="Times New Roman" pitchFamily="18" charset="0"/>
              </a:rPr>
              <a:t>bajky moderní</a:t>
            </a:r>
          </a:p>
        </p:txBody>
      </p:sp>
      <p:sp>
        <p:nvSpPr>
          <p:cNvPr id="21508" name="Line 5"/>
          <p:cNvSpPr>
            <a:spLocks noChangeShapeType="1"/>
          </p:cNvSpPr>
          <p:nvPr/>
        </p:nvSpPr>
        <p:spPr bwMode="auto">
          <a:xfrm flipV="1">
            <a:off x="250825" y="1419225"/>
            <a:ext cx="433388" cy="215900"/>
          </a:xfrm>
          <a:prstGeom prst="line">
            <a:avLst/>
          </a:prstGeom>
          <a:noFill/>
          <a:ln w="9525">
            <a:solidFill>
              <a:schemeClr val="tx1"/>
            </a:solidFill>
            <a:round/>
            <a:headEnd/>
            <a:tailEnd type="triangle" w="med" len="med"/>
          </a:ln>
        </p:spPr>
        <p:txBody>
          <a:bodyPr/>
          <a:lstStyle/>
          <a:p>
            <a:endParaRPr lang="cs-CZ"/>
          </a:p>
        </p:txBody>
      </p:sp>
      <p:sp>
        <p:nvSpPr>
          <p:cNvPr id="21509" name="Line 6"/>
          <p:cNvSpPr>
            <a:spLocks noChangeShapeType="1"/>
          </p:cNvSpPr>
          <p:nvPr/>
        </p:nvSpPr>
        <p:spPr bwMode="auto">
          <a:xfrm>
            <a:off x="250825" y="1635125"/>
            <a:ext cx="433388" cy="215900"/>
          </a:xfrm>
          <a:prstGeom prst="line">
            <a:avLst/>
          </a:prstGeom>
          <a:noFill/>
          <a:ln w="9525">
            <a:solidFill>
              <a:schemeClr val="tx1"/>
            </a:solidFill>
            <a:round/>
            <a:headEnd/>
            <a:tailEnd type="triangle" w="med" len="med"/>
          </a:ln>
        </p:spPr>
        <p:txBody>
          <a:bodyPr/>
          <a:lstStyle/>
          <a:p>
            <a:endParaRPr lang="cs-CZ"/>
          </a:p>
        </p:txBody>
      </p:sp>
      <p:sp>
        <p:nvSpPr>
          <p:cNvPr id="21510" name="Text Box 7"/>
          <p:cNvSpPr txBox="1">
            <a:spLocks noChangeArrowheads="1"/>
          </p:cNvSpPr>
          <p:nvPr/>
        </p:nvSpPr>
        <p:spPr bwMode="auto">
          <a:xfrm>
            <a:off x="2987675" y="2211388"/>
            <a:ext cx="1362075" cy="581025"/>
          </a:xfrm>
          <a:prstGeom prst="rect">
            <a:avLst/>
          </a:prstGeom>
          <a:solidFill>
            <a:srgbClr val="FFCC00">
              <a:alpha val="54901"/>
            </a:srgbClr>
          </a:solidFill>
          <a:ln w="9525">
            <a:noFill/>
            <a:miter lim="800000"/>
            <a:headEnd/>
            <a:tailEnd/>
          </a:ln>
        </p:spPr>
        <p:txBody>
          <a:bodyPr wrap="none">
            <a:spAutoFit/>
          </a:bodyPr>
          <a:lstStyle/>
          <a:p>
            <a:r>
              <a:rPr lang="cs-CZ" sz="1600" b="1">
                <a:latin typeface="Times New Roman" pitchFamily="18" charset="0"/>
              </a:rPr>
              <a:t>JIŘÍ ŽÁČEK</a:t>
            </a:r>
          </a:p>
          <a:p>
            <a:r>
              <a:rPr lang="cs-CZ" sz="1600" b="1" i="1" u="sng">
                <a:latin typeface="Times New Roman" pitchFamily="18" charset="0"/>
              </a:rPr>
              <a:t>Mlsná kráva</a:t>
            </a:r>
          </a:p>
        </p:txBody>
      </p:sp>
      <p:sp>
        <p:nvSpPr>
          <p:cNvPr id="21511" name="Text Box 8"/>
          <p:cNvSpPr txBox="1">
            <a:spLocks noChangeArrowheads="1"/>
          </p:cNvSpPr>
          <p:nvPr/>
        </p:nvSpPr>
        <p:spPr bwMode="auto">
          <a:xfrm>
            <a:off x="250825" y="2500313"/>
            <a:ext cx="2519363" cy="2465387"/>
          </a:xfrm>
          <a:prstGeom prst="rect">
            <a:avLst/>
          </a:prstGeom>
          <a:solidFill>
            <a:srgbClr val="FF9900">
              <a:alpha val="54901"/>
            </a:srgbClr>
          </a:solidFill>
          <a:ln w="9525">
            <a:noFill/>
            <a:miter lim="800000"/>
            <a:headEnd/>
            <a:tailEnd/>
          </a:ln>
        </p:spPr>
        <p:txBody>
          <a:bodyPr wrap="none">
            <a:spAutoFit/>
          </a:bodyPr>
          <a:lstStyle/>
          <a:p>
            <a:r>
              <a:rPr lang="cs-CZ" sz="1200">
                <a:latin typeface="Times New Roman" pitchFamily="18" charset="0"/>
              </a:rPr>
              <a:t>Vlezla kráva do spíže, </a:t>
            </a:r>
            <a:br>
              <a:rPr lang="cs-CZ" sz="1200">
                <a:latin typeface="Times New Roman" pitchFamily="18" charset="0"/>
              </a:rPr>
            </a:br>
            <a:r>
              <a:rPr lang="cs-CZ" sz="1200">
                <a:latin typeface="Times New Roman" pitchFamily="18" charset="0"/>
              </a:rPr>
              <a:t>teď je v stavu beztíže,</a:t>
            </a:r>
            <a:br>
              <a:rPr lang="cs-CZ" sz="1200">
                <a:latin typeface="Times New Roman" pitchFamily="18" charset="0"/>
              </a:rPr>
            </a:br>
            <a:r>
              <a:rPr lang="cs-CZ" sz="1200">
                <a:latin typeface="Times New Roman" pitchFamily="18" charset="0"/>
              </a:rPr>
              <a:t>ZDRAVÍ, SÍLU NAJDEŠ V SÝRU – </a:t>
            </a:r>
            <a:br>
              <a:rPr lang="cs-CZ" sz="1200">
                <a:latin typeface="Times New Roman" pitchFamily="18" charset="0"/>
              </a:rPr>
            </a:br>
            <a:r>
              <a:rPr lang="cs-CZ" sz="1200">
                <a:latin typeface="Times New Roman" pitchFamily="18" charset="0"/>
              </a:rPr>
              <a:t>ale kráva nezná míru.</a:t>
            </a:r>
            <a:br>
              <a:rPr lang="cs-CZ" sz="1200">
                <a:latin typeface="Times New Roman" pitchFamily="18" charset="0"/>
              </a:rPr>
            </a:br>
            <a:r>
              <a:rPr lang="cs-CZ" sz="1200">
                <a:latin typeface="Times New Roman" pitchFamily="18" charset="0"/>
              </a:rPr>
              <a:t>A teď škytá, škyt a škyt, </a:t>
            </a:r>
            <a:br>
              <a:rPr lang="cs-CZ" sz="1200">
                <a:latin typeface="Times New Roman" pitchFamily="18" charset="0"/>
              </a:rPr>
            </a:br>
            <a:r>
              <a:rPr lang="cs-CZ" sz="1200">
                <a:latin typeface="Times New Roman" pitchFamily="18" charset="0"/>
              </a:rPr>
              <a:t>bledne, modrá, není fit.</a:t>
            </a:r>
            <a:br>
              <a:rPr lang="cs-CZ" sz="1200">
                <a:latin typeface="Times New Roman" pitchFamily="18" charset="0"/>
              </a:rPr>
            </a:br>
            <a:r>
              <a:rPr lang="cs-CZ" sz="1200">
                <a:latin typeface="Times New Roman" pitchFamily="18" charset="0"/>
              </a:rPr>
              <a:t/>
            </a:r>
            <a:br>
              <a:rPr lang="cs-CZ" sz="1200">
                <a:latin typeface="Times New Roman" pitchFamily="18" charset="0"/>
              </a:rPr>
            </a:br>
            <a:r>
              <a:rPr lang="cs-CZ" sz="1200">
                <a:latin typeface="Times New Roman" pitchFamily="18" charset="0"/>
              </a:rPr>
              <a:t>Přežrala se, potvora – </a:t>
            </a:r>
            <a:br>
              <a:rPr lang="cs-CZ" sz="1200">
                <a:latin typeface="Times New Roman" pitchFamily="18" charset="0"/>
              </a:rPr>
            </a:br>
            <a:r>
              <a:rPr lang="cs-CZ" sz="1200">
                <a:latin typeface="Times New Roman" pitchFamily="18" charset="0"/>
              </a:rPr>
              <a:t>zavolejte doktora!</a:t>
            </a:r>
            <a:br>
              <a:rPr lang="cs-CZ" sz="1200">
                <a:latin typeface="Times New Roman" pitchFamily="18" charset="0"/>
              </a:rPr>
            </a:br>
            <a:r>
              <a:rPr lang="cs-CZ" sz="1200">
                <a:latin typeface="Times New Roman" pitchFamily="18" charset="0"/>
              </a:rPr>
              <a:t>Ať jí řekne: Milá krávo, </a:t>
            </a:r>
            <a:br>
              <a:rPr lang="cs-CZ" sz="1200">
                <a:latin typeface="Times New Roman" pitchFamily="18" charset="0"/>
              </a:rPr>
            </a:br>
            <a:r>
              <a:rPr lang="cs-CZ" sz="1200">
                <a:latin typeface="Times New Roman" pitchFamily="18" charset="0"/>
              </a:rPr>
              <a:t>přejídat se není zdrávo.</a:t>
            </a:r>
            <a:br>
              <a:rPr lang="cs-CZ" sz="1200">
                <a:latin typeface="Times New Roman" pitchFamily="18" charset="0"/>
              </a:rPr>
            </a:br>
            <a:r>
              <a:rPr lang="cs-CZ" sz="1200">
                <a:latin typeface="Times New Roman" pitchFamily="18" charset="0"/>
              </a:rPr>
              <a:t>Ten, kdo žere takhle moc, </a:t>
            </a:r>
            <a:br>
              <a:rPr lang="cs-CZ" sz="1200">
                <a:latin typeface="Times New Roman" pitchFamily="18" charset="0"/>
              </a:rPr>
            </a:br>
            <a:r>
              <a:rPr lang="cs-CZ" sz="1200">
                <a:latin typeface="Times New Roman" pitchFamily="18" charset="0"/>
              </a:rPr>
              <a:t>zakládá si na nemoc! </a:t>
            </a:r>
          </a:p>
        </p:txBody>
      </p:sp>
      <p:pic>
        <p:nvPicPr>
          <p:cNvPr id="21512" name="Picture 11" descr="MC900192161[1]"/>
          <p:cNvPicPr>
            <a:picLocks noChangeAspect="1" noChangeArrowheads="1"/>
          </p:cNvPicPr>
          <p:nvPr/>
        </p:nvPicPr>
        <p:blipFill>
          <a:blip r:embed="rId3"/>
          <a:srcRect/>
          <a:stretch>
            <a:fillRect/>
          </a:stretch>
        </p:blipFill>
        <p:spPr bwMode="auto">
          <a:xfrm>
            <a:off x="3419475" y="2894013"/>
            <a:ext cx="2881313" cy="2138362"/>
          </a:xfrm>
          <a:prstGeom prst="rect">
            <a:avLst/>
          </a:prstGeom>
          <a:noFill/>
          <a:ln w="9525">
            <a:noFill/>
            <a:miter lim="800000"/>
            <a:headEnd/>
            <a:tailEnd/>
          </a:ln>
        </p:spPr>
      </p:pic>
      <p:pic>
        <p:nvPicPr>
          <p:cNvPr id="21513" name="Picture 14" descr="MC900215775[1]"/>
          <p:cNvPicPr>
            <a:picLocks noChangeAspect="1" noChangeArrowheads="1"/>
          </p:cNvPicPr>
          <p:nvPr/>
        </p:nvPicPr>
        <p:blipFill>
          <a:blip r:embed="rId4"/>
          <a:srcRect/>
          <a:stretch>
            <a:fillRect/>
          </a:stretch>
        </p:blipFill>
        <p:spPr bwMode="auto">
          <a:xfrm>
            <a:off x="2916238" y="4156075"/>
            <a:ext cx="885825" cy="822325"/>
          </a:xfrm>
          <a:prstGeom prst="rect">
            <a:avLst/>
          </a:prstGeom>
          <a:noFill/>
          <a:ln w="9525">
            <a:noFill/>
            <a:miter lim="800000"/>
            <a:headEnd/>
            <a:tailEnd/>
          </a:ln>
        </p:spPr>
      </p:pic>
      <p:sp>
        <p:nvSpPr>
          <p:cNvPr id="21514" name="Text Box 15"/>
          <p:cNvSpPr txBox="1">
            <a:spLocks noChangeArrowheads="1"/>
          </p:cNvSpPr>
          <p:nvPr/>
        </p:nvSpPr>
        <p:spPr bwMode="auto">
          <a:xfrm>
            <a:off x="5867400" y="771525"/>
            <a:ext cx="3132138" cy="2100263"/>
          </a:xfrm>
          <a:prstGeom prst="rect">
            <a:avLst/>
          </a:prstGeom>
          <a:solidFill>
            <a:srgbClr val="00FF00">
              <a:alpha val="59999"/>
            </a:srgbClr>
          </a:solidFill>
          <a:ln w="9525">
            <a:noFill/>
            <a:miter lim="800000"/>
            <a:headEnd/>
            <a:tailEnd/>
          </a:ln>
        </p:spPr>
        <p:txBody>
          <a:bodyPr>
            <a:spAutoFit/>
          </a:bodyPr>
          <a:lstStyle/>
          <a:p>
            <a:pPr algn="just"/>
            <a:r>
              <a:rPr lang="cs-CZ" sz="1200">
                <a:latin typeface="Times New Roman" pitchFamily="18" charset="0"/>
              </a:rPr>
              <a:t>Vlastnosti postav nejsou často v bajkách  pojmenovány přímo, ale vyplývají až z jejich jednání a chování.</a:t>
            </a:r>
          </a:p>
          <a:p>
            <a:pPr algn="just"/>
            <a:r>
              <a:rPr lang="cs-CZ" sz="1200" b="1">
                <a:latin typeface="Times New Roman" pitchFamily="18" charset="0"/>
              </a:rPr>
              <a:t>Autor používá tzv. </a:t>
            </a:r>
            <a:r>
              <a:rPr lang="cs-CZ" sz="1200" b="1" u="sng">
                <a:latin typeface="Times New Roman" pitchFamily="18" charset="0"/>
              </a:rPr>
              <a:t>alegorie (jinotaje</a:t>
            </a:r>
            <a:r>
              <a:rPr lang="cs-CZ" sz="1200" b="1">
                <a:latin typeface="Times New Roman" pitchFamily="18" charset="0"/>
              </a:rPr>
              <a:t>).</a:t>
            </a:r>
          </a:p>
          <a:p>
            <a:pPr algn="just"/>
            <a:endParaRPr lang="cs-CZ" sz="1200" b="1" u="sng">
              <a:latin typeface="Times New Roman" pitchFamily="18" charset="0"/>
            </a:endParaRPr>
          </a:p>
          <a:p>
            <a:pPr algn="just"/>
            <a:endParaRPr lang="cs-CZ" sz="1200" b="1" u="sng">
              <a:latin typeface="Times New Roman" pitchFamily="18" charset="0"/>
            </a:endParaRPr>
          </a:p>
          <a:p>
            <a:pPr algn="just"/>
            <a:endParaRPr lang="cs-CZ" sz="1200" b="1" u="sng">
              <a:latin typeface="Times New Roman" pitchFamily="18" charset="0"/>
            </a:endParaRPr>
          </a:p>
          <a:p>
            <a:pPr algn="just"/>
            <a:endParaRPr lang="cs-CZ" sz="1200" b="1" u="sng">
              <a:latin typeface="Times New Roman" pitchFamily="18" charset="0"/>
            </a:endParaRPr>
          </a:p>
          <a:p>
            <a:pPr algn="just"/>
            <a:r>
              <a:rPr lang="cs-CZ" sz="1200" b="1" u="sng">
                <a:latin typeface="Times New Roman" pitchFamily="18" charset="0"/>
              </a:rPr>
              <a:t>alegorie</a:t>
            </a:r>
            <a:r>
              <a:rPr lang="cs-CZ" sz="1200" b="1">
                <a:latin typeface="Times New Roman" pitchFamily="18" charset="0"/>
              </a:rPr>
              <a:t>    =</a:t>
            </a:r>
            <a:r>
              <a:rPr lang="cs-CZ" sz="1200">
                <a:latin typeface="Times New Roman" pitchFamily="18" charset="0"/>
              </a:rPr>
              <a:t>	</a:t>
            </a:r>
            <a:r>
              <a:rPr lang="cs-CZ" sz="1200" b="1">
                <a:latin typeface="Times New Roman" pitchFamily="18" charset="0"/>
              </a:rPr>
              <a:t>způsob nepřímého, obrazného vyjádření děje, abstraktního pojmu nebo určité vlastnosti.</a:t>
            </a:r>
            <a:r>
              <a:rPr lang="cs-CZ" sz="1200">
                <a:latin typeface="Times New Roman" pitchFamily="18" charset="0"/>
              </a:rPr>
              <a:t>	</a:t>
            </a:r>
            <a:endParaRPr lang="cs-CZ" sz="1200" b="1">
              <a:latin typeface="Times New Roman" pitchFamily="18" charset="0"/>
            </a:endParaRPr>
          </a:p>
        </p:txBody>
      </p:sp>
      <p:sp>
        <p:nvSpPr>
          <p:cNvPr id="21515" name="AutoShape 16"/>
          <p:cNvSpPr>
            <a:spLocks noChangeArrowheads="1"/>
          </p:cNvSpPr>
          <p:nvPr/>
        </p:nvSpPr>
        <p:spPr bwMode="auto">
          <a:xfrm>
            <a:off x="7164388" y="1635125"/>
            <a:ext cx="360362" cy="576263"/>
          </a:xfrm>
          <a:prstGeom prst="downArrow">
            <a:avLst>
              <a:gd name="adj1" fmla="val 50000"/>
              <a:gd name="adj2" fmla="val 39978"/>
            </a:avLst>
          </a:prstGeom>
          <a:solidFill>
            <a:srgbClr val="FF0000"/>
          </a:solidFill>
          <a:ln w="9525">
            <a:solidFill>
              <a:srgbClr val="800000"/>
            </a:solidFill>
            <a:miter lim="800000"/>
            <a:headEnd/>
            <a:tailEnd/>
          </a:ln>
        </p:spPr>
        <p:txBody>
          <a:bodyPr wrap="none" anchor="ctr"/>
          <a:lstStyle/>
          <a:p>
            <a:endParaRPr lang="cs-CZ"/>
          </a:p>
        </p:txBody>
      </p:sp>
      <p:sp>
        <p:nvSpPr>
          <p:cNvPr id="21516" name="Text Box 17"/>
          <p:cNvSpPr txBox="1">
            <a:spLocks noChangeArrowheads="1"/>
          </p:cNvSpPr>
          <p:nvPr/>
        </p:nvSpPr>
        <p:spPr bwMode="auto">
          <a:xfrm>
            <a:off x="6372225" y="3219450"/>
            <a:ext cx="2503488" cy="1735138"/>
          </a:xfrm>
          <a:prstGeom prst="rect">
            <a:avLst/>
          </a:prstGeom>
          <a:solidFill>
            <a:srgbClr val="FF0000">
              <a:alpha val="70195"/>
            </a:srgbClr>
          </a:solidFill>
          <a:ln w="9525">
            <a:noFill/>
            <a:miter lim="800000"/>
            <a:headEnd/>
            <a:tailEnd/>
          </a:ln>
        </p:spPr>
        <p:txBody>
          <a:bodyPr>
            <a:spAutoFit/>
          </a:bodyPr>
          <a:lstStyle/>
          <a:p>
            <a:pPr algn="just"/>
            <a:r>
              <a:rPr lang="cs-CZ" sz="1200" b="1" u="sng">
                <a:latin typeface="Times New Roman" pitchFamily="18" charset="0"/>
              </a:rPr>
              <a:t>zvířecí jinotaje</a:t>
            </a:r>
            <a:r>
              <a:rPr lang="cs-CZ" sz="1200" b="1">
                <a:latin typeface="Times New Roman" pitchFamily="18" charset="0"/>
              </a:rPr>
              <a:t> = přirovnání ke zvířatům podle typických vlastností</a:t>
            </a:r>
          </a:p>
          <a:p>
            <a:pPr algn="just"/>
            <a:endParaRPr lang="cs-CZ" sz="1200" b="1">
              <a:latin typeface="Times New Roman" pitchFamily="18" charset="0"/>
            </a:endParaRPr>
          </a:p>
          <a:p>
            <a:pPr algn="ctr">
              <a:buFontTx/>
              <a:buChar char="•"/>
            </a:pPr>
            <a:r>
              <a:rPr lang="cs-CZ" sz="1200" b="1">
                <a:latin typeface="Times New Roman" pitchFamily="18" charset="0"/>
              </a:rPr>
              <a:t> hladový jako vlk</a:t>
            </a:r>
          </a:p>
          <a:p>
            <a:pPr algn="ctr">
              <a:buFontTx/>
              <a:buChar char="•"/>
            </a:pPr>
            <a:r>
              <a:rPr lang="cs-CZ" sz="1200" b="1">
                <a:latin typeface="Times New Roman" pitchFamily="18" charset="0"/>
              </a:rPr>
              <a:t> moudrý jako sova</a:t>
            </a:r>
          </a:p>
          <a:p>
            <a:pPr algn="ctr">
              <a:buFontTx/>
              <a:buChar char="•"/>
            </a:pPr>
            <a:r>
              <a:rPr lang="cs-CZ" sz="1200" b="1">
                <a:latin typeface="Times New Roman" pitchFamily="18" charset="0"/>
              </a:rPr>
              <a:t> hloupý jako osel</a:t>
            </a:r>
          </a:p>
          <a:p>
            <a:pPr algn="ctr">
              <a:buFontTx/>
              <a:buChar char="•"/>
            </a:pPr>
            <a:r>
              <a:rPr lang="cs-CZ" sz="1200" b="1">
                <a:latin typeface="Times New Roman" pitchFamily="18" charset="0"/>
              </a:rPr>
              <a:t> pyšný jako páv</a:t>
            </a:r>
          </a:p>
          <a:p>
            <a:pPr algn="ctr">
              <a:buFontTx/>
              <a:buChar char="•"/>
            </a:pPr>
            <a:r>
              <a:rPr lang="cs-CZ" sz="1200" b="1">
                <a:latin typeface="Times New Roman" pitchFamily="18" charset="0"/>
              </a:rPr>
              <a:t> vychytralý jako liška</a:t>
            </a:r>
          </a:p>
          <a:p>
            <a:pPr algn="ctr">
              <a:buFontTx/>
              <a:buChar char="•"/>
            </a:pPr>
            <a:r>
              <a:rPr lang="cs-CZ" sz="1200" b="1">
                <a:latin typeface="Times New Roman" pitchFamily="18" charset="0"/>
              </a:rPr>
              <a:t> tlustý jako prase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Nadpis 1"/>
          <p:cNvSpPr>
            <a:spLocks noGrp="1"/>
          </p:cNvSpPr>
          <p:nvPr>
            <p:ph type="ctrTitle"/>
          </p:nvPr>
        </p:nvSpPr>
        <p:spPr>
          <a:xfrm>
            <a:off x="0" y="484188"/>
            <a:ext cx="3997325" cy="595312"/>
          </a:xfrm>
        </p:spPr>
        <p:txBody>
          <a:bodyPr/>
          <a:lstStyle/>
          <a:p>
            <a:pPr algn="l" eaLnBrk="1" hangingPunct="1"/>
            <a:r>
              <a:rPr lang="cs-CZ" sz="2500" b="1" smtClean="0">
                <a:latin typeface="Times New Roman" pitchFamily="18" charset="0"/>
                <a:cs typeface="Times New Roman" pitchFamily="18" charset="0"/>
              </a:rPr>
              <a:t>30.5 Procvičení a příklady</a:t>
            </a:r>
          </a:p>
        </p:txBody>
      </p:sp>
      <p:sp>
        <p:nvSpPr>
          <p:cNvPr id="16" name="TextovéPole 15"/>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pPr fontAlgn="auto">
              <a:spcBef>
                <a:spcPts val="0"/>
              </a:spcBef>
              <a:spcAft>
                <a:spcPts val="0"/>
              </a:spcAft>
              <a:defRPr/>
            </a:pPr>
            <a:endParaRPr lang="cs-CZ" sz="1000" dirty="0">
              <a:latin typeface="Times New Roman" pitchFamily="18" charset="0"/>
              <a:cs typeface="Times New Roman" pitchFamily="18" charset="0"/>
            </a:endParaRPr>
          </a:p>
        </p:txBody>
      </p:sp>
      <p:sp>
        <p:nvSpPr>
          <p:cNvPr id="23555" name="Text Box 4"/>
          <p:cNvSpPr txBox="1">
            <a:spLocks noChangeArrowheads="1"/>
          </p:cNvSpPr>
          <p:nvPr/>
        </p:nvSpPr>
        <p:spPr bwMode="auto">
          <a:xfrm>
            <a:off x="395288" y="1058863"/>
            <a:ext cx="2855912" cy="1793875"/>
          </a:xfrm>
          <a:prstGeom prst="rect">
            <a:avLst/>
          </a:prstGeom>
          <a:solidFill>
            <a:srgbClr val="00FF00">
              <a:alpha val="70195"/>
            </a:srgbClr>
          </a:solidFill>
          <a:ln w="9525">
            <a:noFill/>
            <a:miter lim="800000"/>
            <a:headEnd/>
            <a:tailEnd/>
          </a:ln>
        </p:spPr>
        <p:txBody>
          <a:bodyPr wrap="none">
            <a:spAutoFit/>
          </a:bodyPr>
          <a:lstStyle/>
          <a:p>
            <a:r>
              <a:rPr lang="cs-CZ" sz="1400" b="1" dirty="0">
                <a:latin typeface="Times New Roman" pitchFamily="18" charset="0"/>
              </a:rPr>
              <a:t>Pokus se vysvětlit následující rčení</a:t>
            </a:r>
            <a:r>
              <a:rPr lang="cs-CZ" sz="1400" dirty="0">
                <a:latin typeface="Times New Roman" pitchFamily="18" charset="0"/>
              </a:rPr>
              <a:t>.</a:t>
            </a:r>
          </a:p>
          <a:p>
            <a:endParaRPr lang="cs-CZ" sz="1400" dirty="0">
              <a:latin typeface="Times New Roman" pitchFamily="18" charset="0"/>
            </a:endParaRPr>
          </a:p>
          <a:p>
            <a:r>
              <a:rPr lang="cs-CZ" sz="1400" dirty="0">
                <a:latin typeface="Times New Roman" pitchFamily="18" charset="0"/>
              </a:rPr>
              <a:t>Má za ušima.</a:t>
            </a:r>
          </a:p>
          <a:p>
            <a:r>
              <a:rPr lang="cs-CZ" sz="1400" dirty="0">
                <a:latin typeface="Times New Roman" pitchFamily="18" charset="0"/>
              </a:rPr>
              <a:t>Má obě ruce levé.</a:t>
            </a:r>
          </a:p>
          <a:p>
            <a:r>
              <a:rPr lang="cs-CZ" sz="1400" dirty="0">
                <a:latin typeface="Times New Roman" pitchFamily="18" charset="0"/>
              </a:rPr>
              <a:t>Jedl vtipnou kaši.</a:t>
            </a:r>
          </a:p>
          <a:p>
            <a:r>
              <a:rPr lang="cs-CZ" sz="1400" dirty="0">
                <a:latin typeface="Times New Roman" pitchFamily="18" charset="0"/>
              </a:rPr>
              <a:t>Šijí s ním všichni čerti.</a:t>
            </a:r>
          </a:p>
          <a:p>
            <a:r>
              <a:rPr lang="cs-CZ" sz="1400" dirty="0">
                <a:latin typeface="Times New Roman" pitchFamily="18" charset="0"/>
              </a:rPr>
              <a:t>Neumí držet jazyk za zuby.</a:t>
            </a:r>
          </a:p>
          <a:p>
            <a:r>
              <a:rPr lang="cs-CZ" sz="1400" dirty="0">
                <a:latin typeface="Times New Roman" pitchFamily="18" charset="0"/>
              </a:rPr>
              <a:t>Nosí dříví do lesa.</a:t>
            </a:r>
          </a:p>
        </p:txBody>
      </p:sp>
      <p:sp>
        <p:nvSpPr>
          <p:cNvPr id="23556" name="Text Box 5"/>
          <p:cNvSpPr txBox="1">
            <a:spLocks noChangeArrowheads="1"/>
          </p:cNvSpPr>
          <p:nvPr/>
        </p:nvSpPr>
        <p:spPr bwMode="auto">
          <a:xfrm>
            <a:off x="107950" y="3003550"/>
            <a:ext cx="4132863" cy="2031325"/>
          </a:xfrm>
          <a:prstGeom prst="rect">
            <a:avLst/>
          </a:prstGeom>
          <a:solidFill>
            <a:srgbClr val="FFFF00">
              <a:alpha val="59999"/>
            </a:srgbClr>
          </a:solidFill>
          <a:ln w="9525">
            <a:noFill/>
            <a:miter lim="800000"/>
            <a:headEnd/>
            <a:tailEnd/>
          </a:ln>
        </p:spPr>
        <p:txBody>
          <a:bodyPr wrap="none">
            <a:spAutoFit/>
          </a:bodyPr>
          <a:lstStyle/>
          <a:p>
            <a:r>
              <a:rPr lang="cs-CZ" sz="1400" b="1" dirty="0">
                <a:latin typeface="Times New Roman" pitchFamily="18" charset="0"/>
              </a:rPr>
              <a:t>Přiřaď k sobě správně obě části přísloví.</a:t>
            </a:r>
          </a:p>
          <a:p>
            <a:endParaRPr lang="cs-CZ" sz="1400" b="1" dirty="0">
              <a:latin typeface="Times New Roman" pitchFamily="18" charset="0"/>
            </a:endParaRPr>
          </a:p>
          <a:p>
            <a:r>
              <a:rPr lang="cs-CZ" sz="1400" dirty="0">
                <a:latin typeface="Times New Roman" pitchFamily="18" charset="0"/>
              </a:rPr>
              <a:t>Komu se nelení,                             </a:t>
            </a:r>
            <a:r>
              <a:rPr lang="cs-CZ" sz="1400" dirty="0" smtClean="0">
                <a:latin typeface="Times New Roman" pitchFamily="18" charset="0"/>
              </a:rPr>
              <a:t> doma </a:t>
            </a:r>
            <a:r>
              <a:rPr lang="cs-CZ" sz="1400" dirty="0">
                <a:latin typeface="Times New Roman" pitchFamily="18" charset="0"/>
              </a:rPr>
              <a:t>nejlíp.</a:t>
            </a:r>
          </a:p>
          <a:p>
            <a:r>
              <a:rPr lang="cs-CZ" sz="1400" dirty="0">
                <a:latin typeface="Times New Roman" pitchFamily="18" charset="0"/>
              </a:rPr>
              <a:t>Lepší vrabec v hrsti                        tomu se zelení.</a:t>
            </a:r>
          </a:p>
          <a:p>
            <a:r>
              <a:rPr lang="cs-CZ" sz="1400" dirty="0">
                <a:latin typeface="Times New Roman" pitchFamily="18" charset="0"/>
              </a:rPr>
              <a:t>Všude dobře                                    než holub na střeše.</a:t>
            </a:r>
          </a:p>
          <a:p>
            <a:r>
              <a:rPr lang="cs-CZ" sz="1400" dirty="0">
                <a:latin typeface="Times New Roman" pitchFamily="18" charset="0"/>
              </a:rPr>
              <a:t>Jak se do lesa volá,                         břehy mele.</a:t>
            </a:r>
          </a:p>
          <a:p>
            <a:r>
              <a:rPr lang="cs-CZ" sz="1400" dirty="0">
                <a:latin typeface="Times New Roman" pitchFamily="18" charset="0"/>
              </a:rPr>
              <a:t>Tichá voda                                      tak se z lesa ozývá.</a:t>
            </a:r>
          </a:p>
          <a:p>
            <a:r>
              <a:rPr lang="cs-CZ" sz="1400" dirty="0">
                <a:latin typeface="Times New Roman" pitchFamily="18" charset="0"/>
              </a:rPr>
              <a:t>Kdo jinému jámu kopá,                  nejsou koláče.</a:t>
            </a:r>
          </a:p>
          <a:p>
            <a:r>
              <a:rPr lang="cs-CZ" sz="1400" dirty="0">
                <a:latin typeface="Times New Roman" pitchFamily="18" charset="0"/>
              </a:rPr>
              <a:t>Bez práce                                        sám do ní padá.</a:t>
            </a:r>
          </a:p>
        </p:txBody>
      </p:sp>
      <p:sp>
        <p:nvSpPr>
          <p:cNvPr id="23557" name="Text Box 7"/>
          <p:cNvSpPr txBox="1">
            <a:spLocks noChangeArrowheads="1"/>
          </p:cNvSpPr>
          <p:nvPr/>
        </p:nvSpPr>
        <p:spPr bwMode="auto">
          <a:xfrm>
            <a:off x="3708400" y="700088"/>
            <a:ext cx="3679825" cy="1155700"/>
          </a:xfrm>
          <a:prstGeom prst="rect">
            <a:avLst/>
          </a:prstGeom>
          <a:solidFill>
            <a:srgbClr val="00FFFF">
              <a:alpha val="70195"/>
            </a:srgbClr>
          </a:solidFill>
          <a:ln w="9525">
            <a:noFill/>
            <a:miter lim="800000"/>
            <a:headEnd/>
            <a:tailEnd/>
          </a:ln>
        </p:spPr>
        <p:txBody>
          <a:bodyPr wrap="none">
            <a:spAutoFit/>
          </a:bodyPr>
          <a:lstStyle/>
          <a:p>
            <a:r>
              <a:rPr lang="cs-CZ" sz="1400" b="1" dirty="0">
                <a:latin typeface="Times New Roman" pitchFamily="18" charset="0"/>
              </a:rPr>
              <a:t>Znáš nějaké pranostiky vztahující se k měsíci:</a:t>
            </a:r>
          </a:p>
          <a:p>
            <a:endParaRPr lang="cs-CZ" sz="1400" b="1" dirty="0">
              <a:latin typeface="Times New Roman" pitchFamily="18" charset="0"/>
            </a:endParaRPr>
          </a:p>
          <a:p>
            <a:r>
              <a:rPr lang="cs-CZ" sz="1400" b="1" dirty="0">
                <a:latin typeface="Times New Roman" pitchFamily="18" charset="0"/>
              </a:rPr>
              <a:t>září –</a:t>
            </a:r>
          </a:p>
          <a:p>
            <a:endParaRPr lang="cs-CZ" sz="1400" b="1" dirty="0">
              <a:latin typeface="Times New Roman" pitchFamily="18" charset="0"/>
            </a:endParaRPr>
          </a:p>
          <a:p>
            <a:r>
              <a:rPr lang="cs-CZ" sz="1400" b="1" dirty="0">
                <a:latin typeface="Times New Roman" pitchFamily="18" charset="0"/>
              </a:rPr>
              <a:t>únor -</a:t>
            </a:r>
          </a:p>
        </p:txBody>
      </p:sp>
      <p:sp>
        <p:nvSpPr>
          <p:cNvPr id="23558" name="Text Box 8"/>
          <p:cNvSpPr txBox="1">
            <a:spLocks noChangeArrowheads="1"/>
          </p:cNvSpPr>
          <p:nvPr/>
        </p:nvSpPr>
        <p:spPr bwMode="auto">
          <a:xfrm>
            <a:off x="4859338" y="1131888"/>
            <a:ext cx="2644122" cy="276999"/>
          </a:xfrm>
          <a:prstGeom prst="rect">
            <a:avLst/>
          </a:prstGeom>
          <a:noFill/>
          <a:ln w="9525">
            <a:noFill/>
            <a:miter lim="800000"/>
            <a:headEnd/>
            <a:tailEnd/>
          </a:ln>
        </p:spPr>
        <p:txBody>
          <a:bodyPr wrap="none">
            <a:spAutoFit/>
          </a:bodyPr>
          <a:lstStyle/>
          <a:p>
            <a:r>
              <a:rPr lang="cs-CZ" sz="1200" dirty="0">
                <a:latin typeface="Times New Roman" pitchFamily="18" charset="0"/>
              </a:rPr>
              <a:t>Na svatého Václava bývá </a:t>
            </a:r>
            <a:r>
              <a:rPr lang="cs-CZ" sz="1200">
                <a:latin typeface="Times New Roman" pitchFamily="18" charset="0"/>
              </a:rPr>
              <a:t>bláta </a:t>
            </a:r>
            <a:r>
              <a:rPr lang="cs-CZ" sz="1200" smtClean="0">
                <a:latin typeface="Times New Roman" pitchFamily="18" charset="0"/>
              </a:rPr>
              <a:t>záplava</a:t>
            </a:r>
            <a:r>
              <a:rPr lang="cs-CZ" sz="1200" dirty="0">
                <a:latin typeface="Times New Roman" pitchFamily="18" charset="0"/>
              </a:rPr>
              <a:t>.</a:t>
            </a:r>
          </a:p>
        </p:txBody>
      </p:sp>
      <p:sp>
        <p:nvSpPr>
          <p:cNvPr id="23559" name="Text Box 9"/>
          <p:cNvSpPr txBox="1">
            <a:spLocks noChangeArrowheads="1"/>
          </p:cNvSpPr>
          <p:nvPr/>
        </p:nvSpPr>
        <p:spPr bwMode="auto">
          <a:xfrm>
            <a:off x="4787900" y="1563688"/>
            <a:ext cx="2470150" cy="274637"/>
          </a:xfrm>
          <a:prstGeom prst="rect">
            <a:avLst/>
          </a:prstGeom>
          <a:noFill/>
          <a:ln w="9525">
            <a:noFill/>
            <a:miter lim="800000"/>
            <a:headEnd/>
            <a:tailEnd/>
          </a:ln>
        </p:spPr>
        <p:txBody>
          <a:bodyPr wrap="none">
            <a:spAutoFit/>
          </a:bodyPr>
          <a:lstStyle/>
          <a:p>
            <a:r>
              <a:rPr lang="cs-CZ" sz="1200" dirty="0">
                <a:latin typeface="Times New Roman" pitchFamily="18" charset="0"/>
              </a:rPr>
              <a:t>  Na svatého Matěje do závěje naleje.</a:t>
            </a:r>
          </a:p>
        </p:txBody>
      </p:sp>
      <p:pic>
        <p:nvPicPr>
          <p:cNvPr id="23560" name="Picture 10" descr="MC900441419[1]"/>
          <p:cNvPicPr>
            <a:picLocks noChangeAspect="1" noChangeArrowheads="1"/>
          </p:cNvPicPr>
          <p:nvPr/>
        </p:nvPicPr>
        <p:blipFill>
          <a:blip r:embed="rId3"/>
          <a:srcRect/>
          <a:stretch>
            <a:fillRect/>
          </a:stretch>
        </p:blipFill>
        <p:spPr bwMode="auto">
          <a:xfrm>
            <a:off x="4284663" y="3076575"/>
            <a:ext cx="896937" cy="1198563"/>
          </a:xfrm>
          <a:prstGeom prst="rect">
            <a:avLst/>
          </a:prstGeom>
          <a:noFill/>
          <a:ln w="9525">
            <a:noFill/>
            <a:miter lim="800000"/>
            <a:headEnd/>
            <a:tailEnd/>
          </a:ln>
        </p:spPr>
      </p:pic>
      <p:pic>
        <p:nvPicPr>
          <p:cNvPr id="23561" name="Picture 11" descr="MC900441417[1]"/>
          <p:cNvPicPr>
            <a:picLocks noChangeAspect="1" noChangeArrowheads="1"/>
          </p:cNvPicPr>
          <p:nvPr/>
        </p:nvPicPr>
        <p:blipFill>
          <a:blip r:embed="rId4"/>
          <a:srcRect/>
          <a:stretch>
            <a:fillRect/>
          </a:stretch>
        </p:blipFill>
        <p:spPr bwMode="auto">
          <a:xfrm>
            <a:off x="4284663" y="4311650"/>
            <a:ext cx="1470025" cy="831850"/>
          </a:xfrm>
          <a:prstGeom prst="rect">
            <a:avLst/>
          </a:prstGeom>
          <a:noFill/>
          <a:ln w="9525">
            <a:noFill/>
            <a:miter lim="800000"/>
            <a:headEnd/>
            <a:tailEnd/>
          </a:ln>
        </p:spPr>
      </p:pic>
      <p:pic>
        <p:nvPicPr>
          <p:cNvPr id="23562" name="Picture 12" descr="MC900441392[1]"/>
          <p:cNvPicPr>
            <a:picLocks noChangeAspect="1" noChangeArrowheads="1"/>
          </p:cNvPicPr>
          <p:nvPr/>
        </p:nvPicPr>
        <p:blipFill>
          <a:blip r:embed="rId5"/>
          <a:srcRect/>
          <a:stretch>
            <a:fillRect/>
          </a:stretch>
        </p:blipFill>
        <p:spPr bwMode="auto">
          <a:xfrm>
            <a:off x="6443663" y="3863975"/>
            <a:ext cx="1301750" cy="1279525"/>
          </a:xfrm>
          <a:prstGeom prst="rect">
            <a:avLst/>
          </a:prstGeom>
          <a:noFill/>
          <a:ln w="9525">
            <a:noFill/>
            <a:miter lim="800000"/>
            <a:headEnd/>
            <a:tailEnd/>
          </a:ln>
        </p:spPr>
      </p:pic>
      <p:pic>
        <p:nvPicPr>
          <p:cNvPr id="23563" name="Picture 14" descr="MC900441398[1]"/>
          <p:cNvPicPr>
            <a:picLocks noChangeAspect="1" noChangeArrowheads="1"/>
          </p:cNvPicPr>
          <p:nvPr/>
        </p:nvPicPr>
        <p:blipFill>
          <a:blip r:embed="rId6"/>
          <a:srcRect/>
          <a:stretch>
            <a:fillRect/>
          </a:stretch>
        </p:blipFill>
        <p:spPr bwMode="auto">
          <a:xfrm>
            <a:off x="7929563" y="4006850"/>
            <a:ext cx="1214437" cy="1136650"/>
          </a:xfrm>
          <a:prstGeom prst="rect">
            <a:avLst/>
          </a:prstGeom>
          <a:noFill/>
          <a:ln w="9525">
            <a:noFill/>
            <a:miter lim="800000"/>
            <a:headEnd/>
            <a:tailEnd/>
          </a:ln>
        </p:spPr>
      </p:pic>
      <p:pic>
        <p:nvPicPr>
          <p:cNvPr id="23564" name="Picture 15" descr="MC900441415[1]"/>
          <p:cNvPicPr>
            <a:picLocks noChangeAspect="1" noChangeArrowheads="1"/>
          </p:cNvPicPr>
          <p:nvPr/>
        </p:nvPicPr>
        <p:blipFill>
          <a:blip r:embed="rId7"/>
          <a:srcRect/>
          <a:stretch>
            <a:fillRect/>
          </a:stretch>
        </p:blipFill>
        <p:spPr bwMode="auto">
          <a:xfrm>
            <a:off x="5364163" y="3867150"/>
            <a:ext cx="1109662" cy="828675"/>
          </a:xfrm>
          <a:prstGeom prst="rect">
            <a:avLst/>
          </a:prstGeom>
          <a:noFill/>
          <a:ln w="9525">
            <a:noFill/>
            <a:miter lim="800000"/>
            <a:headEnd/>
            <a:tailEnd/>
          </a:ln>
        </p:spPr>
      </p:pic>
      <p:pic>
        <p:nvPicPr>
          <p:cNvPr id="23565" name="Picture 16" descr="MC900441409[1]"/>
          <p:cNvPicPr>
            <a:picLocks noChangeAspect="1" noChangeArrowheads="1"/>
          </p:cNvPicPr>
          <p:nvPr/>
        </p:nvPicPr>
        <p:blipFill>
          <a:blip r:embed="rId8"/>
          <a:srcRect/>
          <a:stretch>
            <a:fillRect/>
          </a:stretch>
        </p:blipFill>
        <p:spPr bwMode="auto">
          <a:xfrm>
            <a:off x="7164388" y="3219450"/>
            <a:ext cx="1411287" cy="795338"/>
          </a:xfrm>
          <a:prstGeom prst="rect">
            <a:avLst/>
          </a:prstGeom>
          <a:noFill/>
          <a:ln w="9525">
            <a:noFill/>
            <a:miter lim="800000"/>
            <a:headEnd/>
            <a:tailEnd/>
          </a:ln>
        </p:spPr>
      </p:pic>
      <p:pic>
        <p:nvPicPr>
          <p:cNvPr id="23566" name="Picture 17" descr="MC900441413[1]"/>
          <p:cNvPicPr>
            <a:picLocks noChangeAspect="1" noChangeArrowheads="1"/>
          </p:cNvPicPr>
          <p:nvPr/>
        </p:nvPicPr>
        <p:blipFill>
          <a:blip r:embed="rId9"/>
          <a:srcRect/>
          <a:stretch>
            <a:fillRect/>
          </a:stretch>
        </p:blipFill>
        <p:spPr bwMode="auto">
          <a:xfrm>
            <a:off x="5219700" y="2859088"/>
            <a:ext cx="1042988" cy="938212"/>
          </a:xfrm>
          <a:prstGeom prst="rect">
            <a:avLst/>
          </a:prstGeom>
          <a:noFill/>
          <a:ln w="9525">
            <a:noFill/>
            <a:miter lim="800000"/>
            <a:headEnd/>
            <a:tailEnd/>
          </a:ln>
        </p:spPr>
      </p:pic>
      <p:pic>
        <p:nvPicPr>
          <p:cNvPr id="23567" name="Picture 18" descr="MC900441377[1]"/>
          <p:cNvPicPr>
            <a:picLocks noChangeAspect="1" noChangeArrowheads="1"/>
          </p:cNvPicPr>
          <p:nvPr/>
        </p:nvPicPr>
        <p:blipFill>
          <a:blip r:embed="rId10"/>
          <a:srcRect/>
          <a:stretch>
            <a:fillRect/>
          </a:stretch>
        </p:blipFill>
        <p:spPr bwMode="auto">
          <a:xfrm>
            <a:off x="8131175" y="2716213"/>
            <a:ext cx="1012825" cy="1028700"/>
          </a:xfrm>
          <a:prstGeom prst="rect">
            <a:avLst/>
          </a:prstGeom>
          <a:noFill/>
          <a:ln w="9525">
            <a:noFill/>
            <a:miter lim="800000"/>
            <a:headEnd/>
            <a:tailEnd/>
          </a:ln>
        </p:spPr>
      </p:pic>
      <p:pic>
        <p:nvPicPr>
          <p:cNvPr id="23568" name="Picture 19" descr="MC900441407[1]"/>
          <p:cNvPicPr>
            <a:picLocks noChangeAspect="1" noChangeArrowheads="1"/>
          </p:cNvPicPr>
          <p:nvPr/>
        </p:nvPicPr>
        <p:blipFill>
          <a:blip r:embed="rId11"/>
          <a:srcRect/>
          <a:stretch>
            <a:fillRect/>
          </a:stretch>
        </p:blipFill>
        <p:spPr bwMode="auto">
          <a:xfrm>
            <a:off x="3492500" y="2211388"/>
            <a:ext cx="1511300" cy="717550"/>
          </a:xfrm>
          <a:prstGeom prst="rect">
            <a:avLst/>
          </a:prstGeom>
          <a:noFill/>
          <a:ln w="9525">
            <a:noFill/>
            <a:miter lim="800000"/>
            <a:headEnd/>
            <a:tailEnd/>
          </a:ln>
        </p:spPr>
      </p:pic>
      <p:pic>
        <p:nvPicPr>
          <p:cNvPr id="23569" name="Picture 21" descr="MC900424704[1]"/>
          <p:cNvPicPr>
            <a:picLocks noChangeAspect="1" noChangeArrowheads="1"/>
          </p:cNvPicPr>
          <p:nvPr/>
        </p:nvPicPr>
        <p:blipFill>
          <a:blip r:embed="rId12"/>
          <a:srcRect/>
          <a:stretch>
            <a:fillRect/>
          </a:stretch>
        </p:blipFill>
        <p:spPr bwMode="auto">
          <a:xfrm>
            <a:off x="6372225" y="2571750"/>
            <a:ext cx="976313" cy="1347788"/>
          </a:xfrm>
          <a:prstGeom prst="rect">
            <a:avLst/>
          </a:prstGeom>
          <a:noFill/>
          <a:ln w="9525">
            <a:noFill/>
            <a:miter lim="800000"/>
            <a:headEnd/>
            <a:tailEnd/>
          </a:ln>
        </p:spPr>
      </p:pic>
      <p:pic>
        <p:nvPicPr>
          <p:cNvPr id="23570" name="Picture 23" descr="MC900088492[1]"/>
          <p:cNvPicPr>
            <a:picLocks noChangeAspect="1" noChangeArrowheads="1"/>
          </p:cNvPicPr>
          <p:nvPr/>
        </p:nvPicPr>
        <p:blipFill>
          <a:blip r:embed="rId13"/>
          <a:srcRect/>
          <a:stretch>
            <a:fillRect/>
          </a:stretch>
        </p:blipFill>
        <p:spPr bwMode="auto">
          <a:xfrm>
            <a:off x="6372225" y="1924050"/>
            <a:ext cx="863600" cy="733425"/>
          </a:xfrm>
          <a:prstGeom prst="rect">
            <a:avLst/>
          </a:prstGeom>
          <a:noFill/>
          <a:ln w="9525">
            <a:noFill/>
            <a:miter lim="800000"/>
            <a:headEnd/>
            <a:tailEnd/>
          </a:ln>
        </p:spPr>
      </p:pic>
      <p:pic>
        <p:nvPicPr>
          <p:cNvPr id="23571" name="Picture 25" descr="MC900441421[1]"/>
          <p:cNvPicPr>
            <a:picLocks noChangeAspect="1" noChangeArrowheads="1"/>
          </p:cNvPicPr>
          <p:nvPr/>
        </p:nvPicPr>
        <p:blipFill>
          <a:blip r:embed="rId14"/>
          <a:srcRect/>
          <a:stretch>
            <a:fillRect/>
          </a:stretch>
        </p:blipFill>
        <p:spPr bwMode="auto">
          <a:xfrm>
            <a:off x="5148263" y="1995488"/>
            <a:ext cx="1125537" cy="804862"/>
          </a:xfrm>
          <a:prstGeom prst="rect">
            <a:avLst/>
          </a:prstGeom>
          <a:noFill/>
          <a:ln w="9525">
            <a:noFill/>
            <a:miter lim="800000"/>
            <a:headEnd/>
            <a:tailEnd/>
          </a:ln>
        </p:spPr>
      </p:pic>
      <p:sp>
        <p:nvSpPr>
          <p:cNvPr id="23572" name="Text Box 26"/>
          <p:cNvSpPr txBox="1">
            <a:spLocks noChangeArrowheads="1"/>
          </p:cNvSpPr>
          <p:nvPr/>
        </p:nvSpPr>
        <p:spPr bwMode="auto">
          <a:xfrm>
            <a:off x="7524750" y="627063"/>
            <a:ext cx="1512888" cy="730250"/>
          </a:xfrm>
          <a:prstGeom prst="rect">
            <a:avLst/>
          </a:prstGeom>
          <a:solidFill>
            <a:srgbClr val="FF0000">
              <a:alpha val="50195"/>
            </a:srgbClr>
          </a:solidFill>
          <a:ln w="9525">
            <a:noFill/>
            <a:miter lim="800000"/>
            <a:headEnd/>
            <a:tailEnd/>
          </a:ln>
        </p:spPr>
        <p:txBody>
          <a:bodyPr>
            <a:spAutoFit/>
          </a:bodyPr>
          <a:lstStyle/>
          <a:p>
            <a:pPr algn="ctr"/>
            <a:r>
              <a:rPr lang="cs-CZ" sz="1400" b="1" dirty="0">
                <a:latin typeface="Times New Roman" pitchFamily="18" charset="0"/>
              </a:rPr>
              <a:t>Doplníš typické vlastnosti těchto zvířat?</a:t>
            </a:r>
          </a:p>
        </p:txBody>
      </p:sp>
      <p:pic>
        <p:nvPicPr>
          <p:cNvPr id="23573" name="Picture 28" descr="MC900329567[1]"/>
          <p:cNvPicPr>
            <a:picLocks noChangeAspect="1" noChangeArrowheads="1"/>
          </p:cNvPicPr>
          <p:nvPr/>
        </p:nvPicPr>
        <p:blipFill>
          <a:blip r:embed="rId15"/>
          <a:srcRect/>
          <a:stretch>
            <a:fillRect/>
          </a:stretch>
        </p:blipFill>
        <p:spPr bwMode="auto">
          <a:xfrm rot="908953">
            <a:off x="7740650" y="1563688"/>
            <a:ext cx="1403350" cy="752475"/>
          </a:xfrm>
          <a:prstGeom prst="rect">
            <a:avLst/>
          </a:prstGeom>
          <a:noFill/>
          <a:ln w="9525">
            <a:noFill/>
            <a:miter lim="800000"/>
            <a:headEnd/>
            <a:tailEnd/>
          </a:ln>
        </p:spPr>
      </p:pic>
      <p:pic>
        <p:nvPicPr>
          <p:cNvPr id="23574" name="Picture 29" descr="MC900319078[1]"/>
          <p:cNvPicPr>
            <a:picLocks noChangeAspect="1" noChangeArrowheads="1"/>
          </p:cNvPicPr>
          <p:nvPr/>
        </p:nvPicPr>
        <p:blipFill>
          <a:blip r:embed="rId16"/>
          <a:srcRect/>
          <a:stretch>
            <a:fillRect/>
          </a:stretch>
        </p:blipFill>
        <p:spPr bwMode="auto">
          <a:xfrm>
            <a:off x="7235825" y="1995488"/>
            <a:ext cx="941388" cy="10525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555"/>
                                        </p:tgtEl>
                                        <p:attrNameLst>
                                          <p:attrName>style.visibility</p:attrName>
                                        </p:attrNameLst>
                                      </p:cBhvr>
                                      <p:to>
                                        <p:strVal val="visible"/>
                                      </p:to>
                                    </p:set>
                                    <p:anim calcmode="lin" valueType="num">
                                      <p:cBhvr additive="base">
                                        <p:cTn id="7" dur="500" fill="hold"/>
                                        <p:tgtEl>
                                          <p:spTgt spid="23555"/>
                                        </p:tgtEl>
                                        <p:attrNameLst>
                                          <p:attrName>ppt_x</p:attrName>
                                        </p:attrNameLst>
                                      </p:cBhvr>
                                      <p:tavLst>
                                        <p:tav tm="0">
                                          <p:val>
                                            <p:strVal val="#ppt_x"/>
                                          </p:val>
                                        </p:tav>
                                        <p:tav tm="100000">
                                          <p:val>
                                            <p:strVal val="#ppt_x"/>
                                          </p:val>
                                        </p:tav>
                                      </p:tavLst>
                                    </p:anim>
                                    <p:anim calcmode="lin" valueType="num">
                                      <p:cBhvr additive="base">
                                        <p:cTn id="8" dur="500" fill="hold"/>
                                        <p:tgtEl>
                                          <p:spTgt spid="2355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3556"/>
                                        </p:tgtEl>
                                        <p:attrNameLst>
                                          <p:attrName>style.visibility</p:attrName>
                                        </p:attrNameLst>
                                      </p:cBhvr>
                                      <p:to>
                                        <p:strVal val="visible"/>
                                      </p:to>
                                    </p:set>
                                    <p:anim calcmode="lin" valueType="num">
                                      <p:cBhvr additive="base">
                                        <p:cTn id="13" dur="500" fill="hold"/>
                                        <p:tgtEl>
                                          <p:spTgt spid="23556"/>
                                        </p:tgtEl>
                                        <p:attrNameLst>
                                          <p:attrName>ppt_x</p:attrName>
                                        </p:attrNameLst>
                                      </p:cBhvr>
                                      <p:tavLst>
                                        <p:tav tm="0">
                                          <p:val>
                                            <p:strVal val="#ppt_x"/>
                                          </p:val>
                                        </p:tav>
                                        <p:tav tm="100000">
                                          <p:val>
                                            <p:strVal val="#ppt_x"/>
                                          </p:val>
                                        </p:tav>
                                      </p:tavLst>
                                    </p:anim>
                                    <p:anim calcmode="lin" valueType="num">
                                      <p:cBhvr additive="base">
                                        <p:cTn id="14" dur="500" fill="hold"/>
                                        <p:tgtEl>
                                          <p:spTgt spid="2355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557"/>
                                        </p:tgtEl>
                                        <p:attrNameLst>
                                          <p:attrName>style.visibility</p:attrName>
                                        </p:attrNameLst>
                                      </p:cBhvr>
                                      <p:to>
                                        <p:strVal val="visible"/>
                                      </p:to>
                                    </p:set>
                                    <p:anim calcmode="lin" valueType="num">
                                      <p:cBhvr additive="base">
                                        <p:cTn id="19" dur="500" fill="hold"/>
                                        <p:tgtEl>
                                          <p:spTgt spid="23557"/>
                                        </p:tgtEl>
                                        <p:attrNameLst>
                                          <p:attrName>ppt_x</p:attrName>
                                        </p:attrNameLst>
                                      </p:cBhvr>
                                      <p:tavLst>
                                        <p:tav tm="0">
                                          <p:val>
                                            <p:strVal val="#ppt_x"/>
                                          </p:val>
                                        </p:tav>
                                        <p:tav tm="100000">
                                          <p:val>
                                            <p:strVal val="#ppt_x"/>
                                          </p:val>
                                        </p:tav>
                                      </p:tavLst>
                                    </p:anim>
                                    <p:anim calcmode="lin" valueType="num">
                                      <p:cBhvr additive="base">
                                        <p:cTn id="20" dur="500" fill="hold"/>
                                        <p:tgtEl>
                                          <p:spTgt spid="2355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3558"/>
                                        </p:tgtEl>
                                        <p:attrNameLst>
                                          <p:attrName>style.visibility</p:attrName>
                                        </p:attrNameLst>
                                      </p:cBhvr>
                                      <p:to>
                                        <p:strVal val="visible"/>
                                      </p:to>
                                    </p:set>
                                    <p:anim calcmode="lin" valueType="num">
                                      <p:cBhvr additive="base">
                                        <p:cTn id="25" dur="500" fill="hold"/>
                                        <p:tgtEl>
                                          <p:spTgt spid="23558"/>
                                        </p:tgtEl>
                                        <p:attrNameLst>
                                          <p:attrName>ppt_x</p:attrName>
                                        </p:attrNameLst>
                                      </p:cBhvr>
                                      <p:tavLst>
                                        <p:tav tm="0">
                                          <p:val>
                                            <p:strVal val="#ppt_x"/>
                                          </p:val>
                                        </p:tav>
                                        <p:tav tm="100000">
                                          <p:val>
                                            <p:strVal val="#ppt_x"/>
                                          </p:val>
                                        </p:tav>
                                      </p:tavLst>
                                    </p:anim>
                                    <p:anim calcmode="lin" valueType="num">
                                      <p:cBhvr additive="base">
                                        <p:cTn id="26" dur="500" fill="hold"/>
                                        <p:tgtEl>
                                          <p:spTgt spid="2355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3559"/>
                                        </p:tgtEl>
                                        <p:attrNameLst>
                                          <p:attrName>style.visibility</p:attrName>
                                        </p:attrNameLst>
                                      </p:cBhvr>
                                      <p:to>
                                        <p:strVal val="visible"/>
                                      </p:to>
                                    </p:set>
                                    <p:anim calcmode="lin" valueType="num">
                                      <p:cBhvr additive="base">
                                        <p:cTn id="31" dur="500" fill="hold"/>
                                        <p:tgtEl>
                                          <p:spTgt spid="23559"/>
                                        </p:tgtEl>
                                        <p:attrNameLst>
                                          <p:attrName>ppt_x</p:attrName>
                                        </p:attrNameLst>
                                      </p:cBhvr>
                                      <p:tavLst>
                                        <p:tav tm="0">
                                          <p:val>
                                            <p:strVal val="#ppt_x"/>
                                          </p:val>
                                        </p:tav>
                                        <p:tav tm="100000">
                                          <p:val>
                                            <p:strVal val="#ppt_x"/>
                                          </p:val>
                                        </p:tav>
                                      </p:tavLst>
                                    </p:anim>
                                    <p:anim calcmode="lin" valueType="num">
                                      <p:cBhvr additive="base">
                                        <p:cTn id="32" dur="500" fill="hold"/>
                                        <p:tgtEl>
                                          <p:spTgt spid="2355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3572"/>
                                        </p:tgtEl>
                                        <p:attrNameLst>
                                          <p:attrName>style.visibility</p:attrName>
                                        </p:attrNameLst>
                                      </p:cBhvr>
                                      <p:to>
                                        <p:strVal val="visible"/>
                                      </p:to>
                                    </p:set>
                                    <p:anim calcmode="lin" valueType="num">
                                      <p:cBhvr additive="base">
                                        <p:cTn id="37" dur="500" fill="hold"/>
                                        <p:tgtEl>
                                          <p:spTgt spid="23572"/>
                                        </p:tgtEl>
                                        <p:attrNameLst>
                                          <p:attrName>ppt_x</p:attrName>
                                        </p:attrNameLst>
                                      </p:cBhvr>
                                      <p:tavLst>
                                        <p:tav tm="0">
                                          <p:val>
                                            <p:strVal val="#ppt_x"/>
                                          </p:val>
                                        </p:tav>
                                        <p:tav tm="100000">
                                          <p:val>
                                            <p:strVal val="#ppt_x"/>
                                          </p:val>
                                        </p:tav>
                                      </p:tavLst>
                                    </p:anim>
                                    <p:anim calcmode="lin" valueType="num">
                                      <p:cBhvr additive="base">
                                        <p:cTn id="38" dur="500" fill="hold"/>
                                        <p:tgtEl>
                                          <p:spTgt spid="2357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3568"/>
                                        </p:tgtEl>
                                        <p:attrNameLst>
                                          <p:attrName>style.visibility</p:attrName>
                                        </p:attrNameLst>
                                      </p:cBhvr>
                                      <p:to>
                                        <p:strVal val="visible"/>
                                      </p:to>
                                    </p:set>
                                    <p:anim calcmode="lin" valueType="num">
                                      <p:cBhvr additive="base">
                                        <p:cTn id="43" dur="500" fill="hold"/>
                                        <p:tgtEl>
                                          <p:spTgt spid="23568"/>
                                        </p:tgtEl>
                                        <p:attrNameLst>
                                          <p:attrName>ppt_x</p:attrName>
                                        </p:attrNameLst>
                                      </p:cBhvr>
                                      <p:tavLst>
                                        <p:tav tm="0">
                                          <p:val>
                                            <p:strVal val="#ppt_x"/>
                                          </p:val>
                                        </p:tav>
                                        <p:tav tm="100000">
                                          <p:val>
                                            <p:strVal val="#ppt_x"/>
                                          </p:val>
                                        </p:tav>
                                      </p:tavLst>
                                    </p:anim>
                                    <p:anim calcmode="lin" valueType="num">
                                      <p:cBhvr additive="base">
                                        <p:cTn id="44" dur="500" fill="hold"/>
                                        <p:tgtEl>
                                          <p:spTgt spid="23568"/>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3571"/>
                                        </p:tgtEl>
                                        <p:attrNameLst>
                                          <p:attrName>style.visibility</p:attrName>
                                        </p:attrNameLst>
                                      </p:cBhvr>
                                      <p:to>
                                        <p:strVal val="visible"/>
                                      </p:to>
                                    </p:set>
                                    <p:anim calcmode="lin" valueType="num">
                                      <p:cBhvr additive="base">
                                        <p:cTn id="47" dur="500" fill="hold"/>
                                        <p:tgtEl>
                                          <p:spTgt spid="23571"/>
                                        </p:tgtEl>
                                        <p:attrNameLst>
                                          <p:attrName>ppt_x</p:attrName>
                                        </p:attrNameLst>
                                      </p:cBhvr>
                                      <p:tavLst>
                                        <p:tav tm="0">
                                          <p:val>
                                            <p:strVal val="#ppt_x"/>
                                          </p:val>
                                        </p:tav>
                                        <p:tav tm="100000">
                                          <p:val>
                                            <p:strVal val="#ppt_x"/>
                                          </p:val>
                                        </p:tav>
                                      </p:tavLst>
                                    </p:anim>
                                    <p:anim calcmode="lin" valueType="num">
                                      <p:cBhvr additive="base">
                                        <p:cTn id="48" dur="500" fill="hold"/>
                                        <p:tgtEl>
                                          <p:spTgt spid="23571"/>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23570"/>
                                        </p:tgtEl>
                                        <p:attrNameLst>
                                          <p:attrName>style.visibility</p:attrName>
                                        </p:attrNameLst>
                                      </p:cBhvr>
                                      <p:to>
                                        <p:strVal val="visible"/>
                                      </p:to>
                                    </p:set>
                                    <p:anim calcmode="lin" valueType="num">
                                      <p:cBhvr additive="base">
                                        <p:cTn id="51" dur="500" fill="hold"/>
                                        <p:tgtEl>
                                          <p:spTgt spid="23570"/>
                                        </p:tgtEl>
                                        <p:attrNameLst>
                                          <p:attrName>ppt_x</p:attrName>
                                        </p:attrNameLst>
                                      </p:cBhvr>
                                      <p:tavLst>
                                        <p:tav tm="0">
                                          <p:val>
                                            <p:strVal val="#ppt_x"/>
                                          </p:val>
                                        </p:tav>
                                        <p:tav tm="100000">
                                          <p:val>
                                            <p:strVal val="#ppt_x"/>
                                          </p:val>
                                        </p:tav>
                                      </p:tavLst>
                                    </p:anim>
                                    <p:anim calcmode="lin" valueType="num">
                                      <p:cBhvr additive="base">
                                        <p:cTn id="52" dur="500" fill="hold"/>
                                        <p:tgtEl>
                                          <p:spTgt spid="23570"/>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23574"/>
                                        </p:tgtEl>
                                        <p:attrNameLst>
                                          <p:attrName>style.visibility</p:attrName>
                                        </p:attrNameLst>
                                      </p:cBhvr>
                                      <p:to>
                                        <p:strVal val="visible"/>
                                      </p:to>
                                    </p:set>
                                    <p:anim calcmode="lin" valueType="num">
                                      <p:cBhvr additive="base">
                                        <p:cTn id="55" dur="500" fill="hold"/>
                                        <p:tgtEl>
                                          <p:spTgt spid="23574"/>
                                        </p:tgtEl>
                                        <p:attrNameLst>
                                          <p:attrName>ppt_x</p:attrName>
                                        </p:attrNameLst>
                                      </p:cBhvr>
                                      <p:tavLst>
                                        <p:tav tm="0">
                                          <p:val>
                                            <p:strVal val="#ppt_x"/>
                                          </p:val>
                                        </p:tav>
                                        <p:tav tm="100000">
                                          <p:val>
                                            <p:strVal val="#ppt_x"/>
                                          </p:val>
                                        </p:tav>
                                      </p:tavLst>
                                    </p:anim>
                                    <p:anim calcmode="lin" valueType="num">
                                      <p:cBhvr additive="base">
                                        <p:cTn id="56" dur="500" fill="hold"/>
                                        <p:tgtEl>
                                          <p:spTgt spid="23574"/>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23573"/>
                                        </p:tgtEl>
                                        <p:attrNameLst>
                                          <p:attrName>style.visibility</p:attrName>
                                        </p:attrNameLst>
                                      </p:cBhvr>
                                      <p:to>
                                        <p:strVal val="visible"/>
                                      </p:to>
                                    </p:set>
                                    <p:anim calcmode="lin" valueType="num">
                                      <p:cBhvr additive="base">
                                        <p:cTn id="59" dur="500" fill="hold"/>
                                        <p:tgtEl>
                                          <p:spTgt spid="23573"/>
                                        </p:tgtEl>
                                        <p:attrNameLst>
                                          <p:attrName>ppt_x</p:attrName>
                                        </p:attrNameLst>
                                      </p:cBhvr>
                                      <p:tavLst>
                                        <p:tav tm="0">
                                          <p:val>
                                            <p:strVal val="#ppt_x"/>
                                          </p:val>
                                        </p:tav>
                                        <p:tav tm="100000">
                                          <p:val>
                                            <p:strVal val="#ppt_x"/>
                                          </p:val>
                                        </p:tav>
                                      </p:tavLst>
                                    </p:anim>
                                    <p:anim calcmode="lin" valueType="num">
                                      <p:cBhvr additive="base">
                                        <p:cTn id="60" dur="500" fill="hold"/>
                                        <p:tgtEl>
                                          <p:spTgt spid="23573"/>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23567"/>
                                        </p:tgtEl>
                                        <p:attrNameLst>
                                          <p:attrName>style.visibility</p:attrName>
                                        </p:attrNameLst>
                                      </p:cBhvr>
                                      <p:to>
                                        <p:strVal val="visible"/>
                                      </p:to>
                                    </p:set>
                                    <p:anim calcmode="lin" valueType="num">
                                      <p:cBhvr additive="base">
                                        <p:cTn id="63" dur="500" fill="hold"/>
                                        <p:tgtEl>
                                          <p:spTgt spid="23567"/>
                                        </p:tgtEl>
                                        <p:attrNameLst>
                                          <p:attrName>ppt_x</p:attrName>
                                        </p:attrNameLst>
                                      </p:cBhvr>
                                      <p:tavLst>
                                        <p:tav tm="0">
                                          <p:val>
                                            <p:strVal val="#ppt_x"/>
                                          </p:val>
                                        </p:tav>
                                        <p:tav tm="100000">
                                          <p:val>
                                            <p:strVal val="#ppt_x"/>
                                          </p:val>
                                        </p:tav>
                                      </p:tavLst>
                                    </p:anim>
                                    <p:anim calcmode="lin" valueType="num">
                                      <p:cBhvr additive="base">
                                        <p:cTn id="64" dur="500" fill="hold"/>
                                        <p:tgtEl>
                                          <p:spTgt spid="23567"/>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23565"/>
                                        </p:tgtEl>
                                        <p:attrNameLst>
                                          <p:attrName>style.visibility</p:attrName>
                                        </p:attrNameLst>
                                      </p:cBhvr>
                                      <p:to>
                                        <p:strVal val="visible"/>
                                      </p:to>
                                    </p:set>
                                    <p:anim calcmode="lin" valueType="num">
                                      <p:cBhvr additive="base">
                                        <p:cTn id="67" dur="500" fill="hold"/>
                                        <p:tgtEl>
                                          <p:spTgt spid="23565"/>
                                        </p:tgtEl>
                                        <p:attrNameLst>
                                          <p:attrName>ppt_x</p:attrName>
                                        </p:attrNameLst>
                                      </p:cBhvr>
                                      <p:tavLst>
                                        <p:tav tm="0">
                                          <p:val>
                                            <p:strVal val="#ppt_x"/>
                                          </p:val>
                                        </p:tav>
                                        <p:tav tm="100000">
                                          <p:val>
                                            <p:strVal val="#ppt_x"/>
                                          </p:val>
                                        </p:tav>
                                      </p:tavLst>
                                    </p:anim>
                                    <p:anim calcmode="lin" valueType="num">
                                      <p:cBhvr additive="base">
                                        <p:cTn id="68" dur="500" fill="hold"/>
                                        <p:tgtEl>
                                          <p:spTgt spid="23565"/>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23569"/>
                                        </p:tgtEl>
                                        <p:attrNameLst>
                                          <p:attrName>style.visibility</p:attrName>
                                        </p:attrNameLst>
                                      </p:cBhvr>
                                      <p:to>
                                        <p:strVal val="visible"/>
                                      </p:to>
                                    </p:set>
                                    <p:anim calcmode="lin" valueType="num">
                                      <p:cBhvr additive="base">
                                        <p:cTn id="71" dur="500" fill="hold"/>
                                        <p:tgtEl>
                                          <p:spTgt spid="23569"/>
                                        </p:tgtEl>
                                        <p:attrNameLst>
                                          <p:attrName>ppt_x</p:attrName>
                                        </p:attrNameLst>
                                      </p:cBhvr>
                                      <p:tavLst>
                                        <p:tav tm="0">
                                          <p:val>
                                            <p:strVal val="#ppt_x"/>
                                          </p:val>
                                        </p:tav>
                                        <p:tav tm="100000">
                                          <p:val>
                                            <p:strVal val="#ppt_x"/>
                                          </p:val>
                                        </p:tav>
                                      </p:tavLst>
                                    </p:anim>
                                    <p:anim calcmode="lin" valueType="num">
                                      <p:cBhvr additive="base">
                                        <p:cTn id="72" dur="500" fill="hold"/>
                                        <p:tgtEl>
                                          <p:spTgt spid="23569"/>
                                        </p:tgtEl>
                                        <p:attrNameLst>
                                          <p:attrName>ppt_y</p:attrName>
                                        </p:attrNameLst>
                                      </p:cBhvr>
                                      <p:tavLst>
                                        <p:tav tm="0">
                                          <p:val>
                                            <p:strVal val="1+#ppt_h/2"/>
                                          </p:val>
                                        </p:tav>
                                        <p:tav tm="100000">
                                          <p:val>
                                            <p:strVal val="#ppt_y"/>
                                          </p:val>
                                        </p:tav>
                                      </p:tavLst>
                                    </p:anim>
                                  </p:childTnLst>
                                </p:cTn>
                              </p:par>
                              <p:par>
                                <p:cTn id="73" presetID="2" presetClass="entr" presetSubtype="4" fill="hold" nodeType="withEffect">
                                  <p:stCondLst>
                                    <p:cond delay="0"/>
                                  </p:stCondLst>
                                  <p:childTnLst>
                                    <p:set>
                                      <p:cBhvr>
                                        <p:cTn id="74" dur="1" fill="hold">
                                          <p:stCondLst>
                                            <p:cond delay="0"/>
                                          </p:stCondLst>
                                        </p:cTn>
                                        <p:tgtEl>
                                          <p:spTgt spid="23566"/>
                                        </p:tgtEl>
                                        <p:attrNameLst>
                                          <p:attrName>style.visibility</p:attrName>
                                        </p:attrNameLst>
                                      </p:cBhvr>
                                      <p:to>
                                        <p:strVal val="visible"/>
                                      </p:to>
                                    </p:set>
                                    <p:anim calcmode="lin" valueType="num">
                                      <p:cBhvr additive="base">
                                        <p:cTn id="75" dur="500" fill="hold"/>
                                        <p:tgtEl>
                                          <p:spTgt spid="23566"/>
                                        </p:tgtEl>
                                        <p:attrNameLst>
                                          <p:attrName>ppt_x</p:attrName>
                                        </p:attrNameLst>
                                      </p:cBhvr>
                                      <p:tavLst>
                                        <p:tav tm="0">
                                          <p:val>
                                            <p:strVal val="#ppt_x"/>
                                          </p:val>
                                        </p:tav>
                                        <p:tav tm="100000">
                                          <p:val>
                                            <p:strVal val="#ppt_x"/>
                                          </p:val>
                                        </p:tav>
                                      </p:tavLst>
                                    </p:anim>
                                    <p:anim calcmode="lin" valueType="num">
                                      <p:cBhvr additive="base">
                                        <p:cTn id="76" dur="500" fill="hold"/>
                                        <p:tgtEl>
                                          <p:spTgt spid="23566"/>
                                        </p:tgtEl>
                                        <p:attrNameLst>
                                          <p:attrName>ppt_y</p:attrName>
                                        </p:attrNameLst>
                                      </p:cBhvr>
                                      <p:tavLst>
                                        <p:tav tm="0">
                                          <p:val>
                                            <p:strVal val="1+#ppt_h/2"/>
                                          </p:val>
                                        </p:tav>
                                        <p:tav tm="100000">
                                          <p:val>
                                            <p:strVal val="#ppt_y"/>
                                          </p:val>
                                        </p:tav>
                                      </p:tavLst>
                                    </p:anim>
                                  </p:childTnLst>
                                </p:cTn>
                              </p:par>
                              <p:par>
                                <p:cTn id="77" presetID="2" presetClass="entr" presetSubtype="4" fill="hold" nodeType="withEffect">
                                  <p:stCondLst>
                                    <p:cond delay="0"/>
                                  </p:stCondLst>
                                  <p:childTnLst>
                                    <p:set>
                                      <p:cBhvr>
                                        <p:cTn id="78" dur="1" fill="hold">
                                          <p:stCondLst>
                                            <p:cond delay="0"/>
                                          </p:stCondLst>
                                        </p:cTn>
                                        <p:tgtEl>
                                          <p:spTgt spid="23560"/>
                                        </p:tgtEl>
                                        <p:attrNameLst>
                                          <p:attrName>style.visibility</p:attrName>
                                        </p:attrNameLst>
                                      </p:cBhvr>
                                      <p:to>
                                        <p:strVal val="visible"/>
                                      </p:to>
                                    </p:set>
                                    <p:anim calcmode="lin" valueType="num">
                                      <p:cBhvr additive="base">
                                        <p:cTn id="79" dur="500" fill="hold"/>
                                        <p:tgtEl>
                                          <p:spTgt spid="23560"/>
                                        </p:tgtEl>
                                        <p:attrNameLst>
                                          <p:attrName>ppt_x</p:attrName>
                                        </p:attrNameLst>
                                      </p:cBhvr>
                                      <p:tavLst>
                                        <p:tav tm="0">
                                          <p:val>
                                            <p:strVal val="#ppt_x"/>
                                          </p:val>
                                        </p:tav>
                                        <p:tav tm="100000">
                                          <p:val>
                                            <p:strVal val="#ppt_x"/>
                                          </p:val>
                                        </p:tav>
                                      </p:tavLst>
                                    </p:anim>
                                    <p:anim calcmode="lin" valueType="num">
                                      <p:cBhvr additive="base">
                                        <p:cTn id="80" dur="500" fill="hold"/>
                                        <p:tgtEl>
                                          <p:spTgt spid="23560"/>
                                        </p:tgtEl>
                                        <p:attrNameLst>
                                          <p:attrName>ppt_y</p:attrName>
                                        </p:attrNameLst>
                                      </p:cBhvr>
                                      <p:tavLst>
                                        <p:tav tm="0">
                                          <p:val>
                                            <p:strVal val="1+#ppt_h/2"/>
                                          </p:val>
                                        </p:tav>
                                        <p:tav tm="100000">
                                          <p:val>
                                            <p:strVal val="#ppt_y"/>
                                          </p:val>
                                        </p:tav>
                                      </p:tavLst>
                                    </p:anim>
                                  </p:childTnLst>
                                </p:cTn>
                              </p:par>
                              <p:par>
                                <p:cTn id="81" presetID="2" presetClass="entr" presetSubtype="4" fill="hold" nodeType="withEffect">
                                  <p:stCondLst>
                                    <p:cond delay="0"/>
                                  </p:stCondLst>
                                  <p:childTnLst>
                                    <p:set>
                                      <p:cBhvr>
                                        <p:cTn id="82" dur="1" fill="hold">
                                          <p:stCondLst>
                                            <p:cond delay="0"/>
                                          </p:stCondLst>
                                        </p:cTn>
                                        <p:tgtEl>
                                          <p:spTgt spid="23561"/>
                                        </p:tgtEl>
                                        <p:attrNameLst>
                                          <p:attrName>style.visibility</p:attrName>
                                        </p:attrNameLst>
                                      </p:cBhvr>
                                      <p:to>
                                        <p:strVal val="visible"/>
                                      </p:to>
                                    </p:set>
                                    <p:anim calcmode="lin" valueType="num">
                                      <p:cBhvr additive="base">
                                        <p:cTn id="83" dur="500" fill="hold"/>
                                        <p:tgtEl>
                                          <p:spTgt spid="23561"/>
                                        </p:tgtEl>
                                        <p:attrNameLst>
                                          <p:attrName>ppt_x</p:attrName>
                                        </p:attrNameLst>
                                      </p:cBhvr>
                                      <p:tavLst>
                                        <p:tav tm="0">
                                          <p:val>
                                            <p:strVal val="#ppt_x"/>
                                          </p:val>
                                        </p:tav>
                                        <p:tav tm="100000">
                                          <p:val>
                                            <p:strVal val="#ppt_x"/>
                                          </p:val>
                                        </p:tav>
                                      </p:tavLst>
                                    </p:anim>
                                    <p:anim calcmode="lin" valueType="num">
                                      <p:cBhvr additive="base">
                                        <p:cTn id="84" dur="500" fill="hold"/>
                                        <p:tgtEl>
                                          <p:spTgt spid="23561"/>
                                        </p:tgtEl>
                                        <p:attrNameLst>
                                          <p:attrName>ppt_y</p:attrName>
                                        </p:attrNameLst>
                                      </p:cBhvr>
                                      <p:tavLst>
                                        <p:tav tm="0">
                                          <p:val>
                                            <p:strVal val="1+#ppt_h/2"/>
                                          </p:val>
                                        </p:tav>
                                        <p:tav tm="100000">
                                          <p:val>
                                            <p:strVal val="#ppt_y"/>
                                          </p:val>
                                        </p:tav>
                                      </p:tavLst>
                                    </p:anim>
                                  </p:childTnLst>
                                </p:cTn>
                              </p:par>
                              <p:par>
                                <p:cTn id="85" presetID="2" presetClass="entr" presetSubtype="4" fill="hold" nodeType="withEffect">
                                  <p:stCondLst>
                                    <p:cond delay="0"/>
                                  </p:stCondLst>
                                  <p:childTnLst>
                                    <p:set>
                                      <p:cBhvr>
                                        <p:cTn id="86" dur="1" fill="hold">
                                          <p:stCondLst>
                                            <p:cond delay="0"/>
                                          </p:stCondLst>
                                        </p:cTn>
                                        <p:tgtEl>
                                          <p:spTgt spid="23564"/>
                                        </p:tgtEl>
                                        <p:attrNameLst>
                                          <p:attrName>style.visibility</p:attrName>
                                        </p:attrNameLst>
                                      </p:cBhvr>
                                      <p:to>
                                        <p:strVal val="visible"/>
                                      </p:to>
                                    </p:set>
                                    <p:anim calcmode="lin" valueType="num">
                                      <p:cBhvr additive="base">
                                        <p:cTn id="87" dur="500" fill="hold"/>
                                        <p:tgtEl>
                                          <p:spTgt spid="23564"/>
                                        </p:tgtEl>
                                        <p:attrNameLst>
                                          <p:attrName>ppt_x</p:attrName>
                                        </p:attrNameLst>
                                      </p:cBhvr>
                                      <p:tavLst>
                                        <p:tav tm="0">
                                          <p:val>
                                            <p:strVal val="#ppt_x"/>
                                          </p:val>
                                        </p:tav>
                                        <p:tav tm="100000">
                                          <p:val>
                                            <p:strVal val="#ppt_x"/>
                                          </p:val>
                                        </p:tav>
                                      </p:tavLst>
                                    </p:anim>
                                    <p:anim calcmode="lin" valueType="num">
                                      <p:cBhvr additive="base">
                                        <p:cTn id="88" dur="500" fill="hold"/>
                                        <p:tgtEl>
                                          <p:spTgt spid="23564"/>
                                        </p:tgtEl>
                                        <p:attrNameLst>
                                          <p:attrName>ppt_y</p:attrName>
                                        </p:attrNameLst>
                                      </p:cBhvr>
                                      <p:tavLst>
                                        <p:tav tm="0">
                                          <p:val>
                                            <p:strVal val="1+#ppt_h/2"/>
                                          </p:val>
                                        </p:tav>
                                        <p:tav tm="100000">
                                          <p:val>
                                            <p:strVal val="#ppt_y"/>
                                          </p:val>
                                        </p:tav>
                                      </p:tavLst>
                                    </p:anim>
                                  </p:childTnLst>
                                </p:cTn>
                              </p:par>
                              <p:par>
                                <p:cTn id="89" presetID="2" presetClass="entr" presetSubtype="4" fill="hold" nodeType="withEffect">
                                  <p:stCondLst>
                                    <p:cond delay="0"/>
                                  </p:stCondLst>
                                  <p:childTnLst>
                                    <p:set>
                                      <p:cBhvr>
                                        <p:cTn id="90" dur="1" fill="hold">
                                          <p:stCondLst>
                                            <p:cond delay="0"/>
                                          </p:stCondLst>
                                        </p:cTn>
                                        <p:tgtEl>
                                          <p:spTgt spid="23562"/>
                                        </p:tgtEl>
                                        <p:attrNameLst>
                                          <p:attrName>style.visibility</p:attrName>
                                        </p:attrNameLst>
                                      </p:cBhvr>
                                      <p:to>
                                        <p:strVal val="visible"/>
                                      </p:to>
                                    </p:set>
                                    <p:anim calcmode="lin" valueType="num">
                                      <p:cBhvr additive="base">
                                        <p:cTn id="91" dur="500" fill="hold"/>
                                        <p:tgtEl>
                                          <p:spTgt spid="23562"/>
                                        </p:tgtEl>
                                        <p:attrNameLst>
                                          <p:attrName>ppt_x</p:attrName>
                                        </p:attrNameLst>
                                      </p:cBhvr>
                                      <p:tavLst>
                                        <p:tav tm="0">
                                          <p:val>
                                            <p:strVal val="#ppt_x"/>
                                          </p:val>
                                        </p:tav>
                                        <p:tav tm="100000">
                                          <p:val>
                                            <p:strVal val="#ppt_x"/>
                                          </p:val>
                                        </p:tav>
                                      </p:tavLst>
                                    </p:anim>
                                    <p:anim calcmode="lin" valueType="num">
                                      <p:cBhvr additive="base">
                                        <p:cTn id="92" dur="500" fill="hold"/>
                                        <p:tgtEl>
                                          <p:spTgt spid="23562"/>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0"/>
                                  </p:stCondLst>
                                  <p:childTnLst>
                                    <p:set>
                                      <p:cBhvr>
                                        <p:cTn id="94" dur="1" fill="hold">
                                          <p:stCondLst>
                                            <p:cond delay="0"/>
                                          </p:stCondLst>
                                        </p:cTn>
                                        <p:tgtEl>
                                          <p:spTgt spid="23563"/>
                                        </p:tgtEl>
                                        <p:attrNameLst>
                                          <p:attrName>style.visibility</p:attrName>
                                        </p:attrNameLst>
                                      </p:cBhvr>
                                      <p:to>
                                        <p:strVal val="visible"/>
                                      </p:to>
                                    </p:set>
                                    <p:anim calcmode="lin" valueType="num">
                                      <p:cBhvr additive="base">
                                        <p:cTn id="95" dur="500" fill="hold"/>
                                        <p:tgtEl>
                                          <p:spTgt spid="23563"/>
                                        </p:tgtEl>
                                        <p:attrNameLst>
                                          <p:attrName>ppt_x</p:attrName>
                                        </p:attrNameLst>
                                      </p:cBhvr>
                                      <p:tavLst>
                                        <p:tav tm="0">
                                          <p:val>
                                            <p:strVal val="#ppt_x"/>
                                          </p:val>
                                        </p:tav>
                                        <p:tav tm="100000">
                                          <p:val>
                                            <p:strVal val="#ppt_x"/>
                                          </p:val>
                                        </p:tav>
                                      </p:tavLst>
                                    </p:anim>
                                    <p:anim calcmode="lin" valueType="num">
                                      <p:cBhvr additive="base">
                                        <p:cTn id="96" dur="500" fill="hold"/>
                                        <p:tgtEl>
                                          <p:spTgt spid="235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animBg="1"/>
      <p:bldP spid="23556" grpId="0" animBg="1"/>
      <p:bldP spid="23557" grpId="0" animBg="1"/>
      <p:bldP spid="23558" grpId="0"/>
      <p:bldP spid="23559" grpId="0"/>
      <p:bldP spid="2357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Nadpis 1"/>
          <p:cNvSpPr>
            <a:spLocks noGrp="1"/>
          </p:cNvSpPr>
          <p:nvPr>
            <p:ph type="ctrTitle"/>
          </p:nvPr>
        </p:nvSpPr>
        <p:spPr>
          <a:xfrm>
            <a:off x="0" y="484188"/>
            <a:ext cx="4284663" cy="595312"/>
          </a:xfrm>
        </p:spPr>
        <p:txBody>
          <a:bodyPr/>
          <a:lstStyle/>
          <a:p>
            <a:pPr algn="l" eaLnBrk="1" hangingPunct="1"/>
            <a:r>
              <a:rPr lang="cs-CZ" sz="2500" b="1" smtClean="0">
                <a:latin typeface="Times New Roman" pitchFamily="18" charset="0"/>
                <a:cs typeface="Times New Roman" pitchFamily="18" charset="0"/>
              </a:rPr>
              <a:t>30.6 Něco navíc pro šikovné</a:t>
            </a:r>
          </a:p>
        </p:txBody>
      </p:sp>
      <p:sp>
        <p:nvSpPr>
          <p:cNvPr id="16" name="TextovéPole 15"/>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pPr fontAlgn="auto">
              <a:spcBef>
                <a:spcPts val="0"/>
              </a:spcBef>
              <a:spcAft>
                <a:spcPts val="0"/>
              </a:spcAft>
              <a:defRPr/>
            </a:pPr>
            <a:endParaRPr lang="cs-CZ" sz="1000" dirty="0">
              <a:latin typeface="Times New Roman" pitchFamily="18" charset="0"/>
              <a:cs typeface="Times New Roman" pitchFamily="18" charset="0"/>
            </a:endParaRPr>
          </a:p>
        </p:txBody>
      </p:sp>
      <p:pic>
        <p:nvPicPr>
          <p:cNvPr id="25603" name="Picture 5" descr="49liska-kozel-sm">
            <a:hlinkClick r:id="rId3"/>
          </p:cNvPr>
          <p:cNvPicPr>
            <a:picLocks noChangeAspect="1" noChangeArrowheads="1"/>
          </p:cNvPicPr>
          <p:nvPr/>
        </p:nvPicPr>
        <p:blipFill>
          <a:blip r:embed="rId4"/>
          <a:srcRect/>
          <a:stretch>
            <a:fillRect/>
          </a:stretch>
        </p:blipFill>
        <p:spPr bwMode="auto">
          <a:xfrm>
            <a:off x="6804025" y="555625"/>
            <a:ext cx="2203450" cy="2879725"/>
          </a:xfrm>
          <a:prstGeom prst="rect">
            <a:avLst/>
          </a:prstGeom>
          <a:noFill/>
          <a:ln w="9525">
            <a:noFill/>
            <a:miter lim="800000"/>
            <a:headEnd/>
            <a:tailEnd/>
          </a:ln>
        </p:spPr>
      </p:pic>
      <p:sp>
        <p:nvSpPr>
          <p:cNvPr id="25604" name="Text Box 6"/>
          <p:cNvSpPr txBox="1">
            <a:spLocks noChangeArrowheads="1"/>
          </p:cNvSpPr>
          <p:nvPr/>
        </p:nvSpPr>
        <p:spPr bwMode="auto">
          <a:xfrm>
            <a:off x="107950" y="1058863"/>
            <a:ext cx="6624638" cy="3978275"/>
          </a:xfrm>
          <a:prstGeom prst="rect">
            <a:avLst/>
          </a:prstGeom>
          <a:solidFill>
            <a:srgbClr val="FFFF00">
              <a:alpha val="50195"/>
            </a:srgbClr>
          </a:solidFill>
          <a:ln w="9525">
            <a:noFill/>
            <a:miter lim="800000"/>
            <a:headEnd/>
            <a:tailEnd/>
          </a:ln>
        </p:spPr>
        <p:txBody>
          <a:bodyPr>
            <a:spAutoFit/>
          </a:bodyPr>
          <a:lstStyle/>
          <a:p>
            <a:pPr algn="just"/>
            <a:r>
              <a:rPr lang="cs-CZ" sz="1500" b="1" u="sng">
                <a:latin typeface="Times New Roman" pitchFamily="18" charset="0"/>
              </a:rPr>
              <a:t>EZOP, Liška a kozel</a:t>
            </a:r>
          </a:p>
          <a:p>
            <a:pPr algn="just"/>
            <a:endParaRPr lang="cs-CZ" sz="1500" b="1" u="sng">
              <a:latin typeface="Times New Roman" pitchFamily="18" charset="0"/>
            </a:endParaRPr>
          </a:p>
          <a:p>
            <a:pPr algn="just"/>
            <a:r>
              <a:rPr lang="cs-CZ" sz="1500" b="1">
                <a:latin typeface="Times New Roman" pitchFamily="18" charset="0"/>
              </a:rPr>
              <a:t>Liška spadla do studně a byla nucena v ní zůstat, protože z ní nedokázala vylézt. K té studni přišel kozel, kterého trýznila žízeň, spatřil v ní lišku a zeptal se jí, zda je voda dobrá. Liška měla radost z té šťastné náhody, vychvalovala vodu, tvrdila, že je zdravá, a zvala ho k sobě do studně. Kozel seskočil, protože v té chvíli viděl jen svou touhu</a:t>
            </a:r>
            <a:r>
              <a:rPr lang="el-GR" sz="1500" b="1">
                <a:latin typeface="Times New Roman" pitchFamily="18" charset="0"/>
                <a:cs typeface="Times New Roman" pitchFamily="18" charset="0"/>
              </a:rPr>
              <a:t>;</a:t>
            </a:r>
            <a:r>
              <a:rPr lang="cs-CZ" sz="1500" b="1">
                <a:latin typeface="Times New Roman" pitchFamily="18" charset="0"/>
                <a:cs typeface="Times New Roman" pitchFamily="18" charset="0"/>
              </a:rPr>
              <a:t> jakmile uhasil žízeň, uvažovali s liškou, jak odtud. Liška prohlásila, že už vymyslila způsob, jak by se oba zachránili: „Kdyby ses chtěl opřít nohama o obezdění studny a sklonit rohy, vyběhnu po tvém hřbetě a pak tě vytáhnu.“</a:t>
            </a:r>
          </a:p>
          <a:p>
            <a:pPr algn="just"/>
            <a:r>
              <a:rPr lang="cs-CZ" sz="1500" b="1">
                <a:latin typeface="Times New Roman" pitchFamily="18" charset="0"/>
                <a:cs typeface="Times New Roman" pitchFamily="18" charset="0"/>
              </a:rPr>
              <a:t>Kozel ochotně poslechl, liška mu vyskočila na zadek, vyběhla po jeho hřbetě, opřela se mu o rohy, dostala se až k okraji studně, vylezla a běžela pryč. Kozel jí vyčítal, že nedodržela smlouvu, a tu se liška otočila a řekla mu: „Můj milý, kdybys měl tolik rozumu, kolik máš na bradě vousů, nebyl bys skákal do studně, dokud by sis nepromyslil, jak se dostaneš ven.“</a:t>
            </a:r>
          </a:p>
          <a:p>
            <a:pPr algn="just"/>
            <a:r>
              <a:rPr lang="cs-CZ" sz="1500" b="1">
                <a:latin typeface="Times New Roman" pitchFamily="18" charset="0"/>
                <a:cs typeface="Times New Roman" pitchFamily="18" charset="0"/>
              </a:rPr>
              <a:t>Stejně tak se rozumní lidé mají pustit do nějaké činnosti teprve tenkrát, až rozváží, k čemu povede.</a:t>
            </a:r>
            <a:endParaRPr lang="el-GR" sz="1500" b="1">
              <a:latin typeface="Times New Roman" pitchFamily="18" charset="0"/>
              <a:cs typeface="Times New Roman" pitchFamily="18" charset="0"/>
            </a:endParaRPr>
          </a:p>
        </p:txBody>
      </p:sp>
      <p:pic>
        <p:nvPicPr>
          <p:cNvPr id="25605" name="Picture 3" descr="C:\Program Files\Microsoft Office\MEDIA\CAGCAT10\j0299125.wmf"/>
          <p:cNvPicPr>
            <a:picLocks noChangeAspect="1" noChangeArrowheads="1"/>
          </p:cNvPicPr>
          <p:nvPr/>
        </p:nvPicPr>
        <p:blipFill>
          <a:blip r:embed="rId5"/>
          <a:srcRect/>
          <a:stretch>
            <a:fillRect/>
          </a:stretch>
        </p:blipFill>
        <p:spPr bwMode="auto">
          <a:xfrm>
            <a:off x="5795963" y="627063"/>
            <a:ext cx="762000" cy="927100"/>
          </a:xfrm>
          <a:prstGeom prst="rect">
            <a:avLst/>
          </a:prstGeom>
          <a:noFill/>
          <a:ln w="9525">
            <a:noFill/>
            <a:miter lim="800000"/>
            <a:headEnd/>
            <a:tailEnd/>
          </a:ln>
        </p:spPr>
      </p:pic>
      <p:sp>
        <p:nvSpPr>
          <p:cNvPr id="25606" name="Text Box 7"/>
          <p:cNvSpPr txBox="1">
            <a:spLocks noChangeArrowheads="1"/>
          </p:cNvSpPr>
          <p:nvPr/>
        </p:nvSpPr>
        <p:spPr bwMode="auto">
          <a:xfrm>
            <a:off x="6856413" y="3603625"/>
            <a:ext cx="2179637" cy="1370013"/>
          </a:xfrm>
          <a:prstGeom prst="rect">
            <a:avLst/>
          </a:prstGeom>
          <a:solidFill>
            <a:srgbClr val="00FFFF">
              <a:alpha val="50195"/>
            </a:srgbClr>
          </a:solidFill>
          <a:ln w="9525">
            <a:noFill/>
            <a:miter lim="800000"/>
            <a:headEnd/>
            <a:tailEnd/>
          </a:ln>
        </p:spPr>
        <p:txBody>
          <a:bodyPr>
            <a:spAutoFit/>
          </a:bodyPr>
          <a:lstStyle/>
          <a:p>
            <a:pPr algn="just"/>
            <a:r>
              <a:rPr lang="cs-CZ" sz="1200" b="1">
                <a:latin typeface="Times New Roman" pitchFamily="18" charset="0"/>
              </a:rPr>
              <a:t>Jak bys charakterizoval/a hlavní postavy, tj. lišku a kozla?</a:t>
            </a:r>
          </a:p>
          <a:p>
            <a:pPr algn="just"/>
            <a:r>
              <a:rPr lang="cs-CZ" sz="1200" b="1">
                <a:latin typeface="Times New Roman" pitchFamily="18" charset="0"/>
              </a:rPr>
              <a:t>Pokus se vysvětlit ponaučení vlastními slovy.</a:t>
            </a:r>
          </a:p>
          <a:p>
            <a:pPr algn="just"/>
            <a:r>
              <a:rPr lang="cs-CZ" sz="1200" b="1">
                <a:latin typeface="Times New Roman" pitchFamily="18" charset="0"/>
              </a:rPr>
              <a:t>Zvládneš dramatizaci této bajky?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Nadpis 1"/>
          <p:cNvSpPr>
            <a:spLocks noGrp="1"/>
          </p:cNvSpPr>
          <p:nvPr>
            <p:ph type="ctrTitle"/>
          </p:nvPr>
        </p:nvSpPr>
        <p:spPr>
          <a:xfrm>
            <a:off x="0" y="484188"/>
            <a:ext cx="4897438" cy="595312"/>
          </a:xfrm>
        </p:spPr>
        <p:txBody>
          <a:bodyPr/>
          <a:lstStyle/>
          <a:p>
            <a:pPr algn="l" eaLnBrk="1" hangingPunct="1"/>
            <a:r>
              <a:rPr lang="cs-CZ" sz="2500" b="1" smtClean="0">
                <a:latin typeface="Times New Roman" pitchFamily="18" charset="0"/>
                <a:cs typeface="Times New Roman" pitchFamily="18" charset="0"/>
              </a:rPr>
              <a:t>30.7 CLIL</a:t>
            </a:r>
          </a:p>
        </p:txBody>
      </p:sp>
      <p:sp>
        <p:nvSpPr>
          <p:cNvPr id="27650" name="TextovéPole 10">
            <a:hlinkClick r:id="rId3"/>
          </p:cNvPr>
          <p:cNvSpPr txBox="1">
            <a:spLocks noChangeArrowheads="1"/>
          </p:cNvSpPr>
          <p:nvPr/>
        </p:nvSpPr>
        <p:spPr bwMode="auto">
          <a:xfrm>
            <a:off x="6516688" y="3867150"/>
            <a:ext cx="2303462" cy="461963"/>
          </a:xfrm>
          <a:prstGeom prst="rect">
            <a:avLst/>
          </a:prstGeom>
          <a:noFill/>
          <a:ln w="9525">
            <a:noFill/>
            <a:miter lim="800000"/>
            <a:headEnd/>
            <a:tailEnd/>
          </a:ln>
        </p:spPr>
        <p:txBody>
          <a:bodyPr>
            <a:spAutoFit/>
          </a:bodyPr>
          <a:lstStyle/>
          <a:p>
            <a:endParaRPr lang="cs-CZ" sz="1200">
              <a:latin typeface="Calibri" pitchFamily="34" charset="0"/>
            </a:endParaRPr>
          </a:p>
          <a:p>
            <a:endParaRPr lang="cs-CZ" sz="1200">
              <a:latin typeface="Calibri" pitchFamily="34" charset="0"/>
            </a:endParaRPr>
          </a:p>
        </p:txBody>
      </p:sp>
      <p:sp>
        <p:nvSpPr>
          <p:cNvPr id="17" name="TextovéPole 16"/>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Czech </a:t>
            </a:r>
            <a:r>
              <a:rPr lang="cs-CZ" sz="1600" b="1" dirty="0" err="1">
                <a:solidFill>
                  <a:schemeClr val="accent3">
                    <a:lumMod val="50000"/>
                  </a:schemeClr>
                </a:solidFill>
                <a:latin typeface="Times New Roman" pitchFamily="18" charset="0"/>
                <a:cs typeface="Times New Roman" pitchFamily="18" charset="0"/>
              </a:rPr>
              <a:t>language</a:t>
            </a:r>
            <a:r>
              <a:rPr lang="cs-CZ" sz="1600" b="1" dirty="0">
                <a:solidFill>
                  <a:schemeClr val="accent3">
                    <a:lumMod val="50000"/>
                  </a:schemeClr>
                </a:solidFill>
                <a:latin typeface="Times New Roman" pitchFamily="18" charset="0"/>
                <a:cs typeface="Times New Roman" pitchFamily="18" charset="0"/>
              </a:rPr>
              <a:t> and </a:t>
            </a:r>
            <a:r>
              <a:rPr lang="cs-CZ" sz="1600" b="1" dirty="0" err="1">
                <a:solidFill>
                  <a:schemeClr val="accent3">
                    <a:lumMod val="50000"/>
                  </a:schemeClr>
                </a:solidFill>
                <a:latin typeface="Times New Roman" pitchFamily="18" charset="0"/>
                <a:cs typeface="Times New Roman" pitchFamily="18" charset="0"/>
              </a:rPr>
              <a:t>literature</a:t>
            </a:r>
            <a:endParaRPr lang="cs-CZ" sz="1600" b="1" dirty="0">
              <a:solidFill>
                <a:schemeClr val="accent3">
                  <a:lumMod val="50000"/>
                </a:schemeClr>
              </a:solidFill>
              <a:latin typeface="Times New Roman" pitchFamily="18" charset="0"/>
              <a:cs typeface="Times New Roman" pitchFamily="18" charset="0"/>
            </a:endParaRPr>
          </a:p>
          <a:p>
            <a:pPr fontAlgn="auto">
              <a:spcBef>
                <a:spcPts val="0"/>
              </a:spcBef>
              <a:spcAft>
                <a:spcPts val="0"/>
              </a:spcAft>
              <a:defRPr/>
            </a:pPr>
            <a:endParaRPr lang="cs-CZ" sz="1000" dirty="0">
              <a:latin typeface="Times New Roman" pitchFamily="18" charset="0"/>
              <a:cs typeface="Times New Roman" pitchFamily="18" charset="0"/>
            </a:endParaRPr>
          </a:p>
        </p:txBody>
      </p:sp>
      <p:sp>
        <p:nvSpPr>
          <p:cNvPr id="27652" name="Text Box 5"/>
          <p:cNvSpPr txBox="1">
            <a:spLocks noChangeArrowheads="1"/>
          </p:cNvSpPr>
          <p:nvPr/>
        </p:nvSpPr>
        <p:spPr bwMode="auto">
          <a:xfrm>
            <a:off x="971550" y="3219450"/>
            <a:ext cx="885825" cy="1739900"/>
          </a:xfrm>
          <a:prstGeom prst="rect">
            <a:avLst/>
          </a:prstGeom>
          <a:solidFill>
            <a:srgbClr val="00FF00">
              <a:alpha val="70195"/>
            </a:srgbClr>
          </a:solidFill>
          <a:ln w="9525">
            <a:noFill/>
            <a:miter lim="800000"/>
            <a:headEnd/>
            <a:tailEnd/>
          </a:ln>
        </p:spPr>
        <p:txBody>
          <a:bodyPr wrap="none">
            <a:spAutoFit/>
          </a:bodyPr>
          <a:lstStyle/>
          <a:p>
            <a:pPr>
              <a:lnSpc>
                <a:spcPct val="150000"/>
              </a:lnSpc>
            </a:pPr>
            <a:r>
              <a:rPr lang="cs-CZ" sz="1200" b="1">
                <a:latin typeface="Times New Roman" pitchFamily="18" charset="0"/>
              </a:rPr>
              <a:t>bajka </a:t>
            </a:r>
          </a:p>
          <a:p>
            <a:pPr>
              <a:lnSpc>
                <a:spcPct val="150000"/>
              </a:lnSpc>
            </a:pPr>
            <a:r>
              <a:rPr lang="cs-CZ" sz="1200" b="1">
                <a:latin typeface="Times New Roman" pitchFamily="18" charset="0"/>
              </a:rPr>
              <a:t>ponaučení</a:t>
            </a:r>
          </a:p>
          <a:p>
            <a:pPr>
              <a:lnSpc>
                <a:spcPct val="150000"/>
              </a:lnSpc>
            </a:pPr>
            <a:r>
              <a:rPr lang="cs-CZ" sz="1200" b="1">
                <a:latin typeface="Times New Roman" pitchFamily="18" charset="0"/>
              </a:rPr>
              <a:t>alegorie</a:t>
            </a:r>
          </a:p>
          <a:p>
            <a:pPr>
              <a:lnSpc>
                <a:spcPct val="150000"/>
              </a:lnSpc>
            </a:pPr>
            <a:r>
              <a:rPr lang="cs-CZ" sz="1200" b="1">
                <a:latin typeface="Times New Roman" pitchFamily="18" charset="0"/>
              </a:rPr>
              <a:t>přísloví</a:t>
            </a:r>
          </a:p>
          <a:p>
            <a:pPr>
              <a:lnSpc>
                <a:spcPct val="150000"/>
              </a:lnSpc>
            </a:pPr>
            <a:r>
              <a:rPr lang="cs-CZ" sz="1200" b="1">
                <a:latin typeface="Times New Roman" pitchFamily="18" charset="0"/>
              </a:rPr>
              <a:t>rčení</a:t>
            </a:r>
          </a:p>
          <a:p>
            <a:pPr>
              <a:lnSpc>
                <a:spcPct val="150000"/>
              </a:lnSpc>
            </a:pPr>
            <a:r>
              <a:rPr lang="cs-CZ" sz="1200" b="1">
                <a:latin typeface="Times New Roman" pitchFamily="18" charset="0"/>
              </a:rPr>
              <a:t>pranostika</a:t>
            </a:r>
          </a:p>
        </p:txBody>
      </p:sp>
      <p:sp>
        <p:nvSpPr>
          <p:cNvPr id="27653" name="Text Box 6"/>
          <p:cNvSpPr txBox="1">
            <a:spLocks noChangeArrowheads="1"/>
          </p:cNvSpPr>
          <p:nvPr/>
        </p:nvSpPr>
        <p:spPr bwMode="auto">
          <a:xfrm>
            <a:off x="250825" y="1276350"/>
            <a:ext cx="184150" cy="366713"/>
          </a:xfrm>
          <a:prstGeom prst="rect">
            <a:avLst/>
          </a:prstGeom>
          <a:noFill/>
          <a:ln w="9525">
            <a:noFill/>
            <a:miter lim="800000"/>
            <a:headEnd/>
            <a:tailEnd/>
          </a:ln>
        </p:spPr>
        <p:txBody>
          <a:bodyPr wrap="none">
            <a:spAutoFit/>
          </a:bodyPr>
          <a:lstStyle/>
          <a:p>
            <a:endParaRPr lang="cs-CZ"/>
          </a:p>
        </p:txBody>
      </p:sp>
      <p:sp>
        <p:nvSpPr>
          <p:cNvPr id="27654" name="Text Box 7"/>
          <p:cNvSpPr txBox="1">
            <a:spLocks noChangeArrowheads="1"/>
          </p:cNvSpPr>
          <p:nvPr/>
        </p:nvSpPr>
        <p:spPr bwMode="auto">
          <a:xfrm>
            <a:off x="107950" y="3219450"/>
            <a:ext cx="711200" cy="1739900"/>
          </a:xfrm>
          <a:prstGeom prst="rect">
            <a:avLst/>
          </a:prstGeom>
          <a:solidFill>
            <a:srgbClr val="FF0000">
              <a:alpha val="70195"/>
            </a:srgbClr>
          </a:solidFill>
          <a:ln w="9525">
            <a:noFill/>
            <a:miter lim="800000"/>
            <a:headEnd/>
            <a:tailEnd/>
          </a:ln>
        </p:spPr>
        <p:txBody>
          <a:bodyPr wrap="none">
            <a:spAutoFit/>
          </a:bodyPr>
          <a:lstStyle/>
          <a:p>
            <a:pPr>
              <a:lnSpc>
                <a:spcPct val="150000"/>
              </a:lnSpc>
            </a:pPr>
            <a:r>
              <a:rPr lang="cs-CZ" sz="1200" b="1" dirty="0" err="1">
                <a:latin typeface="Times New Roman" pitchFamily="18" charset="0"/>
              </a:rPr>
              <a:t>fable</a:t>
            </a:r>
            <a:endParaRPr lang="cs-CZ" sz="1200" b="1" dirty="0">
              <a:latin typeface="Times New Roman" pitchFamily="18" charset="0"/>
            </a:endParaRPr>
          </a:p>
          <a:p>
            <a:pPr>
              <a:lnSpc>
                <a:spcPct val="150000"/>
              </a:lnSpc>
            </a:pPr>
            <a:r>
              <a:rPr lang="cs-CZ" sz="1200" b="1" dirty="0" err="1">
                <a:latin typeface="Times New Roman" pitchFamily="18" charset="0"/>
              </a:rPr>
              <a:t>moral</a:t>
            </a:r>
            <a:endParaRPr lang="cs-CZ" sz="1200" b="1" dirty="0">
              <a:latin typeface="Times New Roman" pitchFamily="18" charset="0"/>
            </a:endParaRPr>
          </a:p>
          <a:p>
            <a:pPr>
              <a:lnSpc>
                <a:spcPct val="150000"/>
              </a:lnSpc>
            </a:pPr>
            <a:r>
              <a:rPr lang="cs-CZ" sz="1200" b="1" dirty="0" err="1">
                <a:latin typeface="Times New Roman" pitchFamily="18" charset="0"/>
              </a:rPr>
              <a:t>allegory</a:t>
            </a:r>
            <a:endParaRPr lang="cs-CZ" sz="1200" b="1" dirty="0">
              <a:latin typeface="Times New Roman" pitchFamily="18" charset="0"/>
            </a:endParaRPr>
          </a:p>
          <a:p>
            <a:pPr>
              <a:lnSpc>
                <a:spcPct val="150000"/>
              </a:lnSpc>
            </a:pPr>
            <a:r>
              <a:rPr lang="cs-CZ" sz="1200" b="1" dirty="0">
                <a:latin typeface="Times New Roman" pitchFamily="18" charset="0"/>
              </a:rPr>
              <a:t>proverb</a:t>
            </a:r>
          </a:p>
          <a:p>
            <a:pPr>
              <a:lnSpc>
                <a:spcPct val="150000"/>
              </a:lnSpc>
            </a:pPr>
            <a:r>
              <a:rPr lang="cs-CZ" sz="1200" b="1" dirty="0" err="1" smtClean="0">
                <a:latin typeface="Times New Roman" pitchFamily="18" charset="0"/>
              </a:rPr>
              <a:t>saying</a:t>
            </a:r>
            <a:endParaRPr lang="cs-CZ" sz="1200" b="1" dirty="0">
              <a:latin typeface="Times New Roman" pitchFamily="18" charset="0"/>
            </a:endParaRPr>
          </a:p>
          <a:p>
            <a:pPr>
              <a:lnSpc>
                <a:spcPct val="150000"/>
              </a:lnSpc>
            </a:pPr>
            <a:r>
              <a:rPr lang="cs-CZ" sz="1200" b="1" dirty="0">
                <a:latin typeface="Times New Roman" pitchFamily="18" charset="0"/>
              </a:rPr>
              <a:t>?</a:t>
            </a:r>
          </a:p>
        </p:txBody>
      </p:sp>
      <p:sp>
        <p:nvSpPr>
          <p:cNvPr id="27655" name="Text Box 8"/>
          <p:cNvSpPr txBox="1">
            <a:spLocks noChangeArrowheads="1"/>
          </p:cNvSpPr>
          <p:nvPr/>
        </p:nvSpPr>
        <p:spPr bwMode="auto">
          <a:xfrm>
            <a:off x="395288" y="2643188"/>
            <a:ext cx="1155700" cy="336550"/>
          </a:xfrm>
          <a:prstGeom prst="rect">
            <a:avLst/>
          </a:prstGeom>
          <a:solidFill>
            <a:srgbClr val="00FFFF">
              <a:alpha val="70195"/>
            </a:srgbClr>
          </a:solidFill>
          <a:ln w="9525">
            <a:noFill/>
            <a:miter lim="800000"/>
            <a:headEnd/>
            <a:tailEnd/>
          </a:ln>
        </p:spPr>
        <p:txBody>
          <a:bodyPr wrap="none">
            <a:spAutoFit/>
          </a:bodyPr>
          <a:lstStyle/>
          <a:p>
            <a:r>
              <a:rPr lang="cs-CZ" sz="1600" b="1" i="1" u="sng">
                <a:latin typeface="Times New Roman" pitchFamily="18" charset="0"/>
              </a:rPr>
              <a:t>Vocabulary</a:t>
            </a:r>
          </a:p>
        </p:txBody>
      </p:sp>
      <p:pic>
        <p:nvPicPr>
          <p:cNvPr id="27656" name="Picture 10" descr="b38646476"/>
          <p:cNvPicPr>
            <a:picLocks noChangeAspect="1" noChangeArrowheads="1"/>
          </p:cNvPicPr>
          <p:nvPr/>
        </p:nvPicPr>
        <p:blipFill>
          <a:blip r:embed="rId4"/>
          <a:srcRect b="3847"/>
          <a:stretch>
            <a:fillRect/>
          </a:stretch>
        </p:blipFill>
        <p:spPr bwMode="auto">
          <a:xfrm>
            <a:off x="6443663" y="987425"/>
            <a:ext cx="2533650" cy="3240088"/>
          </a:xfrm>
          <a:prstGeom prst="rect">
            <a:avLst/>
          </a:prstGeom>
          <a:noFill/>
          <a:ln w="9525">
            <a:noFill/>
            <a:miter lim="800000"/>
            <a:headEnd/>
            <a:tailEnd/>
          </a:ln>
        </p:spPr>
      </p:pic>
      <p:sp>
        <p:nvSpPr>
          <p:cNvPr id="27657" name="Text Box 11"/>
          <p:cNvSpPr txBox="1">
            <a:spLocks noChangeArrowheads="1"/>
          </p:cNvSpPr>
          <p:nvPr/>
        </p:nvSpPr>
        <p:spPr bwMode="auto">
          <a:xfrm>
            <a:off x="7019925" y="4587875"/>
            <a:ext cx="1250950" cy="304800"/>
          </a:xfrm>
          <a:prstGeom prst="rect">
            <a:avLst/>
          </a:prstGeom>
          <a:noFill/>
          <a:ln w="9525">
            <a:noFill/>
            <a:miter lim="800000"/>
            <a:headEnd/>
            <a:tailEnd/>
          </a:ln>
        </p:spPr>
        <p:txBody>
          <a:bodyPr wrap="none">
            <a:spAutoFit/>
          </a:bodyPr>
          <a:lstStyle/>
          <a:p>
            <a:r>
              <a:rPr lang="cs-CZ" sz="1400">
                <a:latin typeface="Times New Roman" pitchFamily="18" charset="0"/>
                <a:hlinkClick r:id="rId5"/>
              </a:rPr>
              <a:t>Aesop's Fables</a:t>
            </a:r>
            <a:endParaRPr lang="cs-CZ" sz="1400">
              <a:latin typeface="Times New Roman" pitchFamily="18" charset="0"/>
            </a:endParaRPr>
          </a:p>
        </p:txBody>
      </p:sp>
      <p:sp>
        <p:nvSpPr>
          <p:cNvPr id="27658" name="Text Box 12"/>
          <p:cNvSpPr txBox="1">
            <a:spLocks noChangeArrowheads="1"/>
          </p:cNvSpPr>
          <p:nvPr/>
        </p:nvSpPr>
        <p:spPr bwMode="auto">
          <a:xfrm>
            <a:off x="2051050" y="627063"/>
            <a:ext cx="4249738" cy="4401205"/>
          </a:xfrm>
          <a:prstGeom prst="rect">
            <a:avLst/>
          </a:prstGeom>
          <a:solidFill>
            <a:srgbClr val="FFFF00">
              <a:alpha val="45097"/>
            </a:srgbClr>
          </a:solidFill>
          <a:ln w="9525">
            <a:noFill/>
            <a:miter lim="800000"/>
            <a:headEnd/>
            <a:tailEnd/>
          </a:ln>
        </p:spPr>
        <p:txBody>
          <a:bodyPr>
            <a:spAutoFit/>
          </a:bodyPr>
          <a:lstStyle/>
          <a:p>
            <a:r>
              <a:rPr lang="en-US" sz="1400" dirty="0" smtClean="0">
                <a:latin typeface="Times New Roman" pitchFamily="18" charset="0"/>
              </a:rPr>
              <a:t>One day, the Wolf met a lamb who was too far from his home. He decided not to eat the Lamb at once, but tried to explain why he had the right to eat him. This is what he said: "Little one, I am very angry with you, because last year you said something very bad about me!"</a:t>
            </a:r>
            <a:br>
              <a:rPr lang="en-US" sz="1400" dirty="0" smtClean="0">
                <a:latin typeface="Times New Roman" pitchFamily="18" charset="0"/>
              </a:rPr>
            </a:br>
            <a:r>
              <a:rPr lang="en-US" sz="1400" dirty="0" smtClean="0">
                <a:latin typeface="Times New Roman" pitchFamily="18" charset="0"/>
              </a:rPr>
              <a:t>"Really?" said the Lamb. "I was not even born then."</a:t>
            </a:r>
            <a:br>
              <a:rPr lang="en-US" sz="1400" dirty="0" smtClean="0">
                <a:latin typeface="Times New Roman" pitchFamily="18" charset="0"/>
              </a:rPr>
            </a:br>
            <a:r>
              <a:rPr lang="en-US" sz="1400" dirty="0" smtClean="0">
                <a:latin typeface="Times New Roman" pitchFamily="18" charset="0"/>
              </a:rPr>
              <a:t>Then the Wolf said, "You eat the grass from my pasture!"</a:t>
            </a:r>
            <a:br>
              <a:rPr lang="en-US" sz="1400" dirty="0" smtClean="0">
                <a:latin typeface="Times New Roman" pitchFamily="18" charset="0"/>
              </a:rPr>
            </a:br>
            <a:r>
              <a:rPr lang="en-US" sz="1400" dirty="0" smtClean="0">
                <a:latin typeface="Times New Roman" pitchFamily="18" charset="0"/>
              </a:rPr>
              <a:t>"No, good sir," the Lamb replied. "I have never tasted grass in my life."</a:t>
            </a:r>
            <a:br>
              <a:rPr lang="en-US" sz="1400" dirty="0" smtClean="0">
                <a:latin typeface="Times New Roman" pitchFamily="18" charset="0"/>
              </a:rPr>
            </a:br>
            <a:r>
              <a:rPr lang="en-US" sz="1400" dirty="0" smtClean="0">
                <a:latin typeface="Times New Roman" pitchFamily="18" charset="0"/>
              </a:rPr>
              <a:t>Again, the Wolf said: "You drink the water from my well!"</a:t>
            </a:r>
            <a:br>
              <a:rPr lang="en-US" sz="1400" dirty="0" smtClean="0">
                <a:latin typeface="Times New Roman" pitchFamily="18" charset="0"/>
              </a:rPr>
            </a:br>
            <a:r>
              <a:rPr lang="en-US" sz="1400" dirty="0" smtClean="0">
                <a:latin typeface="Times New Roman" pitchFamily="18" charset="0"/>
              </a:rPr>
              <a:t>"No," the Lamb cried. "I have never drunk water. My mother's milk is both food and drink to me."</a:t>
            </a:r>
            <a:br>
              <a:rPr lang="en-US" sz="1400" dirty="0" smtClean="0">
                <a:latin typeface="Times New Roman" pitchFamily="18" charset="0"/>
              </a:rPr>
            </a:br>
            <a:r>
              <a:rPr lang="en-US" sz="1400" dirty="0" smtClean="0">
                <a:latin typeface="Times New Roman" pitchFamily="18" charset="0"/>
              </a:rPr>
              <a:t>Then the Wolf took him and ate him. "Well, I will not stay without supper," he said, "even though you could see through all my lies."</a:t>
            </a:r>
            <a:br>
              <a:rPr lang="en-US" sz="1400" dirty="0" smtClean="0">
                <a:latin typeface="Times New Roman" pitchFamily="18" charset="0"/>
              </a:rPr>
            </a:br>
            <a:r>
              <a:rPr lang="en-US" sz="1400" dirty="0" smtClean="0">
                <a:latin typeface="Times New Roman" pitchFamily="18" charset="0"/>
              </a:rPr>
              <a:t/>
            </a:r>
            <a:br>
              <a:rPr lang="en-US" sz="1400" dirty="0" smtClean="0">
                <a:latin typeface="Times New Roman" pitchFamily="18" charset="0"/>
              </a:rPr>
            </a:br>
            <a:r>
              <a:rPr lang="en-US" sz="1400" b="1" dirty="0" smtClean="0">
                <a:latin typeface="Times New Roman" pitchFamily="18" charset="0"/>
              </a:rPr>
              <a:t>Moral:</a:t>
            </a:r>
            <a:r>
              <a:rPr lang="en-US" sz="1400" dirty="0" smtClean="0">
                <a:latin typeface="Times New Roman" pitchFamily="18" charset="0"/>
              </a:rPr>
              <a:t> A cruel person will always find an excuse for cruelty.</a:t>
            </a:r>
            <a:endParaRPr lang="en-US" sz="1400" dirty="0">
              <a:latin typeface="Times New Roman" pitchFamily="18" charset="0"/>
            </a:endParaRPr>
          </a:p>
        </p:txBody>
      </p:sp>
      <p:sp>
        <p:nvSpPr>
          <p:cNvPr id="27659" name="Text Box 13"/>
          <p:cNvSpPr txBox="1">
            <a:spLocks noChangeArrowheads="1"/>
          </p:cNvSpPr>
          <p:nvPr/>
        </p:nvSpPr>
        <p:spPr bwMode="auto">
          <a:xfrm>
            <a:off x="468313" y="1276350"/>
            <a:ext cx="1031875" cy="825500"/>
          </a:xfrm>
          <a:prstGeom prst="rect">
            <a:avLst/>
          </a:prstGeom>
          <a:solidFill>
            <a:srgbClr val="FFFF00">
              <a:alpha val="45097"/>
            </a:srgbClr>
          </a:solidFill>
          <a:ln w="9525">
            <a:noFill/>
            <a:miter lim="800000"/>
            <a:headEnd/>
            <a:tailEnd/>
          </a:ln>
        </p:spPr>
        <p:txBody>
          <a:bodyPr wrap="none">
            <a:spAutoFit/>
          </a:bodyPr>
          <a:lstStyle/>
          <a:p>
            <a:pPr algn="ctr"/>
            <a:r>
              <a:rPr lang="cs-CZ" sz="1600" b="1" i="1" u="sng">
                <a:latin typeface="Times New Roman" pitchFamily="18" charset="0"/>
              </a:rPr>
              <a:t>The Wolf </a:t>
            </a:r>
          </a:p>
          <a:p>
            <a:pPr algn="ctr"/>
            <a:r>
              <a:rPr lang="cs-CZ" sz="1600" b="1" i="1" u="sng">
                <a:latin typeface="Times New Roman" pitchFamily="18" charset="0"/>
              </a:rPr>
              <a:t>and</a:t>
            </a:r>
          </a:p>
          <a:p>
            <a:pPr algn="ctr"/>
            <a:r>
              <a:rPr lang="cs-CZ" sz="1600" b="1" i="1" u="sng">
                <a:latin typeface="Times New Roman" pitchFamily="18" charset="0"/>
              </a:rPr>
              <a:t> the Lamb</a:t>
            </a:r>
            <a:endParaRPr lang="cs-CZ" sz="1600" i="1" u="sng">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84188"/>
            <a:ext cx="2916238" cy="593725"/>
          </a:xfrm>
        </p:spPr>
        <p:txBody>
          <a:bodyPr/>
          <a:lstStyle/>
          <a:p>
            <a:pPr algn="l" eaLnBrk="1" hangingPunct="1"/>
            <a:r>
              <a:rPr lang="cs-CZ" sz="2500" b="1" smtClean="0">
                <a:latin typeface="Times New Roman" pitchFamily="18" charset="0"/>
                <a:cs typeface="Times New Roman" pitchFamily="18" charset="0"/>
              </a:rPr>
              <a:t>30.8 Test znalostí</a:t>
            </a:r>
          </a:p>
        </p:txBody>
      </p:sp>
      <p:sp>
        <p:nvSpPr>
          <p:cNvPr id="29698" name="TextovéPole 10">
            <a:hlinkClick r:id="rId3"/>
          </p:cNvPr>
          <p:cNvSpPr txBox="1">
            <a:spLocks noChangeArrowheads="1"/>
          </p:cNvSpPr>
          <p:nvPr/>
        </p:nvSpPr>
        <p:spPr bwMode="auto">
          <a:xfrm>
            <a:off x="6516688" y="3867150"/>
            <a:ext cx="2303462" cy="461963"/>
          </a:xfrm>
          <a:prstGeom prst="rect">
            <a:avLst/>
          </a:prstGeom>
          <a:noFill/>
          <a:ln w="9525">
            <a:noFill/>
            <a:miter lim="800000"/>
            <a:headEnd/>
            <a:tailEnd/>
          </a:ln>
        </p:spPr>
        <p:txBody>
          <a:bodyPr>
            <a:spAutoFit/>
          </a:bodyPr>
          <a:lstStyle/>
          <a:p>
            <a:endParaRPr lang="cs-CZ" sz="1200">
              <a:latin typeface="Calibri" pitchFamily="34" charset="0"/>
            </a:endParaRPr>
          </a:p>
          <a:p>
            <a:endParaRPr lang="cs-CZ" sz="1200">
              <a:latin typeface="Calibri" pitchFamily="34" charset="0"/>
            </a:endParaRPr>
          </a:p>
        </p:txBody>
      </p:sp>
      <p:sp>
        <p:nvSpPr>
          <p:cNvPr id="13" name="TextovéPole 12"/>
          <p:cNvSpPr txBox="1">
            <a:spLocks noChangeArrowheads="1"/>
          </p:cNvSpPr>
          <p:nvPr/>
        </p:nvSpPr>
        <p:spPr bwMode="auto">
          <a:xfrm>
            <a:off x="7092950" y="1203325"/>
            <a:ext cx="1439863" cy="246063"/>
          </a:xfrm>
          <a:prstGeom prst="rect">
            <a:avLst/>
          </a:prstGeom>
          <a:noFill/>
          <a:ln w="9525">
            <a:noFill/>
            <a:miter lim="800000"/>
            <a:headEnd/>
            <a:tailEnd/>
          </a:ln>
        </p:spPr>
        <p:txBody>
          <a:bodyPr>
            <a:spAutoFit/>
          </a:bodyPr>
          <a:lstStyle/>
          <a:p>
            <a:pPr algn="ctr"/>
            <a:r>
              <a:rPr lang="cs-CZ" sz="1000" b="1">
                <a:solidFill>
                  <a:srgbClr val="813763"/>
                </a:solidFill>
                <a:latin typeface="Times New Roman" pitchFamily="18" charset="0"/>
              </a:rPr>
              <a:t>Správné odpovědi:</a:t>
            </a:r>
          </a:p>
        </p:txBody>
      </p:sp>
      <p:graphicFrame>
        <p:nvGraphicFramePr>
          <p:cNvPr id="15" name="Tabulka 14"/>
          <p:cNvGraphicFramePr>
            <a:graphicFrameLocks noGrp="1"/>
          </p:cNvGraphicFramePr>
          <p:nvPr>
            <p:extLst>
              <p:ext uri="{D42A27DB-BD31-4B8C-83A1-F6EECF244321}">
                <p14:modId xmlns:p14="http://schemas.microsoft.com/office/powerpoint/2010/main" val="795890958"/>
              </p:ext>
            </p:extLst>
          </p:nvPr>
        </p:nvGraphicFramePr>
        <p:xfrm>
          <a:off x="756246" y="1469676"/>
          <a:ext cx="6336704" cy="3139440"/>
        </p:xfrm>
        <a:graphic>
          <a:graphicData uri="http://schemas.openxmlformats.org/drawingml/2006/table">
            <a:tbl>
              <a:tblPr bandRow="1">
                <a:tableStyleId>{775DCB02-9BB8-47FD-8907-85C794F793BA}</a:tableStyleId>
              </a:tblPr>
              <a:tblGrid>
                <a:gridCol w="3048000"/>
                <a:gridCol w="3288704"/>
              </a:tblGrid>
              <a:tr h="370840">
                <a:tc>
                  <a:txBody>
                    <a:bodyPr/>
                    <a:lstStyle/>
                    <a:p>
                      <a:pPr marL="342900" indent="-342900" algn="just">
                        <a:buAutoNum type="arabicPeriod"/>
                      </a:pPr>
                      <a:r>
                        <a:rPr lang="cs-CZ" sz="1600" dirty="0" smtClean="0">
                          <a:latin typeface="Times New Roman" pitchFamily="18" charset="0"/>
                          <a:cs typeface="Times New Roman" pitchFamily="18" charset="0"/>
                        </a:rPr>
                        <a:t>Jaké</a:t>
                      </a:r>
                      <a:r>
                        <a:rPr lang="cs-CZ" sz="1600" baseline="0" dirty="0" smtClean="0">
                          <a:latin typeface="Times New Roman" pitchFamily="18" charset="0"/>
                          <a:cs typeface="Times New Roman" pitchFamily="18" charset="0"/>
                        </a:rPr>
                        <a:t> tvrzení </a:t>
                      </a:r>
                      <a:r>
                        <a:rPr lang="cs-CZ" sz="1600" b="1" baseline="0" dirty="0" smtClean="0">
                          <a:latin typeface="Times New Roman" pitchFamily="18" charset="0"/>
                          <a:cs typeface="Times New Roman" pitchFamily="18" charset="0"/>
                        </a:rPr>
                        <a:t>není </a:t>
                      </a:r>
                      <a:r>
                        <a:rPr lang="cs-CZ" sz="1600" b="0" baseline="0" dirty="0" smtClean="0">
                          <a:latin typeface="Times New Roman" pitchFamily="18" charset="0"/>
                          <a:cs typeface="Times New Roman" pitchFamily="18" charset="0"/>
                        </a:rPr>
                        <a:t> správné?</a:t>
                      </a:r>
                      <a:endParaRPr lang="cs-CZ" sz="1600" dirty="0" smtClean="0">
                        <a:latin typeface="Times New Roman" pitchFamily="18" charset="0"/>
                        <a:cs typeface="Times New Roman" pitchFamily="18" charset="0"/>
                      </a:endParaRPr>
                    </a:p>
                    <a:p>
                      <a:pPr marL="0" indent="0" algn="just">
                        <a:buNone/>
                      </a:pPr>
                      <a:endParaRPr lang="cs-CZ" sz="1200" dirty="0" smtClean="0">
                        <a:latin typeface="Times New Roman" pitchFamily="18" charset="0"/>
                        <a:cs typeface="Times New Roman" pitchFamily="18" charset="0"/>
                      </a:endParaRPr>
                    </a:p>
                    <a:p>
                      <a:pPr marL="342900" indent="-342900" algn="just"/>
                      <a:r>
                        <a:rPr lang="cs-CZ" sz="1200" dirty="0" smtClean="0">
                          <a:latin typeface="Times New Roman" pitchFamily="18" charset="0"/>
                          <a:cs typeface="Times New Roman" pitchFamily="18" charset="0"/>
                        </a:rPr>
                        <a:t>a/   Za</a:t>
                      </a:r>
                      <a:r>
                        <a:rPr lang="cs-CZ" sz="1200" baseline="0" dirty="0" smtClean="0">
                          <a:latin typeface="Times New Roman" pitchFamily="18" charset="0"/>
                          <a:cs typeface="Times New Roman" pitchFamily="18" charset="0"/>
                        </a:rPr>
                        <a:t> zakladatele bajky je považován Ezop.</a:t>
                      </a:r>
                      <a:endParaRPr lang="cs-CZ" sz="1200" dirty="0" smtClean="0">
                        <a:latin typeface="Times New Roman" pitchFamily="18" charset="0"/>
                        <a:cs typeface="Times New Roman" pitchFamily="18" charset="0"/>
                      </a:endParaRPr>
                    </a:p>
                    <a:p>
                      <a:pPr marL="342900" indent="-342900" algn="just"/>
                      <a:r>
                        <a:rPr lang="cs-CZ" sz="1200" dirty="0" smtClean="0">
                          <a:latin typeface="Times New Roman" pitchFamily="18" charset="0"/>
                          <a:cs typeface="Times New Roman" pitchFamily="18" charset="0"/>
                        </a:rPr>
                        <a:t>b/  Mezi tvůrce</a:t>
                      </a:r>
                      <a:r>
                        <a:rPr lang="cs-CZ" sz="1200" baseline="0" dirty="0" smtClean="0">
                          <a:latin typeface="Times New Roman" pitchFamily="18" charset="0"/>
                          <a:cs typeface="Times New Roman" pitchFamily="18" charset="0"/>
                        </a:rPr>
                        <a:t> bajek patří Jiří Žáček, Jean de La </a:t>
                      </a:r>
                      <a:r>
                        <a:rPr lang="cs-CZ" sz="1200" baseline="0" dirty="0" err="1" smtClean="0">
                          <a:latin typeface="Times New Roman" pitchFamily="18" charset="0"/>
                          <a:cs typeface="Times New Roman" pitchFamily="18" charset="0"/>
                        </a:rPr>
                        <a:t>Fontaine</a:t>
                      </a:r>
                      <a:r>
                        <a:rPr lang="cs-CZ" sz="1200" baseline="0" dirty="0" smtClean="0">
                          <a:latin typeface="Times New Roman" pitchFamily="18" charset="0"/>
                          <a:cs typeface="Times New Roman" pitchFamily="18" charset="0"/>
                        </a:rPr>
                        <a:t> a Václav Havel.</a:t>
                      </a:r>
                      <a:endParaRPr lang="cs-CZ" sz="1200" dirty="0" smtClean="0">
                        <a:latin typeface="Times New Roman" pitchFamily="18" charset="0"/>
                        <a:cs typeface="Times New Roman" pitchFamily="18" charset="0"/>
                      </a:endParaRPr>
                    </a:p>
                    <a:p>
                      <a:pPr marL="342900" indent="-342900" algn="just"/>
                      <a:r>
                        <a:rPr lang="cs-CZ" sz="1200" dirty="0" smtClean="0">
                          <a:latin typeface="Times New Roman" pitchFamily="18" charset="0"/>
                          <a:cs typeface="Times New Roman" pitchFamily="18" charset="0"/>
                        </a:rPr>
                        <a:t>c/  Hlavními postavami jsou často zvířata.</a:t>
                      </a:r>
                    </a:p>
                    <a:p>
                      <a:pPr marL="342900" indent="-342900" algn="just"/>
                      <a:r>
                        <a:rPr lang="cs-CZ" sz="1200" dirty="0" smtClean="0">
                          <a:latin typeface="Times New Roman" pitchFamily="18" charset="0"/>
                          <a:cs typeface="Times New Roman" pitchFamily="18" charset="0"/>
                        </a:rPr>
                        <a:t>d/  Z bajek vyplývá</a:t>
                      </a:r>
                      <a:r>
                        <a:rPr lang="cs-CZ" sz="1200" baseline="0" dirty="0" smtClean="0">
                          <a:latin typeface="Times New Roman" pitchFamily="18" charset="0"/>
                          <a:cs typeface="Times New Roman" pitchFamily="18" charset="0"/>
                        </a:rPr>
                        <a:t> mravní ponaučení.</a:t>
                      </a:r>
                      <a:endParaRPr lang="cs-CZ"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tcPr>
                </a:tc>
                <a:tc>
                  <a:txBody>
                    <a:bodyPr/>
                    <a:lstStyle/>
                    <a:p>
                      <a:pPr marL="342900" indent="-342900" algn="l">
                        <a:buAutoNum type="arabicPeriod" startAt="3"/>
                      </a:pPr>
                      <a:r>
                        <a:rPr lang="cs-CZ" sz="1600" dirty="0" smtClean="0">
                          <a:latin typeface="Times New Roman" pitchFamily="18" charset="0"/>
                          <a:cs typeface="Times New Roman" pitchFamily="18" charset="0"/>
                        </a:rPr>
                        <a:t>Doplň:</a:t>
                      </a:r>
                      <a:r>
                        <a:rPr lang="cs-CZ" sz="1600" baseline="0" dirty="0" smtClean="0">
                          <a:latin typeface="Times New Roman" pitchFamily="18" charset="0"/>
                          <a:cs typeface="Times New Roman" pitchFamily="18" charset="0"/>
                        </a:rPr>
                        <a:t> Je pyšný jako …</a:t>
                      </a:r>
                      <a:endParaRPr lang="cs-CZ" sz="1600" dirty="0" smtClean="0">
                        <a:latin typeface="Times New Roman" pitchFamily="18" charset="0"/>
                        <a:cs typeface="Times New Roman" pitchFamily="18" charset="0"/>
                      </a:endParaRPr>
                    </a:p>
                    <a:p>
                      <a:pPr marL="0" indent="0" algn="l">
                        <a:buNone/>
                      </a:pPr>
                      <a:endParaRPr lang="cs-CZ" sz="1600" dirty="0" smtClean="0">
                        <a:latin typeface="Times New Roman" pitchFamily="18" charset="0"/>
                        <a:cs typeface="Times New Roman" pitchFamily="18" charset="0"/>
                      </a:endParaRPr>
                    </a:p>
                    <a:p>
                      <a:pPr marL="0" indent="0" algn="l">
                        <a:buNone/>
                      </a:pPr>
                      <a:r>
                        <a:rPr lang="cs-CZ" sz="1200" dirty="0" smtClean="0">
                          <a:latin typeface="Times New Roman" pitchFamily="18" charset="0"/>
                          <a:cs typeface="Times New Roman" pitchFamily="18" charset="0"/>
                        </a:rPr>
                        <a:t>a/  páv</a:t>
                      </a:r>
                    </a:p>
                    <a:p>
                      <a:pPr marL="342900" indent="-342900" algn="l"/>
                      <a:r>
                        <a:rPr lang="cs-CZ" sz="1200" dirty="0" smtClean="0">
                          <a:latin typeface="Times New Roman" pitchFamily="18" charset="0"/>
                          <a:cs typeface="Times New Roman" pitchFamily="18" charset="0"/>
                        </a:rPr>
                        <a:t>b/  Pyšná princezna</a:t>
                      </a:r>
                    </a:p>
                    <a:p>
                      <a:pPr marL="342900" indent="-342900" algn="l"/>
                      <a:r>
                        <a:rPr lang="cs-CZ" sz="1200" dirty="0" smtClean="0">
                          <a:latin typeface="Times New Roman" pitchFamily="18" charset="0"/>
                          <a:cs typeface="Times New Roman" pitchFamily="18" charset="0"/>
                        </a:rPr>
                        <a:t>c/  opice</a:t>
                      </a:r>
                      <a:endParaRPr lang="cs-CZ" sz="1200" baseline="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d/   karafiát</a:t>
                      </a:r>
                      <a:endParaRPr lang="cs-CZ"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tcPr>
                </a:tc>
              </a:tr>
              <a:tr h="370840">
                <a:tc>
                  <a:txBody>
                    <a:bodyPr/>
                    <a:lstStyle/>
                    <a:p>
                      <a:pPr marL="342900" indent="-342900" algn="just">
                        <a:buAutoNum type="arabicPeriod" startAt="2"/>
                      </a:pPr>
                      <a:r>
                        <a:rPr lang="cs-CZ" sz="1600" b="0" dirty="0" smtClean="0">
                          <a:latin typeface="Times New Roman" pitchFamily="18" charset="0"/>
                          <a:cs typeface="Times New Roman" pitchFamily="18" charset="0"/>
                        </a:rPr>
                        <a:t> Pojem </a:t>
                      </a:r>
                      <a:r>
                        <a:rPr lang="cs-CZ" sz="1600" b="1" dirty="0" smtClean="0">
                          <a:latin typeface="Times New Roman" pitchFamily="18" charset="0"/>
                          <a:cs typeface="Times New Roman" pitchFamily="18" charset="0"/>
                        </a:rPr>
                        <a:t>alegorie</a:t>
                      </a:r>
                      <a:r>
                        <a:rPr lang="cs-CZ" sz="1600" baseline="0" dirty="0" smtClean="0">
                          <a:latin typeface="Times New Roman" pitchFamily="18" charset="0"/>
                          <a:cs typeface="Times New Roman" pitchFamily="18" charset="0"/>
                        </a:rPr>
                        <a:t> znamená:</a:t>
                      </a:r>
                      <a:endParaRPr lang="cs-CZ" sz="1600" dirty="0" smtClean="0">
                        <a:latin typeface="Times New Roman" pitchFamily="18" charset="0"/>
                        <a:cs typeface="Times New Roman" pitchFamily="18" charset="0"/>
                      </a:endParaRPr>
                    </a:p>
                    <a:p>
                      <a:pPr marL="0" indent="0" algn="just">
                        <a:buNone/>
                      </a:pPr>
                      <a:endParaRPr lang="cs-CZ" sz="1200" dirty="0" smtClean="0">
                        <a:latin typeface="Times New Roman" pitchFamily="18" charset="0"/>
                        <a:cs typeface="Times New Roman" pitchFamily="18" charset="0"/>
                      </a:endParaRPr>
                    </a:p>
                    <a:p>
                      <a:pPr marL="342900" indent="-342900" algn="just"/>
                      <a:r>
                        <a:rPr lang="cs-CZ" sz="1200" dirty="0" smtClean="0">
                          <a:latin typeface="Times New Roman" pitchFamily="18" charset="0"/>
                          <a:cs typeface="Times New Roman" pitchFamily="18" charset="0"/>
                        </a:rPr>
                        <a:t>a/  přenesení významu na základě vnitřní souvislosti</a:t>
                      </a:r>
                    </a:p>
                    <a:p>
                      <a:pPr marL="342900" indent="-342900" algn="just"/>
                      <a:r>
                        <a:rPr lang="cs-CZ" sz="1200" dirty="0" smtClean="0">
                          <a:latin typeface="Times New Roman" pitchFamily="18" charset="0"/>
                          <a:cs typeface="Times New Roman" pitchFamily="18" charset="0"/>
                        </a:rPr>
                        <a:t>b/  zvukovou shodu hlásek na konci verše</a:t>
                      </a:r>
                    </a:p>
                    <a:p>
                      <a:pPr marL="342900" indent="-342900" algn="just"/>
                      <a:r>
                        <a:rPr lang="cs-CZ" sz="1200" dirty="0" smtClean="0">
                          <a:latin typeface="Times New Roman" pitchFamily="18" charset="0"/>
                          <a:cs typeface="Times New Roman" pitchFamily="18" charset="0"/>
                        </a:rPr>
                        <a:t>c/  nepřímé,</a:t>
                      </a:r>
                      <a:r>
                        <a:rPr lang="cs-CZ" sz="1200" baseline="0" dirty="0" smtClean="0">
                          <a:latin typeface="Times New Roman" pitchFamily="18" charset="0"/>
                          <a:cs typeface="Times New Roman" pitchFamily="18" charset="0"/>
                        </a:rPr>
                        <a:t> obrazné vyjádření</a:t>
                      </a:r>
                      <a:endParaRPr lang="cs-CZ" sz="1200" dirty="0" smtClean="0">
                        <a:latin typeface="Times New Roman" pitchFamily="18" charset="0"/>
                        <a:cs typeface="Times New Roman" pitchFamily="18" charset="0"/>
                      </a:endParaRPr>
                    </a:p>
                    <a:p>
                      <a:pPr marL="342900" indent="-342900" algn="just"/>
                      <a:r>
                        <a:rPr lang="cs-CZ" sz="1200" dirty="0" smtClean="0">
                          <a:latin typeface="Times New Roman" pitchFamily="18" charset="0"/>
                          <a:cs typeface="Times New Roman" pitchFamily="18" charset="0"/>
                        </a:rPr>
                        <a:t>d/  vyjádření autorových</a:t>
                      </a:r>
                      <a:r>
                        <a:rPr lang="cs-CZ" sz="1200" baseline="0" dirty="0" smtClean="0">
                          <a:latin typeface="Times New Roman" pitchFamily="18" charset="0"/>
                          <a:cs typeface="Times New Roman" pitchFamily="18" charset="0"/>
                        </a:rPr>
                        <a:t> pocitů</a:t>
                      </a:r>
                      <a:endParaRPr lang="cs-CZ" sz="1200" dirty="0" smtClean="0">
                        <a:latin typeface="Times New Roman" pitchFamily="18" charset="0"/>
                        <a:cs typeface="Times New Roman" pitchFamily="18" charset="0"/>
                      </a:endParaRPr>
                    </a:p>
                    <a:p>
                      <a:endParaRPr lang="cs-CZ"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rabicPeriod" startAt="4"/>
                        <a:tabLst/>
                        <a:defRPr/>
                      </a:pPr>
                      <a:r>
                        <a:rPr lang="cs-CZ" sz="1600" dirty="0" smtClean="0">
                          <a:latin typeface="Times New Roman" pitchFamily="18" charset="0"/>
                          <a:cs typeface="Times New Roman" pitchFamily="18" charset="0"/>
                        </a:rPr>
                        <a:t>Které tvrzení je </a:t>
                      </a:r>
                      <a:r>
                        <a:rPr lang="cs-CZ" sz="1600" b="1" dirty="0" smtClean="0">
                          <a:latin typeface="Times New Roman" pitchFamily="18" charset="0"/>
                          <a:cs typeface="Times New Roman" pitchFamily="18" charset="0"/>
                        </a:rPr>
                        <a:t>nesprávné?</a:t>
                      </a:r>
                    </a:p>
                    <a:p>
                      <a:pPr marL="0" marR="0" indent="0" algn="l" defTabSz="914400" rtl="0" eaLnBrk="1" fontAlgn="auto" latinLnBrk="0" hangingPunct="1">
                        <a:lnSpc>
                          <a:spcPct val="100000"/>
                        </a:lnSpc>
                        <a:spcBef>
                          <a:spcPts val="0"/>
                        </a:spcBef>
                        <a:spcAft>
                          <a:spcPts val="0"/>
                        </a:spcAft>
                        <a:buClrTx/>
                        <a:buSzTx/>
                        <a:buFontTx/>
                        <a:buNone/>
                        <a:tabLst/>
                        <a:defRPr/>
                      </a:pPr>
                      <a:r>
                        <a:rPr lang="cs-CZ" sz="1600" dirty="0" smtClean="0">
                          <a:latin typeface="Times New Roman" pitchFamily="18" charset="0"/>
                          <a:cs typeface="Times New Roman" pitchFamily="18" charset="0"/>
                        </a:rPr>
                        <a:t>       V</a:t>
                      </a:r>
                      <a:r>
                        <a:rPr lang="cs-CZ" sz="1600" baseline="0" dirty="0" smtClean="0">
                          <a:latin typeface="Times New Roman" pitchFamily="18" charset="0"/>
                          <a:cs typeface="Times New Roman" pitchFamily="18" charset="0"/>
                        </a:rPr>
                        <a:t> bajkách autor často užívá:</a:t>
                      </a:r>
                      <a:endParaRPr lang="cs-CZ" sz="16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cs-CZ" sz="16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a/  přímou řeč</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b/  přísloví</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c/  alegorii</a:t>
                      </a:r>
                      <a:endParaRPr lang="cs-CZ"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baseline="0" dirty="0" smtClean="0">
                          <a:latin typeface="Times New Roman" pitchFamily="18" charset="0"/>
                          <a:cs typeface="Times New Roman" pitchFamily="18" charset="0"/>
                        </a:rPr>
                        <a:t>d/  odborné názvy</a:t>
                      </a:r>
                      <a:endParaRPr lang="cs-CZ"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tcPr>
                </a:tc>
              </a:tr>
            </a:tbl>
          </a:graphicData>
        </a:graphic>
      </p:graphicFrame>
      <p:sp>
        <p:nvSpPr>
          <p:cNvPr id="16" name="TextovéPole 15"/>
          <p:cNvSpPr txBox="1">
            <a:spLocks noChangeArrowheads="1"/>
          </p:cNvSpPr>
          <p:nvPr/>
        </p:nvSpPr>
        <p:spPr bwMode="auto">
          <a:xfrm>
            <a:off x="7596188" y="1419225"/>
            <a:ext cx="504825" cy="1187450"/>
          </a:xfrm>
          <a:prstGeom prst="rect">
            <a:avLst/>
          </a:prstGeom>
          <a:noFill/>
          <a:ln w="9525">
            <a:noFill/>
            <a:miter lim="800000"/>
            <a:headEnd/>
            <a:tailEnd/>
          </a:ln>
        </p:spPr>
        <p:txBody>
          <a:bodyPr>
            <a:spAutoFit/>
          </a:bodyPr>
          <a:lstStyle/>
          <a:p>
            <a:pPr marL="228600" indent="-228600">
              <a:buFontTx/>
              <a:buAutoNum type="arabicPeriod"/>
            </a:pPr>
            <a:endParaRPr lang="cs-CZ" sz="1200">
              <a:latin typeface="Calibri" pitchFamily="34" charset="0"/>
            </a:endParaRPr>
          </a:p>
          <a:p>
            <a:pPr marL="228600" indent="-228600">
              <a:buFontTx/>
              <a:buAutoNum type="arabicPeriod"/>
            </a:pPr>
            <a:r>
              <a:rPr lang="cs-CZ" sz="1200">
                <a:latin typeface="Times New Roman" pitchFamily="18" charset="0"/>
              </a:rPr>
              <a:t>b</a:t>
            </a:r>
          </a:p>
          <a:p>
            <a:pPr marL="228600" indent="-228600">
              <a:buFontTx/>
              <a:buAutoNum type="arabicPeriod"/>
            </a:pPr>
            <a:r>
              <a:rPr lang="cs-CZ" sz="1200">
                <a:latin typeface="Times New Roman" pitchFamily="18" charset="0"/>
              </a:rPr>
              <a:t>c</a:t>
            </a:r>
          </a:p>
          <a:p>
            <a:pPr marL="228600" indent="-228600">
              <a:buFontTx/>
              <a:buAutoNum type="arabicPeriod"/>
            </a:pPr>
            <a:r>
              <a:rPr lang="cs-CZ" sz="1200">
                <a:latin typeface="Times New Roman" pitchFamily="18" charset="0"/>
              </a:rPr>
              <a:t>a</a:t>
            </a:r>
          </a:p>
          <a:p>
            <a:pPr marL="228600" indent="-228600">
              <a:buFontTx/>
              <a:buAutoNum type="arabicPeriod"/>
            </a:pPr>
            <a:r>
              <a:rPr lang="cs-CZ" sz="1200">
                <a:latin typeface="Times New Roman" pitchFamily="18" charset="0"/>
              </a:rPr>
              <a:t>d</a:t>
            </a:r>
          </a:p>
          <a:p>
            <a:pPr marL="228600" indent="-228600"/>
            <a:endParaRPr lang="cs-CZ" sz="1200">
              <a:latin typeface="Times New Roman" pitchFamily="18" charset="0"/>
            </a:endParaRPr>
          </a:p>
        </p:txBody>
      </p:sp>
      <p:sp>
        <p:nvSpPr>
          <p:cNvPr id="17" name="TextovéPole 16"/>
          <p:cNvSpPr txBox="1">
            <a:spLocks noChangeArrowheads="1"/>
          </p:cNvSpPr>
          <p:nvPr/>
        </p:nvSpPr>
        <p:spPr bwMode="auto">
          <a:xfrm>
            <a:off x="7532688" y="4237038"/>
            <a:ext cx="1439862" cy="306387"/>
          </a:xfrm>
          <a:prstGeom prst="rect">
            <a:avLst/>
          </a:prstGeom>
          <a:noFill/>
          <a:ln w="9525">
            <a:noFill/>
            <a:miter lim="800000"/>
            <a:headEnd/>
            <a:tailEnd/>
          </a:ln>
        </p:spPr>
        <p:txBody>
          <a:bodyPr>
            <a:spAutoFit/>
          </a:bodyPr>
          <a:lstStyle/>
          <a:p>
            <a:r>
              <a:rPr lang="cs-CZ" sz="1400">
                <a:solidFill>
                  <a:srgbClr val="813763"/>
                </a:solidFill>
                <a:latin typeface="Times New Roman" pitchFamily="18" charset="0"/>
              </a:rPr>
              <a:t>Test  na známku</a:t>
            </a:r>
          </a:p>
        </p:txBody>
      </p:sp>
      <p:sp>
        <p:nvSpPr>
          <p:cNvPr id="14" name="TextovéPole 13"/>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pPr fontAlgn="auto">
              <a:spcBef>
                <a:spcPts val="0"/>
              </a:spcBef>
              <a:spcAft>
                <a:spcPts val="0"/>
              </a:spcAft>
              <a:defRPr/>
            </a:pPr>
            <a:endParaRPr lang="cs-CZ"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anim calcmode="lin" valueType="num">
                                      <p:cBhvr>
                                        <p:cTn id="14" dur="1000" fill="hold"/>
                                        <p:tgtEl>
                                          <p:spTgt spid="17"/>
                                        </p:tgtEl>
                                        <p:attrNameLst>
                                          <p:attrName>ppt_x</p:attrName>
                                        </p:attrNameLst>
                                      </p:cBhvr>
                                      <p:tavLst>
                                        <p:tav tm="0">
                                          <p:val>
                                            <p:strVal val="#ppt_x"/>
                                          </p:val>
                                        </p:tav>
                                        <p:tav tm="100000">
                                          <p:val>
                                            <p:strVal val="#ppt_x"/>
                                          </p:val>
                                        </p:tav>
                                      </p:tavLst>
                                    </p:anim>
                                    <p:anim calcmode="lin" valueType="num">
                                      <p:cBhvr>
                                        <p:cTn id="1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additive="base">
                                        <p:cTn id="20" dur="500" fill="hold"/>
                                        <p:tgtEl>
                                          <p:spTgt spid="15"/>
                                        </p:tgtEl>
                                        <p:attrNameLst>
                                          <p:attrName>ppt_x</p:attrName>
                                        </p:attrNameLst>
                                      </p:cBhvr>
                                      <p:tavLst>
                                        <p:tav tm="0">
                                          <p:val>
                                            <p:strVal val="#ppt_x"/>
                                          </p:val>
                                        </p:tav>
                                        <p:tav tm="100000">
                                          <p:val>
                                            <p:strVal val="#ppt_x"/>
                                          </p:val>
                                        </p:tav>
                                      </p:tavLst>
                                    </p:anim>
                                    <p:anim calcmode="lin" valueType="num">
                                      <p:cBhvr additive="base">
                                        <p:cTn id="2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down)">
                                      <p:cBhvr>
                                        <p:cTn id="26" dur="580">
                                          <p:stCondLst>
                                            <p:cond delay="0"/>
                                          </p:stCondLst>
                                        </p:cTn>
                                        <p:tgtEl>
                                          <p:spTgt spid="13"/>
                                        </p:tgtEl>
                                      </p:cBhvr>
                                    </p:animEffect>
                                    <p:anim calcmode="lin" valueType="num">
                                      <p:cBhvr>
                                        <p:cTn id="27"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32" dur="26">
                                          <p:stCondLst>
                                            <p:cond delay="650"/>
                                          </p:stCondLst>
                                        </p:cTn>
                                        <p:tgtEl>
                                          <p:spTgt spid="13"/>
                                        </p:tgtEl>
                                      </p:cBhvr>
                                      <p:to x="100000" y="60000"/>
                                    </p:animScale>
                                    <p:animScale>
                                      <p:cBhvr>
                                        <p:cTn id="33" dur="166" decel="50000">
                                          <p:stCondLst>
                                            <p:cond delay="676"/>
                                          </p:stCondLst>
                                        </p:cTn>
                                        <p:tgtEl>
                                          <p:spTgt spid="13"/>
                                        </p:tgtEl>
                                      </p:cBhvr>
                                      <p:to x="100000" y="100000"/>
                                    </p:animScale>
                                    <p:animScale>
                                      <p:cBhvr>
                                        <p:cTn id="34" dur="26">
                                          <p:stCondLst>
                                            <p:cond delay="1312"/>
                                          </p:stCondLst>
                                        </p:cTn>
                                        <p:tgtEl>
                                          <p:spTgt spid="13"/>
                                        </p:tgtEl>
                                      </p:cBhvr>
                                      <p:to x="100000" y="80000"/>
                                    </p:animScale>
                                    <p:animScale>
                                      <p:cBhvr>
                                        <p:cTn id="35" dur="166" decel="50000">
                                          <p:stCondLst>
                                            <p:cond delay="1338"/>
                                          </p:stCondLst>
                                        </p:cTn>
                                        <p:tgtEl>
                                          <p:spTgt spid="13"/>
                                        </p:tgtEl>
                                      </p:cBhvr>
                                      <p:to x="100000" y="100000"/>
                                    </p:animScale>
                                    <p:animScale>
                                      <p:cBhvr>
                                        <p:cTn id="36" dur="26">
                                          <p:stCondLst>
                                            <p:cond delay="1642"/>
                                          </p:stCondLst>
                                        </p:cTn>
                                        <p:tgtEl>
                                          <p:spTgt spid="13"/>
                                        </p:tgtEl>
                                      </p:cBhvr>
                                      <p:to x="100000" y="90000"/>
                                    </p:animScale>
                                    <p:animScale>
                                      <p:cBhvr>
                                        <p:cTn id="37" dur="166" decel="50000">
                                          <p:stCondLst>
                                            <p:cond delay="1668"/>
                                          </p:stCondLst>
                                        </p:cTn>
                                        <p:tgtEl>
                                          <p:spTgt spid="13"/>
                                        </p:tgtEl>
                                      </p:cBhvr>
                                      <p:to x="100000" y="100000"/>
                                    </p:animScale>
                                    <p:animScale>
                                      <p:cBhvr>
                                        <p:cTn id="38" dur="26">
                                          <p:stCondLst>
                                            <p:cond delay="1808"/>
                                          </p:stCondLst>
                                        </p:cTn>
                                        <p:tgtEl>
                                          <p:spTgt spid="13"/>
                                        </p:tgtEl>
                                      </p:cBhvr>
                                      <p:to x="100000" y="95000"/>
                                    </p:animScale>
                                    <p:animScale>
                                      <p:cBhvr>
                                        <p:cTn id="39" dur="166" decel="50000">
                                          <p:stCondLst>
                                            <p:cond delay="1834"/>
                                          </p:stCondLst>
                                        </p:cTn>
                                        <p:tgtEl>
                                          <p:spTgt spid="13"/>
                                        </p:tgtEl>
                                      </p:cBhvr>
                                      <p:to x="100000" y="100000"/>
                                    </p:animScale>
                                  </p:childTnLst>
                                </p:cTn>
                              </p:par>
                            </p:childTnLst>
                          </p:cTn>
                        </p:par>
                      </p:childTnLst>
                    </p:cTn>
                  </p:par>
                  <p:par>
                    <p:cTn id="40" fill="hold">
                      <p:stCondLst>
                        <p:cond delay="indefinite"/>
                      </p:stCondLst>
                      <p:childTnLst>
                        <p:par>
                          <p:cTn id="41" fill="hold">
                            <p:stCondLst>
                              <p:cond delay="0"/>
                            </p:stCondLst>
                            <p:childTnLst>
                              <p:par>
                                <p:cTn id="42" presetID="7" presetClass="entr" presetSubtype="4"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additive="base">
                                        <p:cTn id="44" dur="5000" fill="hold"/>
                                        <p:tgtEl>
                                          <p:spTgt spid="16"/>
                                        </p:tgtEl>
                                        <p:attrNameLst>
                                          <p:attrName>ppt_x</p:attrName>
                                        </p:attrNameLst>
                                      </p:cBhvr>
                                      <p:tavLst>
                                        <p:tav tm="0">
                                          <p:val>
                                            <p:strVal val="#ppt_x"/>
                                          </p:val>
                                        </p:tav>
                                        <p:tav tm="100000">
                                          <p:val>
                                            <p:strVal val="#ppt_x"/>
                                          </p:val>
                                        </p:tav>
                                      </p:tavLst>
                                    </p:anim>
                                    <p:anim calcmode="lin" valueType="num">
                                      <p:cBhvr additive="base">
                                        <p:cTn id="45" dur="5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Nadpis 1"/>
          <p:cNvSpPr txBox="1">
            <a:spLocks/>
          </p:cNvSpPr>
          <p:nvPr/>
        </p:nvSpPr>
        <p:spPr bwMode="auto">
          <a:xfrm>
            <a:off x="20638" y="498475"/>
            <a:ext cx="4622800" cy="593725"/>
          </a:xfrm>
          <a:prstGeom prst="rect">
            <a:avLst/>
          </a:prstGeom>
          <a:noFill/>
          <a:ln w="9525">
            <a:noFill/>
            <a:miter lim="800000"/>
            <a:headEnd/>
            <a:tailEnd/>
          </a:ln>
        </p:spPr>
        <p:txBody>
          <a:bodyPr/>
          <a:lstStyle/>
          <a:p>
            <a:r>
              <a:rPr lang="cs-CZ" sz="2500" b="1">
                <a:latin typeface="Times New Roman" pitchFamily="18" charset="0"/>
                <a:cs typeface="Times New Roman" pitchFamily="18" charset="0"/>
              </a:rPr>
              <a:t>30.9 Použité zdroje, citace</a:t>
            </a:r>
          </a:p>
        </p:txBody>
      </p:sp>
      <p:sp>
        <p:nvSpPr>
          <p:cNvPr id="3" name="TextovéPole 2"/>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pPr fontAlgn="auto">
              <a:spcBef>
                <a:spcPts val="0"/>
              </a:spcBef>
              <a:spcAft>
                <a:spcPts val="0"/>
              </a:spcAft>
              <a:defRPr/>
            </a:pPr>
            <a:endParaRPr lang="cs-CZ" sz="1000" dirty="0">
              <a:latin typeface="Times New Roman" pitchFamily="18" charset="0"/>
              <a:cs typeface="Times New Roman" pitchFamily="18" charset="0"/>
            </a:endParaRPr>
          </a:p>
        </p:txBody>
      </p:sp>
      <p:sp>
        <p:nvSpPr>
          <p:cNvPr id="31747" name="Text Box 4"/>
          <p:cNvSpPr txBox="1">
            <a:spLocks noChangeArrowheads="1"/>
          </p:cNvSpPr>
          <p:nvPr/>
        </p:nvSpPr>
        <p:spPr bwMode="auto">
          <a:xfrm>
            <a:off x="179388" y="1419225"/>
            <a:ext cx="8642350" cy="310515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gn="just">
              <a:buFontTx/>
              <a:buChar char="•"/>
            </a:pPr>
            <a:r>
              <a:rPr lang="cs-CZ" sz="1200">
                <a:latin typeface="Times New Roman" pitchFamily="18" charset="0"/>
              </a:rPr>
              <a:t> Měchurová, A., Žáček, J., Hanzová, M.:</a:t>
            </a:r>
            <a:r>
              <a:rPr lang="cs-CZ"/>
              <a:t> </a:t>
            </a:r>
            <a:r>
              <a:rPr lang="cs-CZ" sz="1200">
                <a:latin typeface="Times New Roman" pitchFamily="18" charset="0"/>
              </a:rPr>
              <a:t>Čítanka pro 6. ročník základní školy a primu víceletého gymnázia, Fragment, 1997. </a:t>
            </a:r>
          </a:p>
          <a:p>
            <a:pPr algn="just">
              <a:buFontTx/>
              <a:buChar char="•"/>
            </a:pPr>
            <a:r>
              <a:rPr lang="cs-CZ" sz="1200">
                <a:latin typeface="Times New Roman" pitchFamily="18" charset="0"/>
              </a:rPr>
              <a:t> Měchurová, A., Žáček, J., Hanzová, M.: Čítanka pro 7. ročník základní školy a primu víceletého gymnázia, Fragment, 1998. </a:t>
            </a:r>
          </a:p>
          <a:p>
            <a:pPr algn="just">
              <a:buFontTx/>
              <a:buChar char="•"/>
            </a:pPr>
            <a:r>
              <a:rPr lang="cs-CZ" sz="1200">
                <a:latin typeface="Times New Roman" pitchFamily="18" charset="0"/>
              </a:rPr>
              <a:t> Soukal, J.: Literární výchova pro 2.stupeň základní školy a odpovídající ročníky víceletých gymnázií, SPN, Praha 2009.</a:t>
            </a:r>
          </a:p>
          <a:p>
            <a:pPr algn="just">
              <a:buFontTx/>
              <a:buChar char="•"/>
            </a:pPr>
            <a:r>
              <a:rPr lang="cs-CZ" sz="1200">
                <a:latin typeface="Times New Roman" pitchFamily="18" charset="0"/>
              </a:rPr>
              <a:t> </a:t>
            </a:r>
            <a:r>
              <a:rPr lang="cs-CZ" sz="1200">
                <a:latin typeface="Times New Roman" pitchFamily="18" charset="0"/>
                <a:hlinkClick r:id="rId2"/>
              </a:rPr>
              <a:t>http://milanturek.wordpress.com/2010/09/23/otrok-ezop/</a:t>
            </a:r>
            <a:r>
              <a:rPr lang="cs-CZ" sz="1200">
                <a:latin typeface="Times New Roman" pitchFamily="18" charset="0"/>
              </a:rPr>
              <a:t> (slide 1,2)</a:t>
            </a:r>
          </a:p>
          <a:p>
            <a:pPr algn="just">
              <a:buFontTx/>
              <a:buChar char="•"/>
            </a:pPr>
            <a:r>
              <a:rPr lang="cs-CZ" sz="1200">
                <a:latin typeface="Times New Roman" pitchFamily="18" charset="0"/>
              </a:rPr>
              <a:t> Soukal, J.: Literární výchova pro 2.stupeň základní školy a odpovídající ročníky víceletých gymnázií, SPN, Praha 2009, s. 46. (slide 1)</a:t>
            </a:r>
          </a:p>
          <a:p>
            <a:pPr algn="just">
              <a:buFontTx/>
              <a:buChar char="•"/>
            </a:pPr>
            <a:r>
              <a:rPr lang="cs-CZ" sz="1200">
                <a:latin typeface="Times New Roman" pitchFamily="18" charset="0"/>
              </a:rPr>
              <a:t> </a:t>
            </a:r>
            <a:r>
              <a:rPr lang="cs-CZ" sz="1200">
                <a:latin typeface="Times New Roman" pitchFamily="18" charset="0"/>
                <a:hlinkClick r:id="rId3"/>
              </a:rPr>
              <a:t>http://cs.wikipedia.org/wiki/Jean_de_La_Fontaine</a:t>
            </a:r>
            <a:r>
              <a:rPr lang="cs-CZ" sz="1200">
                <a:latin typeface="Times New Roman" pitchFamily="18" charset="0"/>
              </a:rPr>
              <a:t> (slide 2)</a:t>
            </a:r>
          </a:p>
          <a:p>
            <a:pPr algn="just">
              <a:buFontTx/>
              <a:buChar char="•"/>
            </a:pPr>
            <a:r>
              <a:rPr lang="cs-CZ" sz="1200">
                <a:latin typeface="Times New Roman" pitchFamily="18" charset="0"/>
              </a:rPr>
              <a:t> </a:t>
            </a:r>
            <a:r>
              <a:rPr lang="cs-CZ" sz="1200">
                <a:latin typeface="Times New Roman" pitchFamily="18" charset="0"/>
                <a:hlinkClick r:id="rId4"/>
              </a:rPr>
              <a:t>http://www.cojeco.cz/index.php?id_desc=49606&amp;s_lang=2&amp;detail=1</a:t>
            </a:r>
            <a:r>
              <a:rPr lang="cs-CZ" sz="1200">
                <a:latin typeface="Times New Roman" pitchFamily="18" charset="0"/>
              </a:rPr>
              <a:t> (slide 2)</a:t>
            </a:r>
          </a:p>
          <a:p>
            <a:pPr algn="just">
              <a:buFontTx/>
              <a:buChar char="•"/>
            </a:pPr>
            <a:r>
              <a:rPr lang="cs-CZ" sz="1200">
                <a:latin typeface="Times New Roman" pitchFamily="18" charset="0"/>
              </a:rPr>
              <a:t> </a:t>
            </a:r>
            <a:r>
              <a:rPr lang="cs-CZ" sz="1200">
                <a:latin typeface="Times New Roman" pitchFamily="18" charset="0"/>
                <a:hlinkClick r:id="rId5"/>
              </a:rPr>
              <a:t>http://cs.wikipedia.org/wiki/Soubor:A-Puchmajer.JPG</a:t>
            </a:r>
            <a:r>
              <a:rPr lang="cs-CZ" sz="1200">
                <a:latin typeface="Times New Roman" pitchFamily="18" charset="0"/>
              </a:rPr>
              <a:t> (slide 2)</a:t>
            </a:r>
          </a:p>
          <a:p>
            <a:pPr algn="just">
              <a:buFontTx/>
              <a:buChar char="•"/>
            </a:pPr>
            <a:r>
              <a:rPr lang="cs-CZ" sz="1200">
                <a:latin typeface="Times New Roman" pitchFamily="18" charset="0"/>
              </a:rPr>
              <a:t> </a:t>
            </a:r>
            <a:r>
              <a:rPr lang="cs-CZ" sz="1200">
                <a:latin typeface="Times New Roman" pitchFamily="18" charset="0"/>
                <a:hlinkClick r:id="rId6"/>
              </a:rPr>
              <a:t>http://cs.wikipedia.org/wiki/Soubor:Karel-capek.jpg</a:t>
            </a:r>
            <a:r>
              <a:rPr lang="cs-CZ" sz="1200">
                <a:latin typeface="Times New Roman" pitchFamily="18" charset="0"/>
              </a:rPr>
              <a:t> (slide 2)</a:t>
            </a:r>
          </a:p>
          <a:p>
            <a:pPr algn="just">
              <a:buFontTx/>
              <a:buChar char="•"/>
            </a:pPr>
            <a:r>
              <a:rPr lang="cs-CZ" sz="1200">
                <a:latin typeface="Times New Roman" pitchFamily="18" charset="0"/>
              </a:rPr>
              <a:t> </a:t>
            </a:r>
            <a:r>
              <a:rPr lang="cs-CZ" sz="1200">
                <a:latin typeface="Times New Roman" pitchFamily="18" charset="0"/>
                <a:hlinkClick r:id="rId7"/>
              </a:rPr>
              <a:t>http://www.vojtechova.estranky.cz/clanky/mlsna-krava.html</a:t>
            </a:r>
            <a:r>
              <a:rPr lang="cs-CZ" sz="1200">
                <a:latin typeface="Times New Roman" pitchFamily="18" charset="0"/>
              </a:rPr>
              <a:t> (slide 4)</a:t>
            </a:r>
          </a:p>
          <a:p>
            <a:pPr algn="just">
              <a:buFontTx/>
              <a:buChar char="•"/>
            </a:pPr>
            <a:r>
              <a:rPr lang="cs-CZ" sz="1200">
                <a:latin typeface="Times New Roman" pitchFamily="18" charset="0"/>
              </a:rPr>
              <a:t> </a:t>
            </a:r>
            <a:r>
              <a:rPr lang="cs-CZ" sz="1200">
                <a:latin typeface="Times New Roman" pitchFamily="18" charset="0"/>
                <a:hlinkClick r:id="rId8"/>
              </a:rPr>
              <a:t>http://texty.citanka.cz/ezop-hollar/eh1-5-12.html</a:t>
            </a:r>
            <a:r>
              <a:rPr lang="cs-CZ" sz="1200">
                <a:latin typeface="Times New Roman" pitchFamily="18" charset="0"/>
              </a:rPr>
              <a:t> (slide 6)</a:t>
            </a:r>
          </a:p>
          <a:p>
            <a:pPr algn="just">
              <a:buFontTx/>
              <a:buChar char="•"/>
            </a:pPr>
            <a:r>
              <a:rPr lang="cs-CZ" sz="1200">
                <a:latin typeface="Times New Roman" pitchFamily="18" charset="0"/>
              </a:rPr>
              <a:t> Soukal, J.: Literární výchova pro 2.stupeň základní školy a odpovídající ročníky víceletých gymnázií, SPN, Praha 2009, s. 163-164. (slide 6)</a:t>
            </a:r>
          </a:p>
          <a:p>
            <a:pPr algn="just">
              <a:buFontTx/>
              <a:buChar char="•"/>
            </a:pPr>
            <a:r>
              <a:rPr lang="cs-CZ" sz="1200">
                <a:latin typeface="Times New Roman" pitchFamily="18" charset="0"/>
              </a:rPr>
              <a:t> </a:t>
            </a:r>
            <a:r>
              <a:rPr lang="cs-CZ" sz="1200">
                <a:latin typeface="Times New Roman" pitchFamily="18" charset="0"/>
                <a:hlinkClick r:id="rId9"/>
              </a:rPr>
              <a:t>http://www.mimibazar.cz/foto.php?id=38646476</a:t>
            </a:r>
            <a:r>
              <a:rPr lang="cs-CZ" sz="1200">
                <a:latin typeface="Times New Roman" pitchFamily="18" charset="0"/>
              </a:rPr>
              <a:t> (slide 7)</a:t>
            </a:r>
          </a:p>
          <a:p>
            <a:pPr algn="just">
              <a:buFontTx/>
              <a:buChar char="•"/>
            </a:pPr>
            <a:r>
              <a:rPr lang="cs-CZ" sz="1200">
                <a:latin typeface="Times New Roman" pitchFamily="18" charset="0"/>
              </a:rPr>
              <a:t> </a:t>
            </a:r>
            <a:r>
              <a:rPr lang="cs-CZ" sz="1200">
                <a:latin typeface="Times New Roman" pitchFamily="18" charset="0"/>
                <a:hlinkClick r:id="rId10"/>
              </a:rPr>
              <a:t>http://www.helpforenglish.cz/cetba/c2007042603-aesop-s-fables--the-wolf-and-the-lamb.html</a:t>
            </a:r>
            <a:r>
              <a:rPr lang="cs-CZ" sz="1200">
                <a:latin typeface="Times New Roman" pitchFamily="18" charset="0"/>
              </a:rPr>
              <a:t> (slide 7)</a:t>
            </a:r>
          </a:p>
          <a:p>
            <a:pPr algn="just">
              <a:buFontTx/>
              <a:buChar char="•"/>
            </a:pPr>
            <a:r>
              <a:rPr lang="cs-CZ" sz="1200">
                <a:latin typeface="Times New Roman" pitchFamily="18" charset="0"/>
              </a:rPr>
              <a:t> obrázky z databáze klipart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6">
            <a:lumMod val="40000"/>
            <a:lumOff val="60000"/>
          </a:schemeClr>
        </a:solidFill>
      </a:spPr>
      <a:bodyPr wrap="square" rtlCol="0">
        <a:spAutoFit/>
      </a:bodyPr>
      <a:lstStyle>
        <a:defPPr>
          <a:defRPr sz="1200" b="1" dirty="0" smtClean="0">
            <a:solidFill>
              <a:schemeClr val="accent3">
                <a:lumMod val="50000"/>
              </a:schemeClr>
            </a:solidFill>
          </a:defRPr>
        </a:defPPr>
      </a:lstStyle>
    </a:tx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1960</TotalTime>
  <Words>1477</Words>
  <Application>Microsoft Office PowerPoint</Application>
  <PresentationFormat>Předvádění na obrazovce (16:9)</PresentationFormat>
  <Paragraphs>221</Paragraphs>
  <Slides>10</Slides>
  <Notes>8</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sady Office</vt:lpstr>
      <vt:lpstr>30.1 Bajky</vt:lpstr>
      <vt:lpstr>30.2 Co již víme?</vt:lpstr>
      <vt:lpstr>30.3 Jaké si řekneme nové termíny a názvy?</vt:lpstr>
      <vt:lpstr>30.4 Co si řekneme nového?</vt:lpstr>
      <vt:lpstr>30.5 Procvičení a příklady</vt:lpstr>
      <vt:lpstr>30.6 Něco navíc pro šikovné</vt:lpstr>
      <vt:lpstr>30.7 CLIL</vt:lpstr>
      <vt:lpstr>30.8 Test znalostí</vt:lpstr>
      <vt:lpstr>Prezentace aplikace PowerPoint</vt:lpstr>
      <vt:lpstr>Prezentace aplikace PowerPoint</vt:lpstr>
    </vt:vector>
  </TitlesOfParts>
  <Company>Základní škla Děčín VI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prusa</dc:creator>
  <cp:lastModifiedBy>Jitka Šolcová</cp:lastModifiedBy>
  <cp:revision>156</cp:revision>
  <dcterms:created xsi:type="dcterms:W3CDTF">2010-10-18T18:21:56Z</dcterms:created>
  <dcterms:modified xsi:type="dcterms:W3CDTF">2012-08-13T10:38:15Z</dcterms:modified>
</cp:coreProperties>
</file>