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30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69niBPvfSY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Barack_Obama" TargetMode="External"/><Relationship Id="rId3" Type="http://schemas.openxmlformats.org/officeDocument/2006/relationships/hyperlink" Target="http://www.tydenvlk.cz/politika-1/7281-beseda-se-zastupci-zastupitelskeho-klubu-ods" TargetMode="External"/><Relationship Id="rId7" Type="http://schemas.openxmlformats.org/officeDocument/2006/relationships/hyperlink" Target="http://www.youtube.com/watch?v=69niBPvfSYE" TargetMode="External"/><Relationship Id="rId2" Type="http://schemas.openxmlformats.org/officeDocument/2006/relationships/hyperlink" Target="http://www.ceskenoviny.cz/zpravy/vedou-se-diskuse-o-odkazu-havla-i-prejmenovani-verejnych-mist/741119&amp;id_sezna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rojmezi.info/2010/10/04/aktualni-novinky-z-trojmezi/" TargetMode="External"/><Relationship Id="rId5" Type="http://schemas.openxmlformats.org/officeDocument/2006/relationships/hyperlink" Target="http://www.ceskatelevize.cz/ct24/domaci/110356-jde-o-vladni-krizi-ci-nikoli-koci-vaha-s-podporou-vlady/" TargetMode="External"/><Relationship Id="rId10" Type="http://schemas.openxmlformats.org/officeDocument/2006/relationships/hyperlink" Target="http://www.people.com/people/madonna/0,,,00.html" TargetMode="External"/><Relationship Id="rId4" Type="http://schemas.openxmlformats.org/officeDocument/2006/relationships/hyperlink" Target="http://www.nato.int/docu/review/2005/issue4/czech/analysis.html" TargetMode="External"/><Relationship Id="rId9" Type="http://schemas.openxmlformats.org/officeDocument/2006/relationships/hyperlink" Target="http://elishka99.blog.cz/10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0618"/>
            <a:ext cx="34563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28.1 Úvaha, diskuse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62" y="707651"/>
            <a:ext cx="2628900" cy="17430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7126"/>
            <a:ext cx="2143125" cy="21336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859781"/>
            <a:ext cx="2717561" cy="15516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30343"/>
            <a:ext cx="2943225" cy="1552575"/>
          </a:xfrm>
          <a:prstGeom prst="rect">
            <a:avLst/>
          </a:prstGeom>
        </p:spPr>
      </p:pic>
      <p:pic>
        <p:nvPicPr>
          <p:cNvPr id="1027" name="Picture 3" descr="C:\Users\parova\AppData\Local\Microsoft\Windows\Temporary Internet Files\Content.IE5\QSD93PBT\MP900386360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95622"/>
            <a:ext cx="2790736" cy="16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92106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8.,9.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43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Úvaha,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diskuse, řečnická otázka, vsuvka, řízená diskuse, aposiopesis, citát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interview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tvorbu úvahy a zásady diskuse.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501" y="492443"/>
            <a:ext cx="21707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28.10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3933196"/>
            <a:ext cx="377325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Interview</a:t>
            </a:r>
          </a:p>
          <a:p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vedený </a:t>
            </a:r>
            <a:r>
              <a:rPr lang="cs-CZ" sz="12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rozhovor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 cílem získat potřebné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informace Používá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především v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žurnalistice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také publicistický (někdy i zpravodajský) žánr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27984" y="3624580"/>
            <a:ext cx="459818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Zásady interview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-novinář je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jednoznačně v roli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tazatele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-iniciuje interview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-určuje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témata, otázky, okruhy </a:t>
            </a:r>
            <a:endParaRPr lang="cs-CZ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-snaží zachytit atmosféru a charakteristiku osobnosti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	- nemusí přepisovat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vše, co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dotazovaný řekne</a:t>
            </a:r>
          </a:p>
          <a:p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-autorizace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131590"/>
            <a:ext cx="4039343" cy="2492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Vypravování</a:t>
            </a:r>
          </a:p>
          <a:p>
            <a:endParaRPr lang="cs-CZ" sz="12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Podstatou vypravování je převyprávění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příběhu. Vypravování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má děj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Vypravování může být v mnoha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žánrech: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například pověst, pohádka, horor, fantasy, sci-fi,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detektivní povídka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atd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Kompozice má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tři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části: 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Úvod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uvedení čtenáře do děje.</a:t>
            </a: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Stať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převyprávění hlavní události 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příběhu.</a:t>
            </a:r>
            <a:endParaRPr lang="cs-CZ" sz="1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Závěr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vyvrcholení příběhu (např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vyřešení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záhady).</a:t>
            </a:r>
          </a:p>
          <a:p>
            <a:endParaRPr lang="cs-CZ" sz="1200" dirty="0" smtClean="0"/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82816" y="644084"/>
            <a:ext cx="3837879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</a:t>
            </a:r>
          </a:p>
          <a:p>
            <a:endParaRPr lang="cs-CZ" sz="12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 informuje o výsledcích pozorování objektů neživých i 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živých</a:t>
            </a:r>
          </a:p>
          <a:p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o jejich pohybu a činnosti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Rozlišujeme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rgbClr val="7030A0"/>
              </a:buClr>
            </a:pP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statický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(popis předmětu) 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7030A0"/>
              </a:buClr>
            </a:pP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dynamický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(popis děje, pracovního postupu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Clr>
                <a:srgbClr val="7030A0"/>
              </a:buClr>
            </a:pP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oblasti uplatnění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Clr>
                <a:srgbClr val="7030A0"/>
              </a:buClr>
              <a:buSzPct val="150000"/>
              <a:buFont typeface="Arial" pitchFamily="34" charset="0"/>
              <a:buChar char="•"/>
            </a:pP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 prostý</a:t>
            </a:r>
          </a:p>
          <a:p>
            <a:pPr marL="285750" indent="-285750" algn="just">
              <a:buClr>
                <a:srgbClr val="7030A0"/>
              </a:buClr>
              <a:buSzPct val="150000"/>
              <a:buFont typeface="Arial" pitchFamily="34" charset="0"/>
              <a:buChar char="•"/>
            </a:pP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 odborný</a:t>
            </a:r>
          </a:p>
          <a:p>
            <a:pPr marL="285750" indent="-285750" algn="just">
              <a:buClr>
                <a:srgbClr val="7030A0"/>
              </a:buClr>
              <a:buSzPct val="150000"/>
              <a:buFont typeface="Arial" pitchFamily="34" charset="0"/>
              <a:buChar char="•"/>
            </a:pP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popis subjektivně zbarvený = líčení</a:t>
            </a:r>
          </a:p>
          <a:p>
            <a:pPr marL="285750" indent="-285750" algn="just">
              <a:buClr>
                <a:srgbClr val="7030A0"/>
              </a:buClr>
              <a:buSzPct val="150000"/>
              <a:buFont typeface="Arial" pitchFamily="34" charset="0"/>
              <a:buChar char="•"/>
            </a:pP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charakteristika = popis osoby</a:t>
            </a:r>
            <a:endParaRPr lang="cs-CZ" sz="1200" b="1" dirty="0">
              <a:solidFill>
                <a:srgbClr val="00B050"/>
              </a:solidFill>
            </a:endParaRPr>
          </a:p>
          <a:p>
            <a:pPr algn="just">
              <a:buClr>
                <a:srgbClr val="7030A0"/>
              </a:buClr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851920" y="4106378"/>
            <a:ext cx="1230896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2" descr="C:\Users\parova\AppData\Local\Microsoft\Windows\Temporary Internet Files\Content.IE5\OSP21015\MC9002949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84" y="644084"/>
            <a:ext cx="1311942" cy="121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988516"/>
            <a:ext cx="84249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Úvaha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slohový útvar, jenž obvykle vzniká na podkladě nějaké lidské myšlenky či souboru myšlenek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 úvahy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zamýšlí se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získaných poznatků nad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problémem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- snaží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dospět k obecnějšímu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 přemýšlí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 dívá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na věc z více možných úhlů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 klade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argumenty a protiargumenty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 snaží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donutit čtenáře 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přemýšlení a 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vytvoření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vlastního názoru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Úvaha je ovlivněna 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-úrovní myšlení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-zkušenostmi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-názorem autora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rova\AppData\Local\Microsoft\Windows\Temporary Internet Files\Content.IE5\Y1SEMTWK\MP9003093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71712"/>
            <a:ext cx="1243600" cy="154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21500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28.4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771550"/>
            <a:ext cx="6984000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prahu nového tisíciletí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Stojíme na prahu nového tisíciletí. </a:t>
            </a:r>
            <a:r>
              <a:rPr lang="cs-C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Máme se na něj těšit, nebo se ho </a:t>
            </a:r>
          </a:p>
          <a:p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bát? Chtělo by se nám věřit, že lidstvo se už dostatečně poučilo ze všech svých chyb. Chtělo by se tomu věřit, ale…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Můžeme se pouze dohadovat a pro zjednodušení si vytvořit dva protikladné modely: katastrofický a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optimistický. Katastrofický předpokládá, </a:t>
            </a: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lidé nezvládnou současné tempo vývoje a nebudou mít dost sil, prostředků ani dobré vůle vyřešit globální </a:t>
            </a: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problémy a –co hůř –pak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 přijde jenom neodvratná zkáza!</a:t>
            </a:r>
          </a:p>
          <a:p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Existuje však i optimistický model, v němž lidé tváří v tvář svému ohrožení seberou veškeré své síly a dobré vlastnosti a změní svůj životní styl. Naučíme se být solidární s druhými lidmi a národy, ale i s celou přírodou. Dokážeme to?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 více než osmnácti staletími napsal moudrý římský císař a filozof Marcus Aurelius tato slova: „Čas je něco jako řeka událostí a dravý proud.“ Záleží jen na nás, jestli se necháme oním dravým proudem bezmocně strhnout a usmýkat. Jen na nás záleží, jaká bude naše budoucnost!</a:t>
            </a:r>
          </a:p>
        </p:txBody>
      </p:sp>
      <p:sp>
        <p:nvSpPr>
          <p:cNvPr id="6" name="Šipka doprava se zářezem 5"/>
          <p:cNvSpPr/>
          <p:nvPr/>
        </p:nvSpPr>
        <p:spPr>
          <a:xfrm rot="10616005" flipV="1">
            <a:off x="6862038" y="924229"/>
            <a:ext cx="2283699" cy="378282"/>
          </a:xfrm>
          <a:prstGeom prst="notchedRightArrow">
            <a:avLst>
              <a:gd name="adj1" fmla="val 82992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??? ŘEČNICKÁ OTÁZKA 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Šipka doprava se zářezem 7"/>
          <p:cNvSpPr/>
          <p:nvPr/>
        </p:nvSpPr>
        <p:spPr>
          <a:xfrm rot="10616005" flipV="1">
            <a:off x="3350490" y="1507194"/>
            <a:ext cx="5385117" cy="242316"/>
          </a:xfrm>
          <a:prstGeom prst="notchedRightArrow">
            <a:avLst>
              <a:gd name="adj1" fmla="val 82992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…  </a:t>
            </a:r>
            <a:r>
              <a:rPr lang="cs-CZ" sz="1100" b="1" dirty="0" err="1" smtClean="0">
                <a:latin typeface="Times New Roman" pitchFamily="18" charset="0"/>
                <a:cs typeface="Times New Roman" pitchFamily="18" charset="0"/>
              </a:rPr>
              <a:t>APOZIOPEZIS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se zářezem 6"/>
          <p:cNvSpPr/>
          <p:nvPr/>
        </p:nvSpPr>
        <p:spPr>
          <a:xfrm rot="11205970" flipV="1">
            <a:off x="5345363" y="2938040"/>
            <a:ext cx="3766018" cy="257230"/>
          </a:xfrm>
          <a:prstGeom prst="notchedRightArrow">
            <a:avLst>
              <a:gd name="adj1" fmla="val 82992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- - -  VSUVKA, ZVÝRAZNĚNÍ VLASTNÍHO ZÁJMU 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Šipka doprava se zářezem 8"/>
          <p:cNvSpPr/>
          <p:nvPr/>
        </p:nvSpPr>
        <p:spPr>
          <a:xfrm rot="10616005" flipV="1">
            <a:off x="6716172" y="4238440"/>
            <a:ext cx="2293797" cy="242316"/>
          </a:xfrm>
          <a:prstGeom prst="notchedRightArrow">
            <a:avLst>
              <a:gd name="adj1" fmla="val 82992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„ </a:t>
            </a:r>
            <a:r>
              <a:rPr lang="cs-CZ" sz="1100" b="1" dirty="0" err="1" smtClean="0">
                <a:latin typeface="Times New Roman" pitchFamily="18" charset="0"/>
                <a:cs typeface="Times New Roman" pitchFamily="18" charset="0"/>
              </a:rPr>
              <a:t>xxxxx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“   CITACE 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Šipka doprava se zářezem 9"/>
          <p:cNvSpPr/>
          <p:nvPr/>
        </p:nvSpPr>
        <p:spPr>
          <a:xfrm rot="10616005" flipV="1">
            <a:off x="2416798" y="2770829"/>
            <a:ext cx="2015771" cy="242316"/>
          </a:xfrm>
          <a:prstGeom prst="notchedRightArrow">
            <a:avLst>
              <a:gd name="adj1" fmla="val 82992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!!!  ZVOLÁNÍ 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28.5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1" y="1066258"/>
            <a:ext cx="6442789" cy="15081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CHARAKTERIZUJ V ÚVAZE NA PŘEDCHÁZEJÍCÍM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SLIDU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ÚVOD – STAŤ – ZÁVĚR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……………………………………………………………………………..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1220" y="3028185"/>
            <a:ext cx="4306051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ŘÍZENOU DISKUSI NA TÉMA: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NÁVYKOVÉ LÁTKY</a:t>
            </a: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EUTHANASIE</a:t>
            </a: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SOCIÁLNĚ SLABÍ A ZNEVÝHODNĚNÍ</a:t>
            </a: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INTERRUPCE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7343" y="2787774"/>
            <a:ext cx="4176464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PRODISKUTUJ VE SKUPINĚ TATO TÉMATA </a:t>
            </a:r>
          </a:p>
          <a:p>
            <a:pPr algn="ctr"/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PAK NAPIŠ VLASTNÍ ÚVAHU</a:t>
            </a:r>
          </a:p>
          <a:p>
            <a:pPr algn="ctr"/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SE MLADÍ LIDÉ DOSTÁVAJÍ DO PROBLÉMŮ</a:t>
            </a:r>
          </a:p>
          <a:p>
            <a:pPr algn="ctr"/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ÚCTA KE STÁŘÍ</a:t>
            </a:r>
          </a:p>
          <a:p>
            <a:pPr algn="ctr"/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ŠKOLNÍ POVINNOSTI</a:t>
            </a:r>
          </a:p>
          <a:p>
            <a:pPr algn="ctr"/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NAŠE TŘÍDA PŘED ZRCADLEM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38999" y="4582457"/>
            <a:ext cx="416480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POUŽIJ NÁSLEDUJÍCÍ CITÁTY VE VLASTNÍ ÚVAZE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Přišel jsem, viděl jsem, zvítězil jsem.“ (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G.I.Caesar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rova\AppData\Local\Microsoft\Windows\Temporary Internet Files\Content.IE5\QSD93PBT\MC9002325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843" y="1139674"/>
            <a:ext cx="2521700" cy="136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54" y="39350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28.6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984" y="843558"/>
            <a:ext cx="9036496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Diskuse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věcný rozhovor několika osob nad určitým tématem, jehož cílem není rozhodovat, nýbrž věc pečlivě rozebrat z různých stránek, shromáždit argumenty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připravit se k rozhodnutí.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1984" y="1563638"/>
            <a:ext cx="4572000" cy="34163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Zásady diskuse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věcnost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věnovat se tématu a argumentovat, nikoli napadat nebo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překřikovat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otevřenost</a:t>
            </a:r>
            <a:r>
              <a:rPr lang="cs-C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nevylučovat nikoho, kdo může k danému tématu 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přispět</a:t>
            </a:r>
            <a:endParaRPr lang="cs-CZ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poctivost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podstatné informace nesmějí účastníci zatajovat nebo tvrdit něco, čemu sami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nevěří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trpělivost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pochopení argumentů druhého může vyžadovat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zdvořilost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která vyjadřuje společný zájem všech na každé věcné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informaci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62125"/>
            <a:ext cx="2828925" cy="1619250"/>
          </a:xfrm>
          <a:prstGeom prst="rect">
            <a:avLst/>
          </a:prstGeom>
        </p:spPr>
      </p:pic>
      <p:sp>
        <p:nvSpPr>
          <p:cNvPr id="5" name="Tlačítko akce: Video 4">
            <a:hlinkClick r:id="rId4" action="ppaction://program" highlightClick="1"/>
          </p:cNvPr>
          <p:cNvSpPr/>
          <p:nvPr/>
        </p:nvSpPr>
        <p:spPr>
          <a:xfrm>
            <a:off x="7524328" y="2860167"/>
            <a:ext cx="1042416" cy="1042416"/>
          </a:xfrm>
          <a:prstGeom prst="actionButtonMovi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63287" y="4017426"/>
            <a:ext cx="417454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PODLE ZÁSAD DISKUSE ZHODNOŤ DISKUSNÍ POŘAD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„OTÁZKY VÁCLAVA MORAVCE“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482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08786"/>
            <a:ext cx="1400175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bdélník 3"/>
          <p:cNvSpPr/>
          <p:nvPr/>
        </p:nvSpPr>
        <p:spPr>
          <a:xfrm>
            <a:off x="11811" y="987977"/>
            <a:ext cx="5793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 you think about these celebrities?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910" y="1851670"/>
            <a:ext cx="2117010" cy="190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705345"/>
            <a:ext cx="28575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601" y="2604552"/>
            <a:ext cx="1865784" cy="1870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09532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48968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83870"/>
              </p:ext>
            </p:extLst>
          </p:nvPr>
        </p:nvGraphicFramePr>
        <p:xfrm>
          <a:off x="251520" y="1419622"/>
          <a:ext cx="6984776" cy="31394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359727"/>
                <a:gridCol w="3625049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 nepatří k zásadám interview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novinář je v roli tazatele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novinář určuje témata a okruhy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novinář zachycuje atmosféru interview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novinář vymýšlí odpovědi na otázky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Řečnická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otázka rozhodně 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otázka, která nevyžaduje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odpověď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otázka, která má předem jasnou odpověď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otázka, která vyžaduje termínovanou odpověď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neexistuje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není autorizace?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autorské svolení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zplnomocnění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oprávnění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sebeprosazení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Úvaha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neobsahuje: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řečnické otázky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aposiopesis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citáty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traktáty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48364" y="1449819"/>
            <a:ext cx="252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92443"/>
            <a:ext cx="442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28.9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Použité zdroje a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504" y="1635646"/>
            <a:ext cx="8928992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www.ceskenoviny.cz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zpravy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/vedou-se-diskuse-o-odkazu-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havla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-i-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prejmenovani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verejnych-mist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2"/>
              </a:rPr>
              <a:t>741119&amp;id_seznam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www.tydenvlk.cz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/politika-1/7281-beseda-se-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zastupci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zastupitelskeho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-klubu-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ods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www.nato.int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docu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review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/2005/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issue4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czech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analysis.html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www.ceskatelevize.cz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ct24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domaci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/110356-jde-o-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vladni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-krizi-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ci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-nikoli-koci-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vaha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-s-podporou-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5"/>
              </a:rPr>
              <a:t>vlady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Zralá Eva, DUM 32.2 (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6"/>
              </a:rPr>
              <a:t>trojmezi.info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/2010/10/04/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6"/>
              </a:rPr>
              <a:t>aktualni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-novinky-z-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  <a:hlinkClick r:id="rId6"/>
              </a:rPr>
              <a:t>trojmezi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www.youtube.com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watch?v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=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69niBPvfSYE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cs.wikipedia.org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/wiki/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Barack_Obama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elishka99.blog.cz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/1004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http://www.people.com/people/madonna/0,,,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00.html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č.7)</a:t>
            </a:r>
          </a:p>
        </p:txBody>
      </p:sp>
    </p:spTree>
    <p:extLst>
      <p:ext uri="{BB962C8B-B14F-4D97-AF65-F5344CB8AC3E}">
        <p14:creationId xmlns:p14="http://schemas.microsoft.com/office/powerpoint/2010/main" val="13997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953</Words>
  <Application>Microsoft Office PowerPoint</Application>
  <PresentationFormat>Předvádění na obrazovce (16:9)</PresentationFormat>
  <Paragraphs>172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28.1 Úvaha, diskuse </vt:lpstr>
      <vt:lpstr>28.2 Co již víme?</vt:lpstr>
      <vt:lpstr>28.3 Jaké si řekneme nové termíny a názvy?</vt:lpstr>
      <vt:lpstr>28.4 Co si řekneme nového?</vt:lpstr>
      <vt:lpstr>28.5 Procvičení a příklady</vt:lpstr>
      <vt:lpstr>28.6 Něco navíc pro šikovné</vt:lpstr>
      <vt:lpstr>28.7 CLIL</vt:lpstr>
      <vt:lpstr>28.8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Jitka Šolcová</cp:lastModifiedBy>
  <cp:revision>185</cp:revision>
  <dcterms:created xsi:type="dcterms:W3CDTF">2010-10-18T18:21:56Z</dcterms:created>
  <dcterms:modified xsi:type="dcterms:W3CDTF">2012-08-13T09:52:19Z</dcterms:modified>
</cp:coreProperties>
</file>