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813763"/>
    <a:srgbClr val="000000"/>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810" y="-33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18.6.2012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18.6.2012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18.6.2012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18.6.2012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18.6.2012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18.6.2012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18.6.2012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18.6.2012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18.6.2012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18.6.2012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18.6.2012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18.6.2012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18.6.2012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18.6.2012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3" Type="http://schemas.openxmlformats.org/officeDocument/2006/relationships/image" Target="../media/image7.wmf"/><Relationship Id="rId7" Type="http://schemas.openxmlformats.org/officeDocument/2006/relationships/image" Target="../media/image10.wmf"/><Relationship Id="rId12" Type="http://schemas.openxmlformats.org/officeDocument/2006/relationships/image" Target="../media/image15.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9.wmf"/><Relationship Id="rId11" Type="http://schemas.openxmlformats.org/officeDocument/2006/relationships/image" Target="../media/image14.jpeg"/><Relationship Id="rId5" Type="http://schemas.openxmlformats.org/officeDocument/2006/relationships/image" Target="../media/image8.wmf"/><Relationship Id="rId10" Type="http://schemas.openxmlformats.org/officeDocument/2006/relationships/image" Target="../media/image13.jpeg"/><Relationship Id="rId4" Type="http://schemas.openxmlformats.org/officeDocument/2006/relationships/hyperlink" Target="http://cs.wikipedia.org/wiki/B%C3%ADgl" TargetMode="External"/><Relationship Id="rId9" Type="http://schemas.openxmlformats.org/officeDocument/2006/relationships/image" Target="../media/image12.wmf"/><Relationship Id="rId14" Type="http://schemas.openxmlformats.org/officeDocument/2006/relationships/image" Target="../media/image17.wmf"/></Relationships>
</file>

<file path=ppt/slides/_rels/slide6.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cs.wikipedia.org/wiki/Soubor:Parchment_from_goatskin.jpg" TargetMode="External"/><Relationship Id="rId2" Type="http://schemas.openxmlformats.org/officeDocument/2006/relationships/hyperlink" Target="http://cs.wikipedia.org/wiki/Mucholapk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0585"/>
            <a:ext cx="5040560" cy="594066"/>
          </a:xfrm>
        </p:spPr>
        <p:txBody>
          <a:bodyPr>
            <a:normAutofit/>
          </a:bodyPr>
          <a:lstStyle/>
          <a:p>
            <a:pPr algn="l"/>
            <a:r>
              <a:rPr lang="cs-CZ" sz="2500" b="1" dirty="0" smtClean="0">
                <a:latin typeface="Times New Roman" pitchFamily="18" charset="0"/>
                <a:cs typeface="Times New Roman" pitchFamily="18" charset="0"/>
              </a:rPr>
              <a:t>27</a:t>
            </a:r>
            <a:r>
              <a:rPr lang="cs-CZ" sz="2500" b="1" dirty="0">
                <a:latin typeface="Times New Roman" pitchFamily="18" charset="0"/>
                <a:cs typeface="Times New Roman" pitchFamily="18" charset="0"/>
              </a:rPr>
              <a:t>.1 </a:t>
            </a:r>
            <a:r>
              <a:rPr lang="cs-CZ" sz="2500" b="1" dirty="0" smtClean="0">
                <a:latin typeface="Times New Roman" pitchFamily="18" charset="0"/>
                <a:cs typeface="Times New Roman" pitchFamily="18" charset="0"/>
              </a:rPr>
              <a:t>Výklad, výtah, výpisky, citáty </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TextovéPole 9"/>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 Mgr. Zuzana Kadlecová</a:t>
            </a:r>
          </a:p>
          <a:p>
            <a:endParaRPr lang="cs-CZ" sz="1000" dirty="0">
              <a:latin typeface="Times New Roman" pitchFamily="18" charset="0"/>
              <a:cs typeface="Times New Roman" pitchFamily="18" charset="0"/>
            </a:endParaRPr>
          </a:p>
        </p:txBody>
      </p:sp>
      <p:pic>
        <p:nvPicPr>
          <p:cNvPr id="11"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090981" y="4550290"/>
            <a:ext cx="2978785" cy="570865"/>
          </a:xfrm>
          <a:prstGeom prst="rect">
            <a:avLst/>
          </a:prstGeom>
          <a:noFill/>
          <a:ln>
            <a:noFill/>
          </a:ln>
        </p:spPr>
      </p:pic>
      <p:pic>
        <p:nvPicPr>
          <p:cNvPr id="1026" name="Picture 2" descr="C:\Users\Zuzka\AppData\Local\Microsoft\Windows\Temporary Internet Files\Content.IE5\VATL7VW5\MC90025089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61600" y="699542"/>
            <a:ext cx="2582400" cy="1465516"/>
          </a:xfrm>
          <a:prstGeom prst="rect">
            <a:avLst/>
          </a:prstGeom>
          <a:noFill/>
          <a:extLst>
            <a:ext uri="{909E8E84-426E-40DD-AFC4-6F175D3DCCD1}">
              <a14:hiddenFill xmlns:a14="http://schemas.microsoft.com/office/drawing/2010/main">
                <a:solidFill>
                  <a:srgbClr val="FFFFFF"/>
                </a:solidFill>
              </a14:hiddenFill>
            </a:ext>
          </a:extLst>
        </p:spPr>
      </p:pic>
      <p:sp>
        <p:nvSpPr>
          <p:cNvPr id="3" name="TextovéPole 2"/>
          <p:cNvSpPr txBox="1"/>
          <p:nvPr/>
        </p:nvSpPr>
        <p:spPr>
          <a:xfrm>
            <a:off x="179513" y="1212206"/>
            <a:ext cx="6264696" cy="2246769"/>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w="12700">
            <a:solidFill>
              <a:srgbClr val="FFFF00"/>
            </a:solidFill>
          </a:ln>
        </p:spPr>
        <p:txBody>
          <a:bodyPr wrap="square" rtlCol="0">
            <a:spAutoFit/>
          </a:bodyPr>
          <a:lstStyle/>
          <a:p>
            <a:pPr algn="just"/>
            <a:r>
              <a:rPr lang="cs-CZ" sz="1400" b="1" u="sng" dirty="0" err="1" smtClean="0">
                <a:latin typeface="Times New Roman" pitchFamily="18" charset="0"/>
                <a:cs typeface="Times New Roman" pitchFamily="18" charset="0"/>
              </a:rPr>
              <a:t>Caligula</a:t>
            </a:r>
            <a:r>
              <a:rPr lang="cs-CZ" sz="1400" b="1" dirty="0" smtClean="0">
                <a:latin typeface="Times New Roman" pitchFamily="18" charset="0"/>
                <a:cs typeface="Times New Roman" pitchFamily="18" charset="0"/>
              </a:rPr>
              <a:t>, římský císař v letech 37 - 41. Narozen jako mladší </a:t>
            </a:r>
            <a:r>
              <a:rPr lang="cs-CZ" sz="1400" b="1" dirty="0" err="1" smtClean="0">
                <a:latin typeface="Times New Roman" pitchFamily="18" charset="0"/>
                <a:cs typeface="Times New Roman" pitchFamily="18" charset="0"/>
              </a:rPr>
              <a:t>Germanicův</a:t>
            </a:r>
            <a:r>
              <a:rPr lang="cs-CZ" sz="1400" b="1" dirty="0" smtClean="0">
                <a:latin typeface="Times New Roman" pitchFamily="18" charset="0"/>
                <a:cs typeface="Times New Roman" pitchFamily="18" charset="0"/>
              </a:rPr>
              <a:t> syn r. 12 po Kr. v </a:t>
            </a:r>
            <a:r>
              <a:rPr lang="cs-CZ" sz="1400" b="1" dirty="0" err="1" smtClean="0">
                <a:latin typeface="Times New Roman" pitchFamily="18" charset="0"/>
                <a:cs typeface="Times New Roman" pitchFamily="18" charset="0"/>
              </a:rPr>
              <a:t>Antiu</a:t>
            </a:r>
            <a:r>
              <a:rPr lang="cs-CZ" sz="1400" b="1" dirty="0" smtClean="0">
                <a:latin typeface="Times New Roman" pitchFamily="18" charset="0"/>
                <a:cs typeface="Times New Roman" pitchFamily="18" charset="0"/>
              </a:rPr>
              <a:t>, kde ve vojenském táboře svého otce dostal od vojáků přezdívku „Botička“. (…)</a:t>
            </a:r>
          </a:p>
          <a:p>
            <a:pPr algn="just"/>
            <a:r>
              <a:rPr lang="cs-CZ" sz="1400" b="1" i="1" dirty="0" smtClean="0">
                <a:latin typeface="Times New Roman" pitchFamily="18" charset="0"/>
                <a:cs typeface="Times New Roman" pitchFamily="18" charset="0"/>
              </a:rPr>
              <a:t>„</a:t>
            </a:r>
            <a:r>
              <a:rPr lang="cs-CZ" sz="1400" b="1" i="1" dirty="0" err="1" smtClean="0">
                <a:latin typeface="Times New Roman" pitchFamily="18" charset="0"/>
                <a:cs typeface="Times New Roman" pitchFamily="18" charset="0"/>
              </a:rPr>
              <a:t>Caligula</a:t>
            </a:r>
            <a:r>
              <a:rPr lang="cs-CZ" sz="1400" b="1" i="1" dirty="0" smtClean="0">
                <a:latin typeface="Times New Roman" pitchFamily="18" charset="0"/>
                <a:cs typeface="Times New Roman" pitchFamily="18" charset="0"/>
              </a:rPr>
              <a:t> byl vysoké postavy,“ </a:t>
            </a:r>
            <a:r>
              <a:rPr lang="cs-CZ" sz="1400" b="1" dirty="0" smtClean="0">
                <a:latin typeface="Times New Roman" pitchFamily="18" charset="0"/>
                <a:cs typeface="Times New Roman" pitchFamily="18" charset="0"/>
              </a:rPr>
              <a:t>píše o něm </a:t>
            </a:r>
            <a:r>
              <a:rPr lang="cs-CZ" sz="1400" b="1" dirty="0" err="1" smtClean="0">
                <a:latin typeface="Times New Roman" pitchFamily="18" charset="0"/>
                <a:cs typeface="Times New Roman" pitchFamily="18" charset="0"/>
              </a:rPr>
              <a:t>Suetonius</a:t>
            </a:r>
            <a:r>
              <a:rPr lang="cs-CZ" sz="1400" b="1" dirty="0" smtClean="0">
                <a:latin typeface="Times New Roman" pitchFamily="18" charset="0"/>
                <a:cs typeface="Times New Roman" pitchFamily="18" charset="0"/>
              </a:rPr>
              <a:t>, </a:t>
            </a:r>
            <a:r>
              <a:rPr lang="cs-CZ" sz="1400" b="1" i="1" dirty="0" smtClean="0">
                <a:latin typeface="Times New Roman" pitchFamily="18" charset="0"/>
                <a:cs typeface="Times New Roman" pitchFamily="18" charset="0"/>
              </a:rPr>
              <a:t>„velmi bledé pleti, značně tlustého těla, ale šíji a nohy měl nápadně hubené, oči a spánky vpadlé, čelo široké a vrásčité, vlas řídký, ale na temeni žádný, jinak po těle byl zarostlý. …“</a:t>
            </a:r>
          </a:p>
          <a:p>
            <a:pPr algn="just"/>
            <a:r>
              <a:rPr lang="cs-CZ" sz="1400" b="1" dirty="0" smtClean="0">
                <a:latin typeface="Times New Roman" pitchFamily="18" charset="0"/>
                <a:cs typeface="Times New Roman" pitchFamily="18" charset="0"/>
              </a:rPr>
              <a:t>Různá spiknutí a tvrdá protiopatření císaře, který zřejmě více trpěl psychickými poruchami a zrůdnými sklony, vyvolaly neblahé napětí mezi panovníkem a opozicí, kterou tvořili senátoři, jezdci a nakonec i panovníkova osobní garda. V důsledku toho byl </a:t>
            </a:r>
            <a:r>
              <a:rPr lang="cs-CZ" sz="1400" b="1" dirty="0" err="1">
                <a:latin typeface="Times New Roman" pitchFamily="18" charset="0"/>
                <a:cs typeface="Times New Roman" pitchFamily="18" charset="0"/>
              </a:rPr>
              <a:t>C</a:t>
            </a:r>
            <a:r>
              <a:rPr lang="cs-CZ" sz="1400" b="1" dirty="0" err="1" smtClean="0">
                <a:latin typeface="Times New Roman" pitchFamily="18" charset="0"/>
                <a:cs typeface="Times New Roman" pitchFamily="18" charset="0"/>
              </a:rPr>
              <a:t>aligula</a:t>
            </a:r>
            <a:r>
              <a:rPr lang="cs-CZ" sz="1400" b="1" dirty="0" smtClean="0">
                <a:latin typeface="Times New Roman" pitchFamily="18" charset="0"/>
                <a:cs typeface="Times New Roman" pitchFamily="18" charset="0"/>
              </a:rPr>
              <a:t> 24. ledna 41 zavražděn (…) .</a:t>
            </a:r>
          </a:p>
        </p:txBody>
      </p:sp>
      <p:sp>
        <p:nvSpPr>
          <p:cNvPr id="4" name="TextovéPole 3"/>
          <p:cNvSpPr txBox="1"/>
          <p:nvPr/>
        </p:nvSpPr>
        <p:spPr>
          <a:xfrm>
            <a:off x="1043608" y="3867894"/>
            <a:ext cx="7344816" cy="461665"/>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a:ln>
            <a:solidFill>
              <a:srgbClr val="FFFF00"/>
            </a:solidFill>
          </a:ln>
        </p:spPr>
        <p:txBody>
          <a:bodyPr wrap="square" rtlCol="0">
            <a:spAutoFit/>
          </a:bodyPr>
          <a:lstStyle/>
          <a:p>
            <a:pPr algn="just"/>
            <a:r>
              <a:rPr lang="cs-CZ" sz="1200" b="1" dirty="0" err="1" smtClean="0">
                <a:latin typeface="Times New Roman" pitchFamily="18" charset="0"/>
                <a:cs typeface="Times New Roman" pitchFamily="18" charset="0"/>
              </a:rPr>
              <a:t>Veh</a:t>
            </a:r>
            <a:r>
              <a:rPr lang="cs-CZ" sz="1200" b="1" dirty="0">
                <a:latin typeface="Times New Roman" pitchFamily="18" charset="0"/>
                <a:cs typeface="Times New Roman" pitchFamily="18" charset="0"/>
              </a:rPr>
              <a:t>,</a:t>
            </a:r>
            <a:r>
              <a:rPr lang="cs-CZ" sz="1200" b="1" dirty="0" smtClean="0">
                <a:latin typeface="Times New Roman" pitchFamily="18" charset="0"/>
                <a:cs typeface="Times New Roman" pitchFamily="18" charset="0"/>
              </a:rPr>
              <a:t> O.,  </a:t>
            </a:r>
            <a:r>
              <a:rPr lang="cs-CZ" sz="1200" b="1" i="1" dirty="0" smtClean="0">
                <a:latin typeface="Times New Roman" pitchFamily="18" charset="0"/>
                <a:cs typeface="Times New Roman" pitchFamily="18" charset="0"/>
              </a:rPr>
              <a:t>Lexikon římských císařů od Augusta po Justiniána I. (27 př. Kr. až 565 po Kr.), </a:t>
            </a:r>
            <a:r>
              <a:rPr lang="cs-CZ" sz="1200" b="1" dirty="0" smtClean="0">
                <a:latin typeface="Times New Roman" pitchFamily="18" charset="0"/>
                <a:cs typeface="Times New Roman" pitchFamily="18" charset="0"/>
              </a:rPr>
              <a:t>České </a:t>
            </a:r>
            <a:r>
              <a:rPr lang="cs-CZ" sz="1200" b="1" dirty="0">
                <a:latin typeface="Times New Roman" pitchFamily="18" charset="0"/>
                <a:cs typeface="Times New Roman" pitchFamily="18" charset="0"/>
              </a:rPr>
              <a:t>Budějovice, </a:t>
            </a:r>
            <a:r>
              <a:rPr lang="cs-CZ" sz="1200" b="1" dirty="0" smtClean="0">
                <a:latin typeface="Times New Roman" pitchFamily="18" charset="0"/>
                <a:cs typeface="Times New Roman" pitchFamily="18" charset="0"/>
              </a:rPr>
              <a:t>Tiskárna Johanus, 2002, s. 20-21.</a:t>
            </a:r>
          </a:p>
        </p:txBody>
      </p:sp>
      <p:sp>
        <p:nvSpPr>
          <p:cNvPr id="6" name="Zaoblený obdélník 5"/>
          <p:cNvSpPr/>
          <p:nvPr/>
        </p:nvSpPr>
        <p:spPr>
          <a:xfrm>
            <a:off x="6804248" y="2427734"/>
            <a:ext cx="1126976" cy="432048"/>
          </a:xfrm>
          <a:prstGeom prst="round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smtClean="0">
                <a:solidFill>
                  <a:schemeClr val="tx1"/>
                </a:solidFill>
                <a:latin typeface="Times New Roman" pitchFamily="18" charset="0"/>
                <a:cs typeface="Times New Roman" pitchFamily="18" charset="0"/>
              </a:rPr>
              <a:t>výklad</a:t>
            </a:r>
            <a:endParaRPr lang="cs-CZ" sz="1400" b="1" dirty="0">
              <a:solidFill>
                <a:schemeClr val="tx1"/>
              </a:solidFill>
              <a:latin typeface="Times New Roman" pitchFamily="18" charset="0"/>
              <a:cs typeface="Times New Roman" pitchFamily="18" charset="0"/>
            </a:endParaRPr>
          </a:p>
        </p:txBody>
      </p:sp>
      <p:sp>
        <p:nvSpPr>
          <p:cNvPr id="7" name="Zaoblený obdélník 6"/>
          <p:cNvSpPr/>
          <p:nvPr/>
        </p:nvSpPr>
        <p:spPr>
          <a:xfrm>
            <a:off x="7931224" y="3219822"/>
            <a:ext cx="914400" cy="478307"/>
          </a:xfrm>
          <a:prstGeom prst="round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latin typeface="Times New Roman" pitchFamily="18" charset="0"/>
                <a:cs typeface="Times New Roman" pitchFamily="18" charset="0"/>
              </a:rPr>
              <a:t>p</a:t>
            </a:r>
            <a:r>
              <a:rPr lang="cs-CZ" sz="1400" b="1" dirty="0" smtClean="0">
                <a:solidFill>
                  <a:schemeClr val="tx1"/>
                </a:solidFill>
                <a:latin typeface="Times New Roman" pitchFamily="18" charset="0"/>
                <a:cs typeface="Times New Roman" pitchFamily="18" charset="0"/>
              </a:rPr>
              <a:t>ramen</a:t>
            </a:r>
            <a:endParaRPr lang="cs-CZ" sz="1400" b="1" dirty="0">
              <a:solidFill>
                <a:schemeClr val="tx1"/>
              </a:solidFill>
              <a:latin typeface="Times New Roman" pitchFamily="18" charset="0"/>
              <a:cs typeface="Times New Roman" pitchFamily="18" charset="0"/>
            </a:endParaRPr>
          </a:p>
        </p:txBody>
      </p:sp>
      <p:cxnSp>
        <p:nvCxnSpPr>
          <p:cNvPr id="9" name="Přímá spojnice se šipkou 8"/>
          <p:cNvCxnSpPr/>
          <p:nvPr/>
        </p:nvCxnSpPr>
        <p:spPr>
          <a:xfrm>
            <a:off x="3563888" y="3578474"/>
            <a:ext cx="828091" cy="167331"/>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27.10 Anotace</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771819899"/>
              </p:ext>
            </p:extLst>
          </p:nvPr>
        </p:nvGraphicFramePr>
        <p:xfrm>
          <a:off x="1043608" y="1275606"/>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Zuzana Kadlecová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06/2012</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a:t>
                      </a:r>
                      <a:r>
                        <a:rPr lang="cs-CZ" baseline="0" dirty="0" smtClean="0">
                          <a:latin typeface="Times New Roman" pitchFamily="18" charset="0"/>
                          <a:cs typeface="Times New Roman" pitchFamily="18" charset="0"/>
                        </a:rPr>
                        <a:t> – 9. </a:t>
                      </a:r>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Výklad, přednáška, výtah, výpisky, citáty, termíny.</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Prezentace</a:t>
                      </a:r>
                      <a:r>
                        <a:rPr lang="cs-CZ" baseline="0" dirty="0" smtClean="0">
                          <a:latin typeface="Times New Roman" pitchFamily="18" charset="0"/>
                          <a:cs typeface="Times New Roman" pitchFamily="18" charset="0"/>
                        </a:rPr>
                        <a:t> popisující pojmy výklad, výtah, výpisky a citát.</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656030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5508104" cy="594066"/>
          </a:xfrm>
        </p:spPr>
        <p:txBody>
          <a:bodyPr>
            <a:normAutofit/>
          </a:bodyPr>
          <a:lstStyle/>
          <a:p>
            <a:pPr algn="l"/>
            <a:r>
              <a:rPr lang="cs-CZ" sz="2500" b="1" dirty="0" smtClean="0">
                <a:latin typeface="Times New Roman" pitchFamily="18" charset="0"/>
                <a:cs typeface="Times New Roman" pitchFamily="18" charset="0"/>
              </a:rPr>
              <a:t>27.2 Co již víme?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Zaoblený obdélník 2"/>
          <p:cNvSpPr/>
          <p:nvPr/>
        </p:nvSpPr>
        <p:spPr>
          <a:xfrm>
            <a:off x="2750209" y="771550"/>
            <a:ext cx="6069030" cy="1368152"/>
          </a:xfrm>
          <a:prstGeom prst="round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5400000" scaled="1"/>
            <a:tileRect/>
          </a:gradFill>
          <a:ln w="28575" cmpd="thinThick">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400" dirty="0">
                <a:solidFill>
                  <a:schemeClr val="tx1"/>
                </a:solidFill>
                <a:latin typeface="Times New Roman" pitchFamily="18" charset="0"/>
                <a:cs typeface="Times New Roman" pitchFamily="18" charset="0"/>
              </a:rPr>
              <a:t>Ve škole se každý den </a:t>
            </a:r>
            <a:r>
              <a:rPr lang="cs-CZ" sz="1400" dirty="0" smtClean="0">
                <a:solidFill>
                  <a:schemeClr val="tx1"/>
                </a:solidFill>
                <a:latin typeface="Times New Roman" pitchFamily="18" charset="0"/>
                <a:cs typeface="Times New Roman" pitchFamily="18" charset="0"/>
              </a:rPr>
              <a:t>setkáváme s velkým množstvím informací</a:t>
            </a:r>
            <a:r>
              <a:rPr lang="cs-CZ" sz="1400" dirty="0">
                <a:solidFill>
                  <a:schemeClr val="tx1"/>
                </a:solidFill>
                <a:latin typeface="Times New Roman" pitchFamily="18" charset="0"/>
                <a:cs typeface="Times New Roman" pitchFamily="18" charset="0"/>
              </a:rPr>
              <a:t>. Protože lidský mozek není schopen si </a:t>
            </a:r>
            <a:r>
              <a:rPr lang="cs-CZ" sz="1400" dirty="0" smtClean="0">
                <a:solidFill>
                  <a:schemeClr val="tx1"/>
                </a:solidFill>
                <a:latin typeface="Times New Roman" pitchFamily="18" charset="0"/>
                <a:cs typeface="Times New Roman" pitchFamily="18" charset="0"/>
              </a:rPr>
              <a:t>všechny tyto informace uchovat, je </a:t>
            </a:r>
            <a:r>
              <a:rPr lang="cs-CZ" sz="1400" dirty="0">
                <a:solidFill>
                  <a:schemeClr val="tx1"/>
                </a:solidFill>
                <a:latin typeface="Times New Roman" pitchFamily="18" charset="0"/>
                <a:cs typeface="Times New Roman" pitchFamily="18" charset="0"/>
              </a:rPr>
              <a:t>vybaven vlastností zapomínání. Pokud si něco vědomě chceme zapamatovat, musíme si danou látku opakovat (učit se) – k tomu nám slouží jednak učebnice, </a:t>
            </a:r>
            <a:r>
              <a:rPr lang="cs-CZ" sz="1400" dirty="0" smtClean="0">
                <a:solidFill>
                  <a:schemeClr val="tx1"/>
                </a:solidFill>
                <a:latin typeface="Times New Roman" pitchFamily="18" charset="0"/>
                <a:cs typeface="Times New Roman" pitchFamily="18" charset="0"/>
              </a:rPr>
              <a:t>jednak </a:t>
            </a:r>
            <a:r>
              <a:rPr lang="cs-CZ" sz="1400" dirty="0">
                <a:solidFill>
                  <a:schemeClr val="tx1"/>
                </a:solidFill>
                <a:latin typeface="Times New Roman" pitchFamily="18" charset="0"/>
                <a:cs typeface="Times New Roman" pitchFamily="18" charset="0"/>
              </a:rPr>
              <a:t>sešity, ve kterých většinou máme tzv. </a:t>
            </a:r>
            <a:r>
              <a:rPr lang="cs-CZ" sz="1400" b="1" u="sng" dirty="0">
                <a:solidFill>
                  <a:schemeClr val="tx1"/>
                </a:solidFill>
                <a:latin typeface="Times New Roman" pitchFamily="18" charset="0"/>
                <a:cs typeface="Times New Roman" pitchFamily="18" charset="0"/>
              </a:rPr>
              <a:t>výpisky.</a:t>
            </a:r>
          </a:p>
        </p:txBody>
      </p:sp>
      <p:sp>
        <p:nvSpPr>
          <p:cNvPr id="4" name="TextovéPole 3"/>
          <p:cNvSpPr txBox="1"/>
          <p:nvPr/>
        </p:nvSpPr>
        <p:spPr>
          <a:xfrm>
            <a:off x="2162526" y="2454606"/>
            <a:ext cx="4818948" cy="738664"/>
          </a:xfrm>
          <a:prstGeom prst="rect">
            <a:avLst/>
          </a:prstGeom>
          <a:solidFill>
            <a:srgbClr val="FF0066"/>
          </a:solidFill>
          <a:ln>
            <a:solidFill>
              <a:srgbClr val="7030A0"/>
            </a:solidFill>
          </a:ln>
        </p:spPr>
        <p:txBody>
          <a:bodyPr wrap="none" rtlCol="0">
            <a:spAutoFit/>
          </a:bodyPr>
          <a:lstStyle/>
          <a:p>
            <a:r>
              <a:rPr lang="cs-CZ" sz="1400" b="1" u="sng" dirty="0" smtClean="0">
                <a:latin typeface="Times New Roman" pitchFamily="18" charset="0"/>
                <a:cs typeface="Times New Roman" pitchFamily="18" charset="0"/>
              </a:rPr>
              <a:t>VÝPISKY</a:t>
            </a:r>
            <a:endParaRPr lang="cs-CZ" sz="1400" dirty="0">
              <a:latin typeface="Times New Roman" pitchFamily="18" charset="0"/>
              <a:cs typeface="Times New Roman" pitchFamily="18" charset="0"/>
            </a:endParaRPr>
          </a:p>
          <a:p>
            <a:pPr marL="285750" lvl="0" indent="-285750">
              <a:buFont typeface="Arial" pitchFamily="34" charset="0"/>
              <a:buChar char="•"/>
            </a:pPr>
            <a:r>
              <a:rPr lang="cs-CZ" sz="1400" b="1" dirty="0">
                <a:latin typeface="Times New Roman" pitchFamily="18" charset="0"/>
                <a:cs typeface="Times New Roman" pitchFamily="18" charset="0"/>
              </a:rPr>
              <a:t>doslovný nebo heslovitý záznam hlavních myšlenek textu</a:t>
            </a:r>
            <a:endParaRPr lang="cs-CZ" sz="1400" dirty="0">
              <a:latin typeface="Times New Roman" pitchFamily="18" charset="0"/>
              <a:cs typeface="Times New Roman" pitchFamily="18" charset="0"/>
            </a:endParaRPr>
          </a:p>
          <a:p>
            <a:pPr marL="285750" lvl="0" indent="-285750">
              <a:buFont typeface="Arial" pitchFamily="34" charset="0"/>
              <a:buChar char="•"/>
            </a:pPr>
            <a:r>
              <a:rPr lang="cs-CZ" sz="1400" b="1" dirty="0">
                <a:latin typeface="Times New Roman" pitchFamily="18" charset="0"/>
                <a:cs typeface="Times New Roman" pitchFamily="18" charset="0"/>
              </a:rPr>
              <a:t>n</a:t>
            </a:r>
            <a:r>
              <a:rPr lang="cs-CZ" sz="1400" b="1" dirty="0" smtClean="0">
                <a:latin typeface="Times New Roman" pitchFamily="18" charset="0"/>
                <a:cs typeface="Times New Roman" pitchFamily="18" charset="0"/>
              </a:rPr>
              <a:t>utné uvést </a:t>
            </a:r>
            <a:r>
              <a:rPr lang="cs-CZ" sz="1400" b="1" u="sng" dirty="0" smtClean="0">
                <a:latin typeface="Times New Roman" pitchFamily="18" charset="0"/>
                <a:cs typeface="Times New Roman" pitchFamily="18" charset="0"/>
              </a:rPr>
              <a:t>pramen</a:t>
            </a:r>
            <a:r>
              <a:rPr lang="cs-CZ" sz="1400" b="1" dirty="0" smtClean="0">
                <a:latin typeface="Times New Roman" pitchFamily="18" charset="0"/>
                <a:cs typeface="Times New Roman" pitchFamily="18" charset="0"/>
              </a:rPr>
              <a:t>, tj. ze</a:t>
            </a:r>
            <a:r>
              <a:rPr lang="cs-CZ" sz="1400" b="1" dirty="0">
                <a:latin typeface="Times New Roman" pitchFamily="18" charset="0"/>
                <a:cs typeface="Times New Roman" pitchFamily="18" charset="0"/>
              </a:rPr>
              <a:t> které knihy výpisky pocházejí</a:t>
            </a:r>
            <a:r>
              <a:rPr lang="cs-CZ" sz="1400" b="1"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p:txBody>
      </p:sp>
      <p:sp>
        <p:nvSpPr>
          <p:cNvPr id="5" name="TextovéPole 4"/>
          <p:cNvSpPr txBox="1"/>
          <p:nvPr/>
        </p:nvSpPr>
        <p:spPr>
          <a:xfrm>
            <a:off x="1263684" y="3571323"/>
            <a:ext cx="7571078" cy="523220"/>
          </a:xfrm>
          <a:prstGeom prst="rect">
            <a:avLst/>
          </a:prstGeom>
          <a:solidFill>
            <a:srgbClr val="00B050"/>
          </a:solidFill>
          <a:ln>
            <a:solidFill>
              <a:schemeClr val="tx1"/>
            </a:solidFill>
          </a:ln>
        </p:spPr>
        <p:txBody>
          <a:bodyPr wrap="square" rtlCol="0">
            <a:spAutoFit/>
          </a:bodyPr>
          <a:lstStyle/>
          <a:p>
            <a:pPr algn="just"/>
            <a:r>
              <a:rPr lang="cs-CZ" sz="1400" b="1" dirty="0" err="1">
                <a:latin typeface="Times New Roman" pitchFamily="18" charset="0"/>
                <a:cs typeface="Times New Roman" pitchFamily="18" charset="0"/>
              </a:rPr>
              <a:t>Veh</a:t>
            </a:r>
            <a:r>
              <a:rPr lang="cs-CZ" sz="1400" b="1" dirty="0">
                <a:latin typeface="Times New Roman" pitchFamily="18" charset="0"/>
                <a:cs typeface="Times New Roman" pitchFamily="18" charset="0"/>
              </a:rPr>
              <a:t>, O.,  </a:t>
            </a:r>
            <a:r>
              <a:rPr lang="cs-CZ" sz="1400" b="1" i="1" dirty="0">
                <a:latin typeface="Times New Roman" pitchFamily="18" charset="0"/>
                <a:cs typeface="Times New Roman" pitchFamily="18" charset="0"/>
              </a:rPr>
              <a:t>Lexikon římských císařů od Augusta po </a:t>
            </a:r>
            <a:r>
              <a:rPr lang="cs-CZ" sz="1400" b="1" i="1" dirty="0" smtClean="0">
                <a:latin typeface="Times New Roman" pitchFamily="18" charset="0"/>
                <a:cs typeface="Times New Roman" pitchFamily="18" charset="0"/>
              </a:rPr>
              <a:t>Justiniána </a:t>
            </a:r>
            <a:r>
              <a:rPr lang="cs-CZ" sz="1400" b="1" i="1" dirty="0">
                <a:latin typeface="Times New Roman" pitchFamily="18" charset="0"/>
                <a:cs typeface="Times New Roman" pitchFamily="18" charset="0"/>
              </a:rPr>
              <a:t>I. (27 př. Kr. až 565 po Kr.)</a:t>
            </a:r>
            <a:r>
              <a:rPr lang="cs-CZ" sz="1400" b="1" dirty="0">
                <a:latin typeface="Times New Roman" pitchFamily="18" charset="0"/>
                <a:cs typeface="Times New Roman" pitchFamily="18" charset="0"/>
              </a:rPr>
              <a:t>, České Budějovice, </a:t>
            </a:r>
            <a:r>
              <a:rPr lang="cs-CZ" sz="1400" b="1" dirty="0" smtClean="0">
                <a:latin typeface="Times New Roman" pitchFamily="18" charset="0"/>
                <a:cs typeface="Times New Roman" pitchFamily="18" charset="0"/>
              </a:rPr>
              <a:t>Tiskárna Johanus, 2002</a:t>
            </a:r>
            <a:r>
              <a:rPr lang="cs-CZ" sz="1400" b="1" dirty="0">
                <a:latin typeface="Times New Roman" pitchFamily="18" charset="0"/>
                <a:cs typeface="Times New Roman" pitchFamily="18" charset="0"/>
              </a:rPr>
              <a:t>, s. 20-21</a:t>
            </a:r>
            <a:r>
              <a:rPr lang="cs-CZ" sz="1200" b="1" dirty="0">
                <a:latin typeface="Times New Roman" pitchFamily="18" charset="0"/>
                <a:cs typeface="Times New Roman" pitchFamily="18" charset="0"/>
              </a:rPr>
              <a:t>.</a:t>
            </a:r>
          </a:p>
        </p:txBody>
      </p:sp>
      <p:pic>
        <p:nvPicPr>
          <p:cNvPr id="2050" name="Picture 2" descr="C:\Users\Zuzka\AppData\Local\Microsoft\Windows\Temporary Internet Files\Content.IE5\VATL7VW5\MC9000548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083096"/>
            <a:ext cx="1802395" cy="151625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Zuzka\AppData\Local\Microsoft\Windows\Temporary Internet Files\Content.IE5\XV0TSTSR\MM900282996[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1747861"/>
            <a:ext cx="1726959" cy="1726959"/>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179512" y="3945317"/>
            <a:ext cx="747320" cy="461665"/>
          </a:xfrm>
          <a:prstGeom prst="rect">
            <a:avLst/>
          </a:prstGeom>
          <a:solidFill>
            <a:srgbClr val="FFC000"/>
          </a:solidFill>
        </p:spPr>
        <p:txBody>
          <a:bodyPr wrap="none" rtlCol="0">
            <a:spAutoFit/>
          </a:bodyPr>
          <a:lstStyle/>
          <a:p>
            <a:r>
              <a:rPr lang="cs-CZ" sz="1200" dirty="0">
                <a:latin typeface="Times New Roman" pitchFamily="18" charset="0"/>
                <a:cs typeface="Times New Roman" pitchFamily="18" charset="0"/>
              </a:rPr>
              <a:t>p</a:t>
            </a:r>
            <a:r>
              <a:rPr lang="cs-CZ" sz="1200" dirty="0" smtClean="0">
                <a:latin typeface="Times New Roman" pitchFamily="18" charset="0"/>
                <a:cs typeface="Times New Roman" pitchFamily="18" charset="0"/>
              </a:rPr>
              <a:t>říjmení </a:t>
            </a:r>
          </a:p>
          <a:p>
            <a:pPr algn="ctr"/>
            <a:r>
              <a:rPr lang="cs-CZ" sz="1200" dirty="0" smtClean="0">
                <a:latin typeface="Times New Roman" pitchFamily="18" charset="0"/>
                <a:cs typeface="Times New Roman" pitchFamily="18" charset="0"/>
              </a:rPr>
              <a:t>autora</a:t>
            </a:r>
          </a:p>
        </p:txBody>
      </p:sp>
      <p:sp>
        <p:nvSpPr>
          <p:cNvPr id="7" name="TextovéPole 6"/>
          <p:cNvSpPr txBox="1"/>
          <p:nvPr/>
        </p:nvSpPr>
        <p:spPr>
          <a:xfrm>
            <a:off x="423328" y="2829262"/>
            <a:ext cx="1007007" cy="461665"/>
          </a:xfrm>
          <a:prstGeom prst="rect">
            <a:avLst/>
          </a:prstGeom>
          <a:solidFill>
            <a:srgbClr val="FFC000"/>
          </a:solidFill>
        </p:spPr>
        <p:txBody>
          <a:bodyPr wrap="none" rtlCol="0">
            <a:spAutoFit/>
          </a:bodyPr>
          <a:lstStyle/>
          <a:p>
            <a:r>
              <a:rPr lang="cs-CZ" sz="1200" dirty="0">
                <a:latin typeface="Times New Roman" pitchFamily="18" charset="0"/>
                <a:cs typeface="Times New Roman" pitchFamily="18" charset="0"/>
              </a:rPr>
              <a:t>p</a:t>
            </a:r>
            <a:r>
              <a:rPr lang="cs-CZ" sz="1200" dirty="0" smtClean="0">
                <a:latin typeface="Times New Roman" pitchFamily="18" charset="0"/>
                <a:cs typeface="Times New Roman" pitchFamily="18" charset="0"/>
              </a:rPr>
              <a:t>oč. písmeno</a:t>
            </a:r>
          </a:p>
          <a:p>
            <a:pPr algn="ctr"/>
            <a:r>
              <a:rPr lang="cs-CZ" sz="1200" dirty="0">
                <a:latin typeface="Times New Roman" pitchFamily="18" charset="0"/>
                <a:cs typeface="Times New Roman" pitchFamily="18" charset="0"/>
              </a:rPr>
              <a:t>k</a:t>
            </a:r>
            <a:r>
              <a:rPr lang="cs-CZ" sz="1200" dirty="0" smtClean="0">
                <a:latin typeface="Times New Roman" pitchFamily="18" charset="0"/>
                <a:cs typeface="Times New Roman" pitchFamily="18" charset="0"/>
              </a:rPr>
              <a:t>řest. jména</a:t>
            </a:r>
          </a:p>
        </p:txBody>
      </p:sp>
      <p:sp>
        <p:nvSpPr>
          <p:cNvPr id="8" name="TextovéPole 7"/>
          <p:cNvSpPr txBox="1"/>
          <p:nvPr/>
        </p:nvSpPr>
        <p:spPr>
          <a:xfrm>
            <a:off x="5436096" y="4268483"/>
            <a:ext cx="934871" cy="276999"/>
          </a:xfrm>
          <a:prstGeom prst="rect">
            <a:avLst/>
          </a:prstGeom>
          <a:solidFill>
            <a:srgbClr val="FFC000"/>
          </a:solidFill>
        </p:spPr>
        <p:txBody>
          <a:bodyPr wrap="none" rtlCol="0">
            <a:spAutoFit/>
          </a:bodyPr>
          <a:lstStyle/>
          <a:p>
            <a:r>
              <a:rPr lang="cs-CZ" sz="1200" dirty="0">
                <a:latin typeface="Times New Roman" pitchFamily="18" charset="0"/>
                <a:cs typeface="Times New Roman" pitchFamily="18" charset="0"/>
              </a:rPr>
              <a:t>n</a:t>
            </a:r>
            <a:r>
              <a:rPr lang="cs-CZ" sz="1200" dirty="0" smtClean="0">
                <a:latin typeface="Times New Roman" pitchFamily="18" charset="0"/>
                <a:cs typeface="Times New Roman" pitchFamily="18" charset="0"/>
              </a:rPr>
              <a:t>ázev knihy</a:t>
            </a:r>
          </a:p>
        </p:txBody>
      </p:sp>
      <p:sp>
        <p:nvSpPr>
          <p:cNvPr id="9" name="TextovéPole 8"/>
          <p:cNvSpPr txBox="1"/>
          <p:nvPr/>
        </p:nvSpPr>
        <p:spPr>
          <a:xfrm>
            <a:off x="2030688" y="4710486"/>
            <a:ext cx="1043876" cy="276999"/>
          </a:xfrm>
          <a:prstGeom prst="rect">
            <a:avLst/>
          </a:prstGeom>
          <a:solidFill>
            <a:srgbClr val="FFC000"/>
          </a:solidFill>
        </p:spPr>
        <p:txBody>
          <a:bodyPr wrap="none" rtlCol="0">
            <a:spAutoFit/>
          </a:bodyPr>
          <a:lstStyle/>
          <a:p>
            <a:r>
              <a:rPr lang="cs-CZ" sz="1200" dirty="0" smtClean="0">
                <a:latin typeface="Times New Roman" pitchFamily="18" charset="0"/>
                <a:cs typeface="Times New Roman" pitchFamily="18" charset="0"/>
              </a:rPr>
              <a:t>nakladatelství</a:t>
            </a:r>
          </a:p>
        </p:txBody>
      </p:sp>
      <p:sp>
        <p:nvSpPr>
          <p:cNvPr id="10" name="TextovéPole 9"/>
          <p:cNvSpPr txBox="1"/>
          <p:nvPr/>
        </p:nvSpPr>
        <p:spPr>
          <a:xfrm>
            <a:off x="7833072" y="4401739"/>
            <a:ext cx="986167" cy="276999"/>
          </a:xfrm>
          <a:prstGeom prst="rect">
            <a:avLst/>
          </a:prstGeom>
          <a:solidFill>
            <a:srgbClr val="FFC000"/>
          </a:solidFill>
        </p:spPr>
        <p:txBody>
          <a:bodyPr wrap="none" rtlCol="0">
            <a:spAutoFit/>
          </a:bodyPr>
          <a:lstStyle/>
          <a:p>
            <a:r>
              <a:rPr lang="cs-CZ" sz="1200" dirty="0">
                <a:latin typeface="Times New Roman" pitchFamily="18" charset="0"/>
                <a:cs typeface="Times New Roman" pitchFamily="18" charset="0"/>
              </a:rPr>
              <a:t>m</a:t>
            </a:r>
            <a:r>
              <a:rPr lang="cs-CZ" sz="1200" dirty="0" smtClean="0">
                <a:latin typeface="Times New Roman" pitchFamily="18" charset="0"/>
                <a:cs typeface="Times New Roman" pitchFamily="18" charset="0"/>
              </a:rPr>
              <a:t>ísto vydání</a:t>
            </a:r>
          </a:p>
        </p:txBody>
      </p:sp>
      <p:sp>
        <p:nvSpPr>
          <p:cNvPr id="11" name="TextovéPole 10"/>
          <p:cNvSpPr txBox="1"/>
          <p:nvPr/>
        </p:nvSpPr>
        <p:spPr>
          <a:xfrm>
            <a:off x="3427764" y="4481215"/>
            <a:ext cx="848309" cy="276999"/>
          </a:xfrm>
          <a:prstGeom prst="rect">
            <a:avLst/>
          </a:prstGeom>
          <a:solidFill>
            <a:srgbClr val="FFC000"/>
          </a:solidFill>
        </p:spPr>
        <p:txBody>
          <a:bodyPr wrap="none" rtlCol="0">
            <a:spAutoFit/>
          </a:bodyPr>
          <a:lstStyle/>
          <a:p>
            <a:r>
              <a:rPr lang="cs-CZ" sz="1200" dirty="0">
                <a:latin typeface="Times New Roman" pitchFamily="18" charset="0"/>
                <a:cs typeface="Times New Roman" pitchFamily="18" charset="0"/>
              </a:rPr>
              <a:t>r</a:t>
            </a:r>
            <a:r>
              <a:rPr lang="cs-CZ" sz="1200" dirty="0" smtClean="0">
                <a:latin typeface="Times New Roman" pitchFamily="18" charset="0"/>
                <a:cs typeface="Times New Roman" pitchFamily="18" charset="0"/>
              </a:rPr>
              <a:t>ok vydání</a:t>
            </a:r>
          </a:p>
        </p:txBody>
      </p:sp>
      <p:sp>
        <p:nvSpPr>
          <p:cNvPr id="12" name="TextovéPole 11"/>
          <p:cNvSpPr txBox="1"/>
          <p:nvPr/>
        </p:nvSpPr>
        <p:spPr>
          <a:xfrm>
            <a:off x="4565154" y="4678738"/>
            <a:ext cx="553357" cy="276999"/>
          </a:xfrm>
          <a:prstGeom prst="rect">
            <a:avLst/>
          </a:prstGeom>
          <a:solidFill>
            <a:srgbClr val="FFC000"/>
          </a:solidFill>
        </p:spPr>
        <p:txBody>
          <a:bodyPr wrap="none" rtlCol="0">
            <a:spAutoFit/>
          </a:bodyPr>
          <a:lstStyle/>
          <a:p>
            <a:r>
              <a:rPr lang="cs-CZ" sz="1200" dirty="0" smtClean="0">
                <a:latin typeface="Times New Roman" pitchFamily="18" charset="0"/>
                <a:cs typeface="Times New Roman" pitchFamily="18" charset="0"/>
              </a:rPr>
              <a:t>strana</a:t>
            </a:r>
          </a:p>
        </p:txBody>
      </p:sp>
      <p:cxnSp>
        <p:nvCxnSpPr>
          <p:cNvPr id="14" name="Přímá spojnice se šipkou 13"/>
          <p:cNvCxnSpPr/>
          <p:nvPr/>
        </p:nvCxnSpPr>
        <p:spPr>
          <a:xfrm>
            <a:off x="1345234" y="3231136"/>
            <a:ext cx="466787" cy="4094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926831" y="3729908"/>
            <a:ext cx="418403" cy="3646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552626" y="4044704"/>
            <a:ext cx="0" cy="67439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a:stCxn id="11" idx="0"/>
          </p:cNvCxnSpPr>
          <p:nvPr/>
        </p:nvCxnSpPr>
        <p:spPr>
          <a:xfrm flipV="1">
            <a:off x="3851919" y="4059514"/>
            <a:ext cx="0" cy="4217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2" idx="0"/>
          </p:cNvCxnSpPr>
          <p:nvPr/>
        </p:nvCxnSpPr>
        <p:spPr>
          <a:xfrm flipH="1" flipV="1">
            <a:off x="4499992" y="4059514"/>
            <a:ext cx="341841" cy="6192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a:stCxn id="8" idx="0"/>
          </p:cNvCxnSpPr>
          <p:nvPr/>
        </p:nvCxnSpPr>
        <p:spPr>
          <a:xfrm flipH="1" flipV="1">
            <a:off x="5784724" y="3912225"/>
            <a:ext cx="118808" cy="3562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3" name="Přímá spojnice se šipkou 2052"/>
          <p:cNvCxnSpPr>
            <a:stCxn id="10" idx="0"/>
          </p:cNvCxnSpPr>
          <p:nvPr/>
        </p:nvCxnSpPr>
        <p:spPr>
          <a:xfrm flipV="1">
            <a:off x="8326156" y="3912225"/>
            <a:ext cx="134276" cy="4895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3518"/>
            <a:ext cx="6351910" cy="594066"/>
          </a:xfrm>
        </p:spPr>
        <p:txBody>
          <a:bodyPr>
            <a:normAutofit fontScale="90000"/>
          </a:bodyPr>
          <a:lstStyle/>
          <a:p>
            <a:pPr algn="l"/>
            <a:r>
              <a:rPr lang="cs-CZ" sz="2800" b="1" dirty="0" smtClean="0">
                <a:latin typeface="Times New Roman" pitchFamily="18" charset="0"/>
                <a:cs typeface="Times New Roman" pitchFamily="18" charset="0"/>
              </a:rPr>
              <a:t>27.3 Jaké si řekneme nové termíny a názvy?</a:t>
            </a:r>
            <a:endParaRPr lang="cs-CZ" sz="28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Zaoblený obdélník 2"/>
          <p:cNvSpPr/>
          <p:nvPr/>
        </p:nvSpPr>
        <p:spPr>
          <a:xfrm>
            <a:off x="293856" y="1331266"/>
            <a:ext cx="5328592" cy="1584176"/>
          </a:xfrm>
          <a:prstGeom prst="roundRect">
            <a:avLst/>
          </a:prstGeom>
          <a:solidFill>
            <a:srgbClr val="00B0F0"/>
          </a:solidFill>
          <a:ln>
            <a:solidFill>
              <a:srgbClr val="000000"/>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600" b="1" u="sng" dirty="0" smtClean="0">
                <a:solidFill>
                  <a:schemeClr val="tx1"/>
                </a:solidFill>
                <a:latin typeface="Times New Roman" pitchFamily="18" charset="0"/>
                <a:cs typeface="Times New Roman" pitchFamily="18" charset="0"/>
              </a:rPr>
              <a:t>citát</a:t>
            </a:r>
            <a:r>
              <a:rPr lang="cs-CZ" sz="1400" dirty="0">
                <a:solidFill>
                  <a:schemeClr val="tx1"/>
                </a:solidFill>
                <a:latin typeface="Times New Roman" pitchFamily="18" charset="0"/>
                <a:cs typeface="Times New Roman" pitchFamily="18" charset="0"/>
              </a:rPr>
              <a:t>	</a:t>
            </a:r>
            <a:endParaRPr lang="cs-CZ" sz="14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cs-CZ" sz="1400" dirty="0" smtClean="0">
                <a:solidFill>
                  <a:schemeClr val="tx1"/>
                </a:solidFill>
                <a:latin typeface="Times New Roman" pitchFamily="18" charset="0"/>
                <a:cs typeface="Times New Roman" pitchFamily="18" charset="0"/>
              </a:rPr>
              <a:t>doslovně </a:t>
            </a:r>
            <a:r>
              <a:rPr lang="cs-CZ" sz="1400" dirty="0">
                <a:solidFill>
                  <a:schemeClr val="tx1"/>
                </a:solidFill>
                <a:latin typeface="Times New Roman" pitchFamily="18" charset="0"/>
                <a:cs typeface="Times New Roman" pitchFamily="18" charset="0"/>
              </a:rPr>
              <a:t>uvedený cizí </a:t>
            </a:r>
            <a:r>
              <a:rPr lang="cs-CZ" sz="1400" dirty="0" smtClean="0">
                <a:solidFill>
                  <a:schemeClr val="tx1"/>
                </a:solidFill>
                <a:latin typeface="Times New Roman" pitchFamily="18" charset="0"/>
                <a:cs typeface="Times New Roman" pitchFamily="18" charset="0"/>
              </a:rPr>
              <a:t>výrok</a:t>
            </a:r>
            <a:endParaRPr lang="cs-CZ" sz="1400" dirty="0">
              <a:solidFill>
                <a:schemeClr val="tx1"/>
              </a:solidFill>
              <a:latin typeface="Times New Roman" pitchFamily="18" charset="0"/>
              <a:cs typeface="Times New Roman" pitchFamily="18" charset="0"/>
            </a:endParaRPr>
          </a:p>
          <a:p>
            <a:pPr marL="285750" indent="-285750" algn="just">
              <a:buFont typeface="Arial" pitchFamily="34" charset="0"/>
              <a:buChar char="•"/>
            </a:pPr>
            <a:r>
              <a:rPr lang="cs-CZ" sz="1400" dirty="0">
                <a:solidFill>
                  <a:schemeClr val="tx1"/>
                </a:solidFill>
                <a:latin typeface="Times New Roman" pitchFamily="18" charset="0"/>
                <a:cs typeface="Times New Roman" pitchFamily="18" charset="0"/>
              </a:rPr>
              <a:t>o</a:t>
            </a:r>
            <a:r>
              <a:rPr lang="cs-CZ" sz="1400" dirty="0" smtClean="0">
                <a:solidFill>
                  <a:schemeClr val="tx1"/>
                </a:solidFill>
                <a:latin typeface="Times New Roman" pitchFamily="18" charset="0"/>
                <a:cs typeface="Times New Roman" pitchFamily="18" charset="0"/>
              </a:rPr>
              <a:t>značujeme: </a:t>
            </a:r>
            <a:r>
              <a:rPr lang="cs-CZ" sz="1400" dirty="0">
                <a:solidFill>
                  <a:schemeClr val="tx1"/>
                </a:solidFill>
                <a:latin typeface="Times New Roman" pitchFamily="18" charset="0"/>
                <a:cs typeface="Times New Roman" pitchFamily="18" charset="0"/>
              </a:rPr>
              <a:t>uvozovkami (v písemném projevu</a:t>
            </a:r>
            <a:r>
              <a:rPr lang="cs-CZ" sz="1400" dirty="0" smtClean="0">
                <a:solidFill>
                  <a:schemeClr val="tx1"/>
                </a:solidFill>
                <a:latin typeface="Times New Roman" pitchFamily="18" charset="0"/>
                <a:cs typeface="Times New Roman" pitchFamily="18" charset="0"/>
              </a:rPr>
              <a:t>)</a:t>
            </a:r>
          </a:p>
          <a:p>
            <a:pPr algn="just"/>
            <a:r>
              <a:rPr lang="cs-CZ" sz="1400" dirty="0" smtClean="0">
                <a:solidFill>
                  <a:schemeClr val="tx1"/>
                </a:solidFill>
                <a:latin typeface="Times New Roman" pitchFamily="18" charset="0"/>
                <a:cs typeface="Times New Roman" pitchFamily="18" charset="0"/>
              </a:rPr>
              <a:t>                           </a:t>
            </a:r>
            <a:r>
              <a:rPr lang="cs-CZ" sz="1400" dirty="0">
                <a:solidFill>
                  <a:schemeClr val="tx1"/>
                </a:solidFill>
                <a:latin typeface="Times New Roman" pitchFamily="18" charset="0"/>
                <a:cs typeface="Times New Roman" pitchFamily="18" charset="0"/>
              </a:rPr>
              <a:t>slovy „cituji</a:t>
            </a:r>
            <a:r>
              <a:rPr lang="cs-CZ" sz="1400" dirty="0" smtClean="0">
                <a:solidFill>
                  <a:schemeClr val="tx1"/>
                </a:solidFill>
                <a:latin typeface="Times New Roman" pitchFamily="18" charset="0"/>
                <a:cs typeface="Times New Roman" pitchFamily="18" charset="0"/>
              </a:rPr>
              <a:t>“, </a:t>
            </a:r>
            <a:r>
              <a:rPr lang="cs-CZ" sz="1400" dirty="0">
                <a:solidFill>
                  <a:schemeClr val="tx1"/>
                </a:solidFill>
                <a:latin typeface="Times New Roman" pitchFamily="18" charset="0"/>
                <a:cs typeface="Times New Roman" pitchFamily="18" charset="0"/>
              </a:rPr>
              <a:t>„konec citátu</a:t>
            </a:r>
            <a:r>
              <a:rPr lang="cs-CZ" sz="1400" dirty="0" smtClean="0">
                <a:solidFill>
                  <a:schemeClr val="tx1"/>
                </a:solidFill>
                <a:latin typeface="Times New Roman" pitchFamily="18" charset="0"/>
                <a:cs typeface="Times New Roman" pitchFamily="18" charset="0"/>
              </a:rPr>
              <a:t>“ (</a:t>
            </a:r>
            <a:r>
              <a:rPr lang="cs-CZ" sz="1400" dirty="0">
                <a:solidFill>
                  <a:schemeClr val="tx1"/>
                </a:solidFill>
                <a:latin typeface="Times New Roman" pitchFamily="18" charset="0"/>
                <a:cs typeface="Times New Roman" pitchFamily="18" charset="0"/>
              </a:rPr>
              <a:t>v mluveném </a:t>
            </a:r>
            <a:r>
              <a:rPr lang="cs-CZ" sz="1400" dirty="0" smtClean="0">
                <a:solidFill>
                  <a:schemeClr val="tx1"/>
                </a:solidFill>
                <a:latin typeface="Times New Roman" pitchFamily="18" charset="0"/>
                <a:cs typeface="Times New Roman" pitchFamily="18" charset="0"/>
              </a:rPr>
              <a:t>projevu)</a:t>
            </a:r>
            <a:endParaRPr lang="cs-CZ" sz="1400" dirty="0">
              <a:solidFill>
                <a:schemeClr val="tx1"/>
              </a:solidFill>
              <a:latin typeface="Times New Roman" pitchFamily="18" charset="0"/>
              <a:cs typeface="Times New Roman" pitchFamily="18" charset="0"/>
            </a:endParaRPr>
          </a:p>
          <a:p>
            <a:pPr marL="285750" indent="-285750" algn="just">
              <a:buFont typeface="Arial" pitchFamily="34" charset="0"/>
              <a:buChar char="•"/>
            </a:pPr>
            <a:r>
              <a:rPr lang="cs-CZ" sz="1400" dirty="0" smtClean="0">
                <a:solidFill>
                  <a:schemeClr val="tx1"/>
                </a:solidFill>
                <a:latin typeface="Times New Roman" pitchFamily="18" charset="0"/>
                <a:cs typeface="Times New Roman" pitchFamily="18" charset="0"/>
              </a:rPr>
              <a:t>vypuštěné </a:t>
            </a:r>
            <a:r>
              <a:rPr lang="cs-CZ" sz="1400" dirty="0">
                <a:solidFill>
                  <a:schemeClr val="tx1"/>
                </a:solidFill>
                <a:latin typeface="Times New Roman" pitchFamily="18" charset="0"/>
                <a:cs typeface="Times New Roman" pitchFamily="18" charset="0"/>
              </a:rPr>
              <a:t>části nahrazujeme třemi tečkami v závorce (…)</a:t>
            </a:r>
          </a:p>
        </p:txBody>
      </p:sp>
      <p:sp>
        <p:nvSpPr>
          <p:cNvPr id="4" name="Zaoblený obdélník 3"/>
          <p:cNvSpPr/>
          <p:nvPr/>
        </p:nvSpPr>
        <p:spPr>
          <a:xfrm>
            <a:off x="293197" y="3341868"/>
            <a:ext cx="5256584" cy="1368152"/>
          </a:xfrm>
          <a:prstGeom prst="roundRect">
            <a:avLst/>
          </a:prstGeom>
          <a:solidFill>
            <a:srgbClr val="00B0F0"/>
          </a:solidFill>
          <a:ln>
            <a:solidFill>
              <a:srgbClr val="000000"/>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400" b="1" u="sng" dirty="0" smtClean="0">
                <a:solidFill>
                  <a:schemeClr val="tx1"/>
                </a:solidFill>
                <a:latin typeface="Times New Roman" pitchFamily="18" charset="0"/>
                <a:cs typeface="Times New Roman" pitchFamily="18" charset="0"/>
              </a:rPr>
              <a:t>výtah</a:t>
            </a:r>
            <a:endParaRPr lang="cs-CZ" sz="1400" b="1" dirty="0">
              <a:solidFill>
                <a:schemeClr val="tx1"/>
              </a:solidFill>
              <a:latin typeface="Times New Roman" pitchFamily="18" charset="0"/>
              <a:cs typeface="Times New Roman" pitchFamily="18" charset="0"/>
            </a:endParaRPr>
          </a:p>
          <a:p>
            <a:pPr marL="285750" indent="-285750" algn="just">
              <a:buFont typeface="Arial" pitchFamily="34" charset="0"/>
              <a:buChar char="•"/>
            </a:pPr>
            <a:r>
              <a:rPr lang="cs-CZ" sz="1400" dirty="0" smtClean="0">
                <a:solidFill>
                  <a:schemeClr val="tx1"/>
                </a:solidFill>
                <a:latin typeface="Times New Roman" pitchFamily="18" charset="0"/>
                <a:cs typeface="Times New Roman" pitchFamily="18" charset="0"/>
              </a:rPr>
              <a:t> </a:t>
            </a:r>
            <a:r>
              <a:rPr lang="cs-CZ" sz="1400" dirty="0">
                <a:solidFill>
                  <a:schemeClr val="tx1"/>
                </a:solidFill>
                <a:latin typeface="Times New Roman" pitchFamily="18" charset="0"/>
                <a:cs typeface="Times New Roman" pitchFamily="18" charset="0"/>
              </a:rPr>
              <a:t>„spojení“ výpisků a </a:t>
            </a:r>
            <a:r>
              <a:rPr lang="cs-CZ" sz="1400" dirty="0" smtClean="0">
                <a:solidFill>
                  <a:schemeClr val="tx1"/>
                </a:solidFill>
                <a:latin typeface="Times New Roman" pitchFamily="18" charset="0"/>
                <a:cs typeface="Times New Roman" pitchFamily="18" charset="0"/>
              </a:rPr>
              <a:t>osnovy</a:t>
            </a:r>
            <a:endParaRPr lang="cs-CZ" sz="1400" dirty="0">
              <a:solidFill>
                <a:schemeClr val="tx1"/>
              </a:solidFill>
              <a:latin typeface="Times New Roman" pitchFamily="18" charset="0"/>
              <a:cs typeface="Times New Roman" pitchFamily="18" charset="0"/>
            </a:endParaRPr>
          </a:p>
          <a:p>
            <a:pPr marL="285750" indent="-285750" algn="just">
              <a:buFont typeface="Arial" pitchFamily="34" charset="0"/>
              <a:buChar char="•"/>
            </a:pPr>
            <a:r>
              <a:rPr lang="cs-CZ" sz="1400" dirty="0" smtClean="0">
                <a:solidFill>
                  <a:schemeClr val="tx1"/>
                </a:solidFill>
                <a:latin typeface="Times New Roman" pitchFamily="18" charset="0"/>
                <a:cs typeface="Times New Roman" pitchFamily="18" charset="0"/>
              </a:rPr>
              <a:t>zachycuje </a:t>
            </a:r>
            <a:r>
              <a:rPr lang="cs-CZ" sz="1400" dirty="0">
                <a:solidFill>
                  <a:schemeClr val="tx1"/>
                </a:solidFill>
                <a:latin typeface="Times New Roman" pitchFamily="18" charset="0"/>
                <a:cs typeface="Times New Roman" pitchFamily="18" charset="0"/>
              </a:rPr>
              <a:t>nejdůležitější a nejzajímavější myšlenky (jako výpisky), </a:t>
            </a:r>
            <a:r>
              <a:rPr lang="cs-CZ" sz="1400" dirty="0" smtClean="0">
                <a:solidFill>
                  <a:schemeClr val="tx1"/>
                </a:solidFill>
                <a:latin typeface="Times New Roman" pitchFamily="18" charset="0"/>
                <a:cs typeface="Times New Roman" pitchFamily="18" charset="0"/>
              </a:rPr>
              <a:t>ale zároveň </a:t>
            </a:r>
            <a:r>
              <a:rPr lang="cs-CZ" sz="1400" dirty="0">
                <a:solidFill>
                  <a:schemeClr val="tx1"/>
                </a:solidFill>
                <a:latin typeface="Times New Roman" pitchFamily="18" charset="0"/>
                <a:cs typeface="Times New Roman" pitchFamily="18" charset="0"/>
              </a:rPr>
              <a:t>vystihuje přehledně stavbu celého textu (jako osnova</a:t>
            </a:r>
            <a:r>
              <a:rPr lang="cs-CZ" sz="1400" b="1" dirty="0" smtClean="0">
                <a:solidFill>
                  <a:schemeClr val="tx1"/>
                </a:solidFill>
                <a:latin typeface="Times New Roman" pitchFamily="18" charset="0"/>
                <a:cs typeface="Times New Roman" pitchFamily="18" charset="0"/>
              </a:rPr>
              <a:t>)</a:t>
            </a:r>
            <a:endParaRPr lang="cs-CZ" dirty="0"/>
          </a:p>
        </p:txBody>
      </p:sp>
      <p:sp>
        <p:nvSpPr>
          <p:cNvPr id="5" name="TextovéPole 4"/>
          <p:cNvSpPr txBox="1"/>
          <p:nvPr/>
        </p:nvSpPr>
        <p:spPr>
          <a:xfrm>
            <a:off x="5868141" y="2715766"/>
            <a:ext cx="3024335" cy="2308324"/>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0" scaled="1"/>
            <a:tileRect/>
          </a:gradFill>
          <a:ln w="19050" cmpd="thickThin">
            <a:solidFill>
              <a:srgbClr val="000000"/>
            </a:solidFill>
          </a:ln>
        </p:spPr>
        <p:txBody>
          <a:bodyPr wrap="square" rtlCol="0">
            <a:spAutoFit/>
          </a:bodyPr>
          <a:lstStyle/>
          <a:p>
            <a:pPr marL="171450" lvl="0" indent="-171450" algn="just">
              <a:buFont typeface="Arial" pitchFamily="34" charset="0"/>
              <a:buChar char="•"/>
            </a:pPr>
            <a:r>
              <a:rPr lang="cs-CZ" sz="1200" dirty="0">
                <a:latin typeface="Times New Roman" pitchFamily="18" charset="0"/>
                <a:cs typeface="Times New Roman" pitchFamily="18" charset="0"/>
              </a:rPr>
              <a:t>výtah neznamená pouhé zestručnění</a:t>
            </a:r>
          </a:p>
          <a:p>
            <a:pPr marL="171450" lvl="0" indent="-171450" algn="just">
              <a:buFont typeface="Arial" pitchFamily="34" charset="0"/>
              <a:buChar char="•"/>
            </a:pPr>
            <a:r>
              <a:rPr lang="cs-CZ" sz="1200" dirty="0">
                <a:latin typeface="Times New Roman" pitchFamily="18" charset="0"/>
                <a:cs typeface="Times New Roman" pitchFamily="18" charset="0"/>
              </a:rPr>
              <a:t>vypisujeme hlavní myšlenky v pořadí, jak jdou za sebou</a:t>
            </a:r>
          </a:p>
          <a:p>
            <a:pPr marL="171450" lvl="0" indent="-171450" algn="just">
              <a:buFont typeface="Arial" pitchFamily="34" charset="0"/>
              <a:buChar char="•"/>
            </a:pPr>
            <a:r>
              <a:rPr lang="cs-CZ" sz="1200" dirty="0">
                <a:latin typeface="Times New Roman" pitchFamily="18" charset="0"/>
                <a:cs typeface="Times New Roman" pitchFamily="18" charset="0"/>
              </a:rPr>
              <a:t>stručnosti dosáhneme: vypuštěním </a:t>
            </a:r>
            <a:r>
              <a:rPr lang="cs-CZ" sz="1200" dirty="0" smtClean="0">
                <a:latin typeface="Times New Roman" pitchFamily="18" charset="0"/>
                <a:cs typeface="Times New Roman" pitchFamily="18" charset="0"/>
              </a:rPr>
              <a:t>určitých </a:t>
            </a:r>
            <a:r>
              <a:rPr lang="cs-CZ" sz="1200" dirty="0">
                <a:latin typeface="Times New Roman" pitchFamily="18" charset="0"/>
                <a:cs typeface="Times New Roman" pitchFamily="18" charset="0"/>
              </a:rPr>
              <a:t>sloves, užitím zkratek, závorek, pomlček apod.</a:t>
            </a:r>
          </a:p>
          <a:p>
            <a:pPr marL="171450" lvl="0" indent="-171450" algn="just">
              <a:buFont typeface="Arial" pitchFamily="34" charset="0"/>
              <a:buChar char="•"/>
            </a:pPr>
            <a:r>
              <a:rPr lang="cs-CZ" sz="1200" dirty="0">
                <a:latin typeface="Times New Roman" pitchFamily="18" charset="0"/>
                <a:cs typeface="Times New Roman" pitchFamily="18" charset="0"/>
              </a:rPr>
              <a:t>přehlednosti dosáhneme: jednotlivé informace píšeme na nový řádek, značíme nadřazenost a podřazenost pomocí číslic (odrážek)</a:t>
            </a:r>
          </a:p>
          <a:p>
            <a:pPr marL="171450" lvl="0" indent="-171450" algn="just">
              <a:buFont typeface="Arial" pitchFamily="34" charset="0"/>
              <a:buChar char="•"/>
            </a:pPr>
            <a:r>
              <a:rPr lang="cs-CZ" sz="1200" dirty="0">
                <a:latin typeface="Times New Roman" pitchFamily="18" charset="0"/>
                <a:cs typeface="Times New Roman" pitchFamily="18" charset="0"/>
              </a:rPr>
              <a:t>součástí výtahu musí být i </a:t>
            </a:r>
            <a:r>
              <a:rPr lang="cs-CZ" sz="1200" u="sng" dirty="0" smtClean="0">
                <a:latin typeface="Times New Roman" pitchFamily="18" charset="0"/>
                <a:cs typeface="Times New Roman" pitchFamily="18" charset="0"/>
              </a:rPr>
              <a:t>pramen</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 </a:t>
            </a:r>
            <a:r>
              <a:rPr lang="cs-CZ" sz="1200">
                <a:latin typeface="Times New Roman" pitchFamily="18" charset="0"/>
                <a:cs typeface="Times New Roman" pitchFamily="18" charset="0"/>
              </a:rPr>
              <a:t>bibliografické </a:t>
            </a:r>
            <a:r>
              <a:rPr lang="cs-CZ" sz="1200" smtClean="0">
                <a:latin typeface="Times New Roman" pitchFamily="18" charset="0"/>
                <a:cs typeface="Times New Roman" pitchFamily="18" charset="0"/>
              </a:rPr>
              <a:t>údaje</a:t>
            </a:r>
            <a:endParaRPr lang="cs-CZ" sz="1200" dirty="0">
              <a:latin typeface="Times New Roman" pitchFamily="18" charset="0"/>
              <a:cs typeface="Times New Roman" pitchFamily="18" charset="0"/>
            </a:endParaRPr>
          </a:p>
        </p:txBody>
      </p:sp>
      <p:sp>
        <p:nvSpPr>
          <p:cNvPr id="9" name="Mrak 8"/>
          <p:cNvSpPr/>
          <p:nvPr/>
        </p:nvSpPr>
        <p:spPr>
          <a:xfrm>
            <a:off x="4211960" y="1047076"/>
            <a:ext cx="2448272" cy="1008111"/>
          </a:xfrm>
          <a:prstGeom prst="cloud">
            <a:avLst/>
          </a:prstGeom>
          <a:solidFill>
            <a:srgbClr val="FFC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latin typeface="Times New Roman" pitchFamily="18" charset="0"/>
                <a:cs typeface="Times New Roman" pitchFamily="18" charset="0"/>
              </a:rPr>
              <a:t>„Hliník se odstěhoval do Humpolce:“</a:t>
            </a:r>
            <a:endParaRPr lang="cs-CZ" sz="1200" dirty="0">
              <a:solidFill>
                <a:schemeClr val="tx1"/>
              </a:solidFill>
              <a:latin typeface="Times New Roman" pitchFamily="18" charset="0"/>
              <a:cs typeface="Times New Roman" pitchFamily="18" charset="0"/>
            </a:endParaRPr>
          </a:p>
        </p:txBody>
      </p:sp>
      <p:sp>
        <p:nvSpPr>
          <p:cNvPr id="10" name="Mrak 9"/>
          <p:cNvSpPr/>
          <p:nvPr/>
        </p:nvSpPr>
        <p:spPr>
          <a:xfrm>
            <a:off x="6401267" y="1551131"/>
            <a:ext cx="2736304" cy="1080121"/>
          </a:xfrm>
          <a:prstGeom prst="cloud">
            <a:avLst/>
          </a:prstGeom>
          <a:solidFill>
            <a:srgbClr val="FFC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solidFill>
                  <a:schemeClr val="tx1"/>
                </a:solidFill>
                <a:latin typeface="Times New Roman" pitchFamily="18" charset="0"/>
                <a:cs typeface="Times New Roman" pitchFamily="18" charset="0"/>
              </a:rPr>
              <a:t>„Tento způsob léta zdá se mi poněkud nešťastným.“ </a:t>
            </a:r>
          </a:p>
        </p:txBody>
      </p:sp>
      <p:sp>
        <p:nvSpPr>
          <p:cNvPr id="11" name="TextovéPole 10"/>
          <p:cNvSpPr txBox="1"/>
          <p:nvPr/>
        </p:nvSpPr>
        <p:spPr>
          <a:xfrm>
            <a:off x="6920570" y="664731"/>
            <a:ext cx="1971906" cy="646331"/>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solidFill>
              <a:srgbClr val="000000"/>
            </a:solidFill>
          </a:ln>
        </p:spPr>
        <p:txBody>
          <a:bodyPr wrap="square" rtlCol="0">
            <a:spAutoFit/>
          </a:bodyPr>
          <a:lstStyle/>
          <a:p>
            <a:pPr algn="ctr"/>
            <a:r>
              <a:rPr lang="cs-CZ" sz="1200" b="1" dirty="0" smtClean="0">
                <a:latin typeface="Times New Roman" pitchFamily="18" charset="0"/>
                <a:cs typeface="Times New Roman" pitchFamily="18" charset="0"/>
              </a:rPr>
              <a:t>Víš, odkud pocházejí následující citáty?</a:t>
            </a:r>
          </a:p>
          <a:p>
            <a:pPr algn="ctr"/>
            <a:r>
              <a:rPr lang="cs-CZ" sz="1200" b="1" dirty="0" smtClean="0">
                <a:latin typeface="Times New Roman" pitchFamily="18" charset="0"/>
                <a:cs typeface="Times New Roman" pitchFamily="18" charset="0"/>
              </a:rPr>
              <a:t>Vzpomeneš si na další?</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fontScale="90000"/>
          </a:bodyPr>
          <a:lstStyle/>
          <a:p>
            <a:pPr algn="l"/>
            <a:r>
              <a:rPr lang="cs-CZ" sz="2800" b="1" dirty="0" smtClean="0">
                <a:latin typeface="Times New Roman" pitchFamily="18" charset="0"/>
                <a:cs typeface="Times New Roman" pitchFamily="18" charset="0"/>
              </a:rPr>
              <a:t>27.4 Co si řekneme nového?</a:t>
            </a:r>
            <a:endParaRPr lang="cs-CZ" sz="28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Mrak 2"/>
          <p:cNvSpPr/>
          <p:nvPr/>
        </p:nvSpPr>
        <p:spPr>
          <a:xfrm>
            <a:off x="2833120" y="1059581"/>
            <a:ext cx="1738879" cy="999137"/>
          </a:xfrm>
          <a:prstGeom prst="cloud">
            <a:avLst/>
          </a:prstGeom>
          <a:solidFill>
            <a:srgbClr val="FFC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i="1" u="sng" cap="all" dirty="0" smtClean="0">
                <a:solidFill>
                  <a:schemeClr val="tx1"/>
                </a:solidFill>
                <a:latin typeface="Times New Roman" pitchFamily="18" charset="0"/>
                <a:cs typeface="Times New Roman" pitchFamily="18" charset="0"/>
              </a:rPr>
              <a:t>Výklad</a:t>
            </a:r>
          </a:p>
        </p:txBody>
      </p:sp>
      <p:sp>
        <p:nvSpPr>
          <p:cNvPr id="4" name="Zaoblený obdélník 3"/>
          <p:cNvSpPr/>
          <p:nvPr/>
        </p:nvSpPr>
        <p:spPr>
          <a:xfrm>
            <a:off x="179512" y="1345368"/>
            <a:ext cx="2196244" cy="612068"/>
          </a:xfrm>
          <a:prstGeom prst="roundRect">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200" b="1" dirty="0" smtClean="0">
                <a:solidFill>
                  <a:schemeClr val="tx1"/>
                </a:solidFill>
                <a:latin typeface="Times New Roman" pitchFamily="18" charset="0"/>
                <a:cs typeface="Times New Roman" pitchFamily="18" charset="0"/>
              </a:rPr>
              <a:t> = odborné pojednání o určitém problému nebo jevu</a:t>
            </a:r>
            <a:endParaRPr lang="cs-CZ" sz="1200" b="1" dirty="0">
              <a:solidFill>
                <a:schemeClr val="tx1"/>
              </a:solidFill>
              <a:latin typeface="Times New Roman" pitchFamily="18" charset="0"/>
              <a:cs typeface="Times New Roman" pitchFamily="18" charset="0"/>
            </a:endParaRPr>
          </a:p>
        </p:txBody>
      </p:sp>
      <p:sp>
        <p:nvSpPr>
          <p:cNvPr id="5" name="Zaoblený obdélník 4"/>
          <p:cNvSpPr/>
          <p:nvPr/>
        </p:nvSpPr>
        <p:spPr>
          <a:xfrm>
            <a:off x="539552" y="2317024"/>
            <a:ext cx="2923639" cy="720080"/>
          </a:xfrm>
          <a:prstGeom prst="roundRect">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200" b="1" dirty="0" smtClean="0">
                <a:solidFill>
                  <a:schemeClr val="tx1"/>
                </a:solidFill>
                <a:latin typeface="Times New Roman" pitchFamily="18" charset="0"/>
                <a:cs typeface="Times New Roman" pitchFamily="18" charset="0"/>
              </a:rPr>
              <a:t>- podává OBJEKTIVNÍ informaci, nezkreslenou osobními názory mluvčího</a:t>
            </a:r>
            <a:endParaRPr lang="cs-CZ" sz="1200" b="1" dirty="0">
              <a:solidFill>
                <a:schemeClr val="tx1"/>
              </a:solidFill>
              <a:latin typeface="Times New Roman" pitchFamily="18" charset="0"/>
              <a:cs typeface="Times New Roman" pitchFamily="18" charset="0"/>
            </a:endParaRPr>
          </a:p>
        </p:txBody>
      </p:sp>
      <p:sp>
        <p:nvSpPr>
          <p:cNvPr id="6" name="Zaoblený obdélník 5"/>
          <p:cNvSpPr/>
          <p:nvPr/>
        </p:nvSpPr>
        <p:spPr>
          <a:xfrm>
            <a:off x="2980180" y="3304510"/>
            <a:ext cx="2406505" cy="504056"/>
          </a:xfrm>
          <a:prstGeom prst="roundRect">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200" b="1" dirty="0" smtClean="0">
                <a:solidFill>
                  <a:schemeClr val="tx1"/>
                </a:solidFill>
                <a:latin typeface="Times New Roman" pitchFamily="18" charset="0"/>
                <a:cs typeface="Times New Roman" pitchFamily="18" charset="0"/>
              </a:rPr>
              <a:t>- musí být jasný a přesný, srozumitelný pro adresáty</a:t>
            </a:r>
            <a:endParaRPr lang="cs-CZ" sz="1200" b="1" dirty="0">
              <a:solidFill>
                <a:schemeClr val="tx1"/>
              </a:solidFill>
              <a:latin typeface="Times New Roman" pitchFamily="18" charset="0"/>
              <a:cs typeface="Times New Roman" pitchFamily="18" charset="0"/>
            </a:endParaRPr>
          </a:p>
        </p:txBody>
      </p:sp>
      <p:sp>
        <p:nvSpPr>
          <p:cNvPr id="7" name="Zaoblený obdélník 6"/>
          <p:cNvSpPr/>
          <p:nvPr/>
        </p:nvSpPr>
        <p:spPr>
          <a:xfrm>
            <a:off x="104463" y="3304510"/>
            <a:ext cx="2365577" cy="699542"/>
          </a:xfrm>
          <a:prstGeom prst="roundRect">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200" b="1" dirty="0" smtClean="0">
                <a:solidFill>
                  <a:schemeClr val="tx1"/>
                </a:solidFill>
                <a:latin typeface="Times New Roman" pitchFamily="18" charset="0"/>
                <a:cs typeface="Times New Roman" pitchFamily="18" charset="0"/>
              </a:rPr>
              <a:t>- typické užívání TERMÍNŮ = odborných názvů</a:t>
            </a:r>
            <a:endParaRPr lang="cs-CZ" sz="1200" b="1" dirty="0">
              <a:solidFill>
                <a:schemeClr val="tx1"/>
              </a:solidFill>
              <a:latin typeface="Times New Roman" pitchFamily="18" charset="0"/>
              <a:cs typeface="Times New Roman" pitchFamily="18" charset="0"/>
            </a:endParaRPr>
          </a:p>
        </p:txBody>
      </p:sp>
      <p:sp>
        <p:nvSpPr>
          <p:cNvPr id="8" name="Zaoblený obdélník 7"/>
          <p:cNvSpPr/>
          <p:nvPr/>
        </p:nvSpPr>
        <p:spPr>
          <a:xfrm>
            <a:off x="6156176" y="756332"/>
            <a:ext cx="2376264" cy="571575"/>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cs-CZ" sz="1600" b="1" u="sng" dirty="0" smtClean="0">
                <a:solidFill>
                  <a:schemeClr val="tx1"/>
                </a:solidFill>
                <a:latin typeface="Times New Roman" pitchFamily="18" charset="0"/>
                <a:cs typeface="Times New Roman" pitchFamily="18" charset="0"/>
              </a:rPr>
              <a:t>Výklad přísně odborný</a:t>
            </a:r>
            <a:endParaRPr lang="cs-CZ" sz="1600" b="1" u="sng" dirty="0">
              <a:solidFill>
                <a:schemeClr val="tx1"/>
              </a:solidFill>
              <a:latin typeface="Times New Roman" pitchFamily="18" charset="0"/>
              <a:cs typeface="Times New Roman" pitchFamily="18" charset="0"/>
            </a:endParaRPr>
          </a:p>
        </p:txBody>
      </p:sp>
      <p:sp>
        <p:nvSpPr>
          <p:cNvPr id="9" name="Obdélník 8"/>
          <p:cNvSpPr/>
          <p:nvPr/>
        </p:nvSpPr>
        <p:spPr>
          <a:xfrm>
            <a:off x="5148064" y="1583556"/>
            <a:ext cx="3744416" cy="1186255"/>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Tx/>
              <a:buChar char="-"/>
            </a:pPr>
            <a:r>
              <a:rPr lang="cs-CZ" sz="1200" b="1" dirty="0" smtClean="0">
                <a:solidFill>
                  <a:schemeClr val="tx1"/>
                </a:solidFill>
                <a:latin typeface="Times New Roman" pitchFamily="18" charset="0"/>
                <a:cs typeface="Times New Roman" pitchFamily="18" charset="0"/>
              </a:rPr>
              <a:t>v učebnicích, odborných knihách,  na vědeckých přednáškách</a:t>
            </a:r>
          </a:p>
          <a:p>
            <a:pPr marL="171450" indent="-171450" algn="just">
              <a:buFontTx/>
              <a:buChar char="-"/>
            </a:pPr>
            <a:r>
              <a:rPr lang="cs-CZ" sz="1200" b="1" dirty="0">
                <a:solidFill>
                  <a:schemeClr val="tx1"/>
                </a:solidFill>
                <a:latin typeface="Times New Roman" pitchFamily="18" charset="0"/>
                <a:cs typeface="Times New Roman" pitchFamily="18" charset="0"/>
              </a:rPr>
              <a:t>s</a:t>
            </a:r>
            <a:r>
              <a:rPr lang="cs-CZ" sz="1200" b="1" dirty="0" smtClean="0">
                <a:solidFill>
                  <a:schemeClr val="tx1"/>
                </a:solidFill>
                <a:latin typeface="Times New Roman" pitchFamily="18" charset="0"/>
                <a:cs typeface="Times New Roman" pitchFamily="18" charset="0"/>
              </a:rPr>
              <a:t>loh strohý, bez citově zabarvených slov a básnických prostředků</a:t>
            </a:r>
          </a:p>
          <a:p>
            <a:pPr marL="171450" indent="-171450" algn="just">
              <a:buFontTx/>
              <a:buChar char="-"/>
            </a:pPr>
            <a:r>
              <a:rPr lang="cs-CZ" sz="1200" b="1" dirty="0">
                <a:solidFill>
                  <a:schemeClr val="tx1"/>
                </a:solidFill>
                <a:latin typeface="Times New Roman" pitchFamily="18" charset="0"/>
                <a:cs typeface="Times New Roman" pitchFamily="18" charset="0"/>
              </a:rPr>
              <a:t>p</a:t>
            </a:r>
            <a:r>
              <a:rPr lang="cs-CZ" sz="1200" b="1" dirty="0" smtClean="0">
                <a:solidFill>
                  <a:schemeClr val="tx1"/>
                </a:solidFill>
                <a:latin typeface="Times New Roman" pitchFamily="18" charset="0"/>
                <a:cs typeface="Times New Roman" pitchFamily="18" charset="0"/>
              </a:rPr>
              <a:t>ro „laika“ může být nesrozumitelný</a:t>
            </a:r>
            <a:endParaRPr lang="cs-CZ" sz="1200" b="1" dirty="0">
              <a:solidFill>
                <a:schemeClr val="tx1"/>
              </a:solidFill>
              <a:latin typeface="Times New Roman" pitchFamily="18" charset="0"/>
              <a:cs typeface="Times New Roman" pitchFamily="18" charset="0"/>
            </a:endParaRPr>
          </a:p>
        </p:txBody>
      </p:sp>
      <p:sp>
        <p:nvSpPr>
          <p:cNvPr id="10" name="Zaoblený obdélník 9"/>
          <p:cNvSpPr/>
          <p:nvPr/>
        </p:nvSpPr>
        <p:spPr>
          <a:xfrm>
            <a:off x="6120543" y="3147813"/>
            <a:ext cx="2376264" cy="571575"/>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u="sng" dirty="0" smtClean="0">
                <a:solidFill>
                  <a:schemeClr val="tx1"/>
                </a:solidFill>
                <a:latin typeface="Times New Roman" pitchFamily="18" charset="0"/>
                <a:cs typeface="Times New Roman" pitchFamily="18" charset="0"/>
              </a:rPr>
              <a:t>Výklad popularizační</a:t>
            </a:r>
            <a:endParaRPr lang="cs-CZ" sz="1600" b="1" u="sng" dirty="0">
              <a:solidFill>
                <a:schemeClr val="tx1"/>
              </a:solidFill>
              <a:latin typeface="Times New Roman" pitchFamily="18" charset="0"/>
              <a:cs typeface="Times New Roman" pitchFamily="18" charset="0"/>
            </a:endParaRPr>
          </a:p>
        </p:txBody>
      </p:sp>
      <p:sp>
        <p:nvSpPr>
          <p:cNvPr id="11" name="Obdélník 10"/>
          <p:cNvSpPr/>
          <p:nvPr/>
        </p:nvSpPr>
        <p:spPr>
          <a:xfrm>
            <a:off x="5137322" y="3985730"/>
            <a:ext cx="3744416" cy="9144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Tx/>
              <a:buChar char="-"/>
            </a:pPr>
            <a:r>
              <a:rPr lang="cs-CZ" sz="1200" b="1" dirty="0">
                <a:solidFill>
                  <a:schemeClr val="tx1"/>
                </a:solidFill>
                <a:latin typeface="Times New Roman" pitchFamily="18" charset="0"/>
                <a:cs typeface="Times New Roman" pitchFamily="18" charset="0"/>
              </a:rPr>
              <a:t>v</a:t>
            </a:r>
            <a:r>
              <a:rPr lang="cs-CZ" sz="1200" b="1" dirty="0" smtClean="0">
                <a:solidFill>
                  <a:schemeClr val="tx1"/>
                </a:solidFill>
                <a:latin typeface="Times New Roman" pitchFamily="18" charset="0"/>
                <a:cs typeface="Times New Roman" pitchFamily="18" charset="0"/>
              </a:rPr>
              <a:t> časopisech určených nejširší veřejnosti</a:t>
            </a:r>
          </a:p>
          <a:p>
            <a:pPr marL="171450" indent="-171450" algn="just">
              <a:buFontTx/>
              <a:buChar char="-"/>
            </a:pPr>
            <a:r>
              <a:rPr lang="cs-CZ" sz="1200" b="1" dirty="0">
                <a:solidFill>
                  <a:schemeClr val="tx1"/>
                </a:solidFill>
                <a:latin typeface="Times New Roman" pitchFamily="18" charset="0"/>
                <a:cs typeface="Times New Roman" pitchFamily="18" charset="0"/>
              </a:rPr>
              <a:t>i</a:t>
            </a:r>
            <a:r>
              <a:rPr lang="cs-CZ" sz="1200" b="1" dirty="0" smtClean="0">
                <a:solidFill>
                  <a:schemeClr val="tx1"/>
                </a:solidFill>
                <a:latin typeface="Times New Roman" pitchFamily="18" charset="0"/>
                <a:cs typeface="Times New Roman" pitchFamily="18" charset="0"/>
              </a:rPr>
              <a:t>nformace podávány běžným spisovným jazykem, mnohdy humornou formou</a:t>
            </a:r>
          </a:p>
        </p:txBody>
      </p:sp>
      <p:sp>
        <p:nvSpPr>
          <p:cNvPr id="12" name="Zaoblený obdélník 11"/>
          <p:cNvSpPr/>
          <p:nvPr/>
        </p:nvSpPr>
        <p:spPr>
          <a:xfrm>
            <a:off x="786446" y="4229581"/>
            <a:ext cx="3871413" cy="715936"/>
          </a:xfrm>
          <a:prstGeom prst="roundRect">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Tx/>
              <a:buChar char="-"/>
            </a:pPr>
            <a:r>
              <a:rPr lang="cs-CZ" sz="1200" b="1" dirty="0" smtClean="0">
                <a:solidFill>
                  <a:schemeClr val="tx1"/>
                </a:solidFill>
                <a:latin typeface="Times New Roman" pitchFamily="18" charset="0"/>
                <a:cs typeface="Times New Roman" pitchFamily="18" charset="0"/>
              </a:rPr>
              <a:t>v mluvené podobě má formu PŘEDNÁŠKY</a:t>
            </a:r>
          </a:p>
          <a:p>
            <a:pPr marL="628650" lvl="1" indent="-171450" algn="just">
              <a:buFontTx/>
              <a:buChar char="-"/>
            </a:pPr>
            <a:r>
              <a:rPr lang="cs-CZ" sz="1200" b="1" dirty="0">
                <a:solidFill>
                  <a:schemeClr val="tx1"/>
                </a:solidFill>
                <a:latin typeface="Times New Roman" pitchFamily="18" charset="0"/>
                <a:cs typeface="Times New Roman" pitchFamily="18" charset="0"/>
              </a:rPr>
              <a:t>u</a:t>
            </a:r>
            <a:r>
              <a:rPr lang="cs-CZ" sz="1200" b="1" dirty="0" smtClean="0">
                <a:solidFill>
                  <a:schemeClr val="tx1"/>
                </a:solidFill>
                <a:latin typeface="Times New Roman" pitchFamily="18" charset="0"/>
                <a:cs typeface="Times New Roman" pitchFamily="18" charset="0"/>
              </a:rPr>
              <a:t>žití prostředků zvukových (melodie, tempo, pauzy, důrazy) a vizuálních (gesta, mimika)</a:t>
            </a:r>
            <a:endParaRPr lang="cs-CZ" sz="1200" b="1" dirty="0">
              <a:solidFill>
                <a:schemeClr val="tx1"/>
              </a:solidFill>
              <a:latin typeface="Times New Roman" pitchFamily="18" charset="0"/>
              <a:cs typeface="Times New Roman" pitchFamily="18" charset="0"/>
            </a:endParaRPr>
          </a:p>
        </p:txBody>
      </p:sp>
      <p:pic>
        <p:nvPicPr>
          <p:cNvPr id="1026" name="Picture 2" descr="C:\Users\Zuzka\AppData\Local\Microsoft\Windows\Temporary Internet Files\Content.IE5\02XXIA51\MP90043909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89949" y="2189093"/>
            <a:ext cx="1348744" cy="97594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Zuzka\AppData\Local\Microsoft\Windows\Temporary Internet Files\Content.IE5\VATL7VW5\MP90043946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8024" y="576417"/>
            <a:ext cx="1197323" cy="9202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3996952" cy="594066"/>
          </a:xfrm>
        </p:spPr>
        <p:txBody>
          <a:bodyPr>
            <a:normAutofit fontScale="90000"/>
          </a:bodyPr>
          <a:lstStyle/>
          <a:p>
            <a:pPr algn="l"/>
            <a:r>
              <a:rPr lang="cs-CZ" sz="2800" b="1" dirty="0" smtClean="0">
                <a:latin typeface="Times New Roman" pitchFamily="18" charset="0"/>
                <a:cs typeface="Times New Roman" pitchFamily="18" charset="0"/>
              </a:rPr>
              <a:t>27.5 Procvičení a příklady</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2050" name="Picture 2" descr="C:\Users\Zuzka\AppData\Local\Microsoft\Windows\Temporary Internet Files\Content.IE5\XV0TSTSR\MC90042391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178" y="2884484"/>
            <a:ext cx="2129292" cy="2054449"/>
          </a:xfrm>
          <a:prstGeom prst="rect">
            <a:avLst/>
          </a:prstGeom>
          <a:noFill/>
          <a:extLst>
            <a:ext uri="{909E8E84-426E-40DD-AFC4-6F175D3DCCD1}">
              <a14:hiddenFill xmlns:a14="http://schemas.microsoft.com/office/drawing/2010/main">
                <a:solidFill>
                  <a:srgbClr val="FFFFFF"/>
                </a:solidFill>
              </a14:hiddenFill>
            </a:ext>
          </a:extLst>
        </p:spPr>
      </p:pic>
      <p:sp>
        <p:nvSpPr>
          <p:cNvPr id="3" name="TextovéPole 2"/>
          <p:cNvSpPr txBox="1"/>
          <p:nvPr/>
        </p:nvSpPr>
        <p:spPr>
          <a:xfrm>
            <a:off x="873628" y="2273941"/>
            <a:ext cx="574196" cy="338554"/>
          </a:xfrm>
          <a:prstGeom prst="rect">
            <a:avLst/>
          </a:prstGeom>
          <a:solidFill>
            <a:srgbClr val="00B0F0"/>
          </a:solidFill>
          <a:ln>
            <a:solidFill>
              <a:srgbClr val="FFC000"/>
            </a:solidFill>
          </a:ln>
        </p:spPr>
        <p:txBody>
          <a:bodyPr wrap="none" rtlCol="0">
            <a:spAutoFit/>
          </a:bodyPr>
          <a:lstStyle/>
          <a:p>
            <a:r>
              <a:rPr lang="cs-CZ" sz="1600" b="1" dirty="0" smtClean="0">
                <a:latin typeface="Times New Roman" pitchFamily="18" charset="0"/>
                <a:cs typeface="Times New Roman" pitchFamily="18" charset="0"/>
                <a:hlinkClick r:id="rId4"/>
              </a:rPr>
              <a:t>Bígl</a:t>
            </a:r>
            <a:r>
              <a:rPr lang="cs-CZ" sz="1200" b="1" dirty="0" smtClean="0">
                <a:solidFill>
                  <a:schemeClr val="accent3">
                    <a:lumMod val="50000"/>
                  </a:schemeClr>
                </a:solidFill>
                <a:hlinkClick r:id="rId4"/>
              </a:rPr>
              <a:t> </a:t>
            </a:r>
            <a:endParaRPr lang="cs-CZ" sz="1200" b="1" dirty="0" smtClean="0">
              <a:solidFill>
                <a:schemeClr val="accent3">
                  <a:lumMod val="50000"/>
                </a:schemeClr>
              </a:solidFill>
            </a:endParaRPr>
          </a:p>
        </p:txBody>
      </p:sp>
      <p:sp>
        <p:nvSpPr>
          <p:cNvPr id="4" name="TextovéPole 3"/>
          <p:cNvSpPr txBox="1"/>
          <p:nvPr/>
        </p:nvSpPr>
        <p:spPr>
          <a:xfrm>
            <a:off x="147534" y="1231501"/>
            <a:ext cx="3600400" cy="738664"/>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rgbClr val="FFC000"/>
            </a:solidFill>
          </a:ln>
        </p:spPr>
        <p:txBody>
          <a:bodyPr wrap="square" rtlCol="0">
            <a:spAutoFit/>
          </a:bodyPr>
          <a:lstStyle/>
          <a:p>
            <a:pPr algn="just"/>
            <a:r>
              <a:rPr lang="cs-CZ" sz="1400" b="1" dirty="0" smtClean="0">
                <a:latin typeface="Times New Roman" pitchFamily="18" charset="0"/>
                <a:cs typeface="Times New Roman" pitchFamily="18" charset="0"/>
              </a:rPr>
              <a:t>Na základě popisu o psím plemeni z níže uvedeného odkazu udělej stručný výtah.</a:t>
            </a:r>
          </a:p>
          <a:p>
            <a:pPr algn="just"/>
            <a:r>
              <a:rPr lang="cs-CZ" sz="1400" b="1" dirty="0" smtClean="0">
                <a:latin typeface="Times New Roman" pitchFamily="18" charset="0"/>
                <a:cs typeface="Times New Roman" pitchFamily="18" charset="0"/>
              </a:rPr>
              <a:t>Nezapomeň uvést i pramen.</a:t>
            </a:r>
          </a:p>
        </p:txBody>
      </p:sp>
      <p:sp>
        <p:nvSpPr>
          <p:cNvPr id="10" name="TextovéPole 9"/>
          <p:cNvSpPr txBox="1"/>
          <p:nvPr/>
        </p:nvSpPr>
        <p:spPr>
          <a:xfrm>
            <a:off x="3903415" y="797935"/>
            <a:ext cx="5119010" cy="523220"/>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path path="circle">
              <a:fillToRect l="50000" t="50000" r="50000" b="50000"/>
            </a:path>
            <a:tileRect/>
          </a:gradFill>
          <a:ln>
            <a:solidFill>
              <a:srgbClr val="0070C0"/>
            </a:solidFill>
          </a:ln>
        </p:spPr>
        <p:txBody>
          <a:bodyPr wrap="square" rtlCol="0">
            <a:spAutoFit/>
          </a:bodyPr>
          <a:lstStyle/>
          <a:p>
            <a:pPr algn="ctr"/>
            <a:r>
              <a:rPr lang="cs-CZ" sz="1400" b="1" dirty="0" smtClean="0">
                <a:latin typeface="Times New Roman" pitchFamily="18" charset="0"/>
                <a:cs typeface="Times New Roman" pitchFamily="18" charset="0"/>
              </a:rPr>
              <a:t>Pokud nevíš, s pomocí Slovníku cizích slov najdi definici následujících termínů a správně je rozřa</a:t>
            </a:r>
            <a:r>
              <a:rPr lang="cs-CZ" sz="1400" b="1" dirty="0">
                <a:latin typeface="Times New Roman" pitchFamily="18" charset="0"/>
                <a:cs typeface="Times New Roman" pitchFamily="18" charset="0"/>
              </a:rPr>
              <a:t>ď</a:t>
            </a:r>
            <a:r>
              <a:rPr lang="cs-CZ" sz="1400" b="1" dirty="0" smtClean="0">
                <a:latin typeface="Times New Roman" pitchFamily="18" charset="0"/>
                <a:cs typeface="Times New Roman" pitchFamily="18" charset="0"/>
              </a:rPr>
              <a:t> do příslušných oborů.</a:t>
            </a:r>
          </a:p>
        </p:txBody>
      </p:sp>
      <p:pic>
        <p:nvPicPr>
          <p:cNvPr id="2056" name="Picture 8" descr="C:\Users\Zuzka\AppData\Local\Microsoft\Windows\Temporary Internet Files\Content.IE5\VATL7VW5\MC9000531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30730" y="1565166"/>
            <a:ext cx="1092181" cy="839417"/>
          </a:xfrm>
          <a:prstGeom prst="rect">
            <a:avLst/>
          </a:prstGeom>
          <a:noFill/>
          <a:extLst>
            <a:ext uri="{909E8E84-426E-40DD-AFC4-6F175D3DCCD1}">
              <a14:hiddenFill xmlns:a14="http://schemas.microsoft.com/office/drawing/2010/main">
                <a:solidFill>
                  <a:srgbClr val="FFFFFF"/>
                </a:solidFill>
              </a14:hiddenFill>
            </a:ext>
          </a:extLst>
        </p:spPr>
      </p:pic>
      <p:sp>
        <p:nvSpPr>
          <p:cNvPr id="11" name="TextovéPole 10"/>
          <p:cNvSpPr txBox="1"/>
          <p:nvPr/>
        </p:nvSpPr>
        <p:spPr>
          <a:xfrm>
            <a:off x="4130730" y="2079867"/>
            <a:ext cx="476412"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cedr</a:t>
            </a:r>
          </a:p>
        </p:txBody>
      </p:sp>
      <p:pic>
        <p:nvPicPr>
          <p:cNvPr id="2057" name="Picture 9" descr="C:\Users\Zuzka\AppData\Local\Microsoft\Windows\Temporary Internet Files\Content.IE5\XV0TSTSR\MC90001454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52044" y="3323974"/>
            <a:ext cx="1239926" cy="1661465"/>
          </a:xfrm>
          <a:prstGeom prst="rect">
            <a:avLst/>
          </a:prstGeom>
          <a:noFill/>
          <a:extLst>
            <a:ext uri="{909E8E84-426E-40DD-AFC4-6F175D3DCCD1}">
              <a14:hiddenFill xmlns:a14="http://schemas.microsoft.com/office/drawing/2010/main">
                <a:solidFill>
                  <a:srgbClr val="FFFFFF"/>
                </a:solidFill>
              </a14:hiddenFill>
            </a:ext>
          </a:extLst>
        </p:spPr>
      </p:pic>
      <p:sp>
        <p:nvSpPr>
          <p:cNvPr id="12" name="TextovéPole 11"/>
          <p:cNvSpPr txBox="1"/>
          <p:nvPr/>
        </p:nvSpPr>
        <p:spPr>
          <a:xfrm>
            <a:off x="7555521" y="3606723"/>
            <a:ext cx="587020"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cypřiš</a:t>
            </a:r>
          </a:p>
        </p:txBody>
      </p:sp>
      <p:pic>
        <p:nvPicPr>
          <p:cNvPr id="2058" name="Picture 10" descr="C:\Users\Zuzka\AppData\Local\Microsoft\Windows\Temporary Internet Files\Content.IE5\02XXIA51\MC90031929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27131" y="3247621"/>
            <a:ext cx="937260" cy="1814170"/>
          </a:xfrm>
          <a:prstGeom prst="rect">
            <a:avLst/>
          </a:prstGeom>
          <a:noFill/>
          <a:extLst>
            <a:ext uri="{909E8E84-426E-40DD-AFC4-6F175D3DCCD1}">
              <a14:hiddenFill xmlns:a14="http://schemas.microsoft.com/office/drawing/2010/main">
                <a:solidFill>
                  <a:srgbClr val="FFFFFF"/>
                </a:solidFill>
              </a14:hiddenFill>
            </a:ext>
          </a:extLst>
        </p:spPr>
      </p:pic>
      <p:sp>
        <p:nvSpPr>
          <p:cNvPr id="13" name="TextovéPole 12"/>
          <p:cNvSpPr txBox="1"/>
          <p:nvPr/>
        </p:nvSpPr>
        <p:spPr>
          <a:xfrm>
            <a:off x="7336334" y="4716955"/>
            <a:ext cx="486030"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cello</a:t>
            </a:r>
          </a:p>
        </p:txBody>
      </p:sp>
      <p:pic>
        <p:nvPicPr>
          <p:cNvPr id="2059" name="Picture 11" descr="C:\Users\Zuzka\AppData\Local\Microsoft\Windows\Temporary Internet Files\Content.IE5\XV0TSTSR\MC900215457[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95761" y="1545345"/>
            <a:ext cx="926603" cy="1584034"/>
          </a:xfrm>
          <a:prstGeom prst="rect">
            <a:avLst/>
          </a:prstGeom>
          <a:noFill/>
          <a:extLst>
            <a:ext uri="{909E8E84-426E-40DD-AFC4-6F175D3DCCD1}">
              <a14:hiddenFill xmlns:a14="http://schemas.microsoft.com/office/drawing/2010/main">
                <a:solidFill>
                  <a:srgbClr val="FFFFFF"/>
                </a:solidFill>
              </a14:hiddenFill>
            </a:ext>
          </a:extLst>
        </p:spPr>
      </p:pic>
      <p:sp>
        <p:nvSpPr>
          <p:cNvPr id="14" name="TextovéPole 13"/>
          <p:cNvSpPr txBox="1"/>
          <p:nvPr/>
        </p:nvSpPr>
        <p:spPr>
          <a:xfrm>
            <a:off x="6098012" y="1650988"/>
            <a:ext cx="630301"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cimbál</a:t>
            </a:r>
          </a:p>
        </p:txBody>
      </p:sp>
      <p:pic>
        <p:nvPicPr>
          <p:cNvPr id="2060" name="Picture 12" descr="C:\Users\Zuzka\AppData\Local\Microsoft\Windows\Temporary Internet Files\Content.IE5\EUKZGBHN\MC900195172[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975079" y="2074620"/>
            <a:ext cx="1047346" cy="1054759"/>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8227909" y="1707876"/>
            <a:ext cx="562975"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citera</a:t>
            </a:r>
          </a:p>
        </p:txBody>
      </p:sp>
      <p:pic>
        <p:nvPicPr>
          <p:cNvPr id="2061" name="Picture 13" descr="C:\Users\Zuzka\AppData\Local\Microsoft\Windows\Temporary Internet Files\Content.IE5\EUKZGBHN\MP900405378[1].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896518" y="2601999"/>
            <a:ext cx="1232735" cy="880525"/>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descr="C:\Users\Zuzka\AppData\Local\Microsoft\Windows\Temporary Internet Files\Content.IE5\VATL7VW5\MP900438605[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362787" y="2121055"/>
            <a:ext cx="1100133" cy="1647845"/>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C:\Users\Zuzka\AppData\Local\Microsoft\Windows\Temporary Internet Files\Content.IE5\EUKZGBHN\MC900129642[1].wm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699792" y="2182729"/>
            <a:ext cx="1068290" cy="859532"/>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Zuzka\AppData\Local\Microsoft\Windows\Temporary Internet Files\Content.IE5\EUKZGBHN\MC900411948[1].wm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699792" y="3642149"/>
            <a:ext cx="1112330" cy="1426601"/>
          </a:xfrm>
          <a:prstGeom prst="rect">
            <a:avLst/>
          </a:prstGeom>
          <a:noFill/>
          <a:extLst>
            <a:ext uri="{909E8E84-426E-40DD-AFC4-6F175D3DCCD1}">
              <a14:hiddenFill xmlns:a14="http://schemas.microsoft.com/office/drawing/2010/main">
                <a:solidFill>
                  <a:srgbClr val="FFFFFF"/>
                </a:solidFill>
              </a14:hiddenFill>
            </a:ext>
          </a:extLst>
        </p:spPr>
      </p:pic>
      <p:pic>
        <p:nvPicPr>
          <p:cNvPr id="2067" name="Picture 19" descr="C:\Users\Zuzka\AppData\Local\Microsoft\Windows\Temporary Internet Files\Content.IE5\XV0TSTSR\MC900434965[1].wmf"/>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048328" y="3750941"/>
            <a:ext cx="1335363" cy="1065523"/>
          </a:xfrm>
          <a:prstGeom prst="rect">
            <a:avLst/>
          </a:prstGeom>
          <a:noFill/>
          <a:extLst>
            <a:ext uri="{909E8E84-426E-40DD-AFC4-6F175D3DCCD1}">
              <a14:hiddenFill xmlns:a14="http://schemas.microsoft.com/office/drawing/2010/main">
                <a:solidFill>
                  <a:srgbClr val="FFFFFF"/>
                </a:solidFill>
              </a14:hiddenFill>
            </a:ext>
          </a:extLst>
        </p:spPr>
      </p:pic>
      <p:sp>
        <p:nvSpPr>
          <p:cNvPr id="17" name="TextovéPole 16"/>
          <p:cNvSpPr txBox="1"/>
          <p:nvPr/>
        </p:nvSpPr>
        <p:spPr>
          <a:xfrm>
            <a:off x="5222911" y="4756325"/>
            <a:ext cx="962123"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harmonium</a:t>
            </a:r>
          </a:p>
        </p:txBody>
      </p:sp>
      <p:sp>
        <p:nvSpPr>
          <p:cNvPr id="18" name="TextovéPole 17"/>
          <p:cNvSpPr txBox="1"/>
          <p:nvPr/>
        </p:nvSpPr>
        <p:spPr>
          <a:xfrm>
            <a:off x="5691148" y="3925321"/>
            <a:ext cx="524631"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topol</a:t>
            </a:r>
          </a:p>
        </p:txBody>
      </p:sp>
      <p:sp>
        <p:nvSpPr>
          <p:cNvPr id="19" name="TextovéPole 18"/>
          <p:cNvSpPr txBox="1"/>
          <p:nvPr/>
        </p:nvSpPr>
        <p:spPr>
          <a:xfrm>
            <a:off x="3002930" y="3185474"/>
            <a:ext cx="625492"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triangl</a:t>
            </a:r>
          </a:p>
        </p:txBody>
      </p:sp>
      <p:sp>
        <p:nvSpPr>
          <p:cNvPr id="20" name="TextovéPole 19"/>
          <p:cNvSpPr txBox="1"/>
          <p:nvPr/>
        </p:nvSpPr>
        <p:spPr>
          <a:xfrm>
            <a:off x="3521016" y="4753265"/>
            <a:ext cx="595035"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palma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661" y="504112"/>
            <a:ext cx="4284984" cy="594066"/>
          </a:xfrm>
        </p:spPr>
        <p:txBody>
          <a:bodyPr>
            <a:normAutofit fontScale="90000"/>
          </a:bodyPr>
          <a:lstStyle/>
          <a:p>
            <a:pPr algn="l"/>
            <a:r>
              <a:rPr lang="cs-CZ" sz="2800" b="1" dirty="0" smtClean="0">
                <a:latin typeface="Times New Roman" pitchFamily="18" charset="0"/>
                <a:cs typeface="Times New Roman" pitchFamily="18" charset="0"/>
              </a:rPr>
              <a:t>27.6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216297" y="1308620"/>
            <a:ext cx="8711405" cy="3785652"/>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0070C0"/>
            </a:solidFill>
          </a:ln>
        </p:spPr>
        <p:txBody>
          <a:bodyPr wrap="square" rtlCol="0">
            <a:spAutoFit/>
          </a:bodyPr>
          <a:lstStyle/>
          <a:p>
            <a:pPr algn="just"/>
            <a:r>
              <a:rPr lang="cs-CZ" sz="1000" b="1" dirty="0">
                <a:latin typeface="Times New Roman" pitchFamily="18" charset="0"/>
                <a:cs typeface="Times New Roman" pitchFamily="18" charset="0"/>
              </a:rPr>
              <a:t>Mucholapka podivná</a:t>
            </a:r>
            <a:r>
              <a:rPr lang="cs-CZ" sz="1000" dirty="0">
                <a:latin typeface="Times New Roman" pitchFamily="18" charset="0"/>
                <a:cs typeface="Times New Roman" pitchFamily="18" charset="0"/>
              </a:rPr>
              <a:t> (</a:t>
            </a:r>
            <a:r>
              <a:rPr lang="cs-CZ" sz="1000" i="1" dirty="0" err="1">
                <a:latin typeface="Times New Roman" pitchFamily="18" charset="0"/>
                <a:cs typeface="Times New Roman" pitchFamily="18" charset="0"/>
              </a:rPr>
              <a:t>Dionaea</a:t>
            </a:r>
            <a:r>
              <a:rPr lang="cs-CZ" sz="1000" i="1" dirty="0">
                <a:latin typeface="Times New Roman" pitchFamily="18" charset="0"/>
                <a:cs typeface="Times New Roman" pitchFamily="18" charset="0"/>
              </a:rPr>
              <a:t> </a:t>
            </a:r>
            <a:r>
              <a:rPr lang="cs-CZ" sz="1000" i="1" dirty="0" err="1">
                <a:latin typeface="Times New Roman" pitchFamily="18" charset="0"/>
                <a:cs typeface="Times New Roman" pitchFamily="18" charset="0"/>
              </a:rPr>
              <a:t>muscipula</a:t>
            </a:r>
            <a:r>
              <a:rPr lang="cs-CZ" sz="1000" dirty="0">
                <a:latin typeface="Times New Roman" pitchFamily="18" charset="0"/>
                <a:cs typeface="Times New Roman" pitchFamily="18" charset="0"/>
              </a:rPr>
              <a:t>) je masožravá rostlina patřící do botanického rodu mucholapka (</a:t>
            </a:r>
            <a:r>
              <a:rPr lang="cs-CZ" sz="1000" i="1" dirty="0" err="1">
                <a:latin typeface="Times New Roman" pitchFamily="18" charset="0"/>
                <a:cs typeface="Times New Roman" pitchFamily="18" charset="0"/>
              </a:rPr>
              <a:t>Dionaea</a:t>
            </a:r>
            <a:r>
              <a:rPr lang="cs-CZ" sz="1000" dirty="0">
                <a:latin typeface="Times New Roman" pitchFamily="18" charset="0"/>
                <a:cs typeface="Times New Roman" pitchFamily="18" charset="0"/>
              </a:rPr>
              <a:t>), jehož je jediným druhem. Jako jediná suchozemská masožravá rostlina loví drobné živočichy prudkým pohybem pasti.</a:t>
            </a:r>
          </a:p>
          <a:p>
            <a:pPr algn="just"/>
            <a:r>
              <a:rPr lang="cs-CZ" sz="1000" dirty="0">
                <a:latin typeface="Times New Roman" pitchFamily="18" charset="0"/>
                <a:cs typeface="Times New Roman" pitchFamily="18" charset="0"/>
              </a:rPr>
              <a:t>Mucholapku popsal ve svém dopisu </a:t>
            </a:r>
            <a:r>
              <a:rPr lang="cs-CZ" sz="1000" dirty="0" err="1">
                <a:latin typeface="Times New Roman" pitchFamily="18" charset="0"/>
                <a:cs typeface="Times New Roman" pitchFamily="18" charset="0"/>
              </a:rPr>
              <a:t>Linnéovi</a:t>
            </a:r>
            <a:r>
              <a:rPr lang="cs-CZ" sz="1000" dirty="0">
                <a:latin typeface="Times New Roman" pitchFamily="18" charset="0"/>
                <a:cs typeface="Times New Roman" pitchFamily="18" charset="0"/>
              </a:rPr>
              <a:t> botanik John </a:t>
            </a:r>
            <a:r>
              <a:rPr lang="cs-CZ" sz="1000" dirty="0" err="1">
                <a:latin typeface="Times New Roman" pitchFamily="18" charset="0"/>
                <a:cs typeface="Times New Roman" pitchFamily="18" charset="0"/>
              </a:rPr>
              <a:t>Ellis</a:t>
            </a:r>
            <a:r>
              <a:rPr lang="cs-CZ" sz="1000" dirty="0">
                <a:latin typeface="Times New Roman" pitchFamily="18" charset="0"/>
                <a:cs typeface="Times New Roman" pitchFamily="18" charset="0"/>
              </a:rPr>
              <a:t> roku 1769. Rostlině dal jméno "</a:t>
            </a:r>
            <a:r>
              <a:rPr lang="cs-CZ" sz="1000" dirty="0" err="1">
                <a:latin typeface="Times New Roman" pitchFamily="18" charset="0"/>
                <a:cs typeface="Times New Roman" pitchFamily="18" charset="0"/>
              </a:rPr>
              <a:t>Dionaea</a:t>
            </a:r>
            <a:r>
              <a:rPr lang="cs-CZ" sz="1000" dirty="0">
                <a:latin typeface="Times New Roman" pitchFamily="18" charset="0"/>
                <a:cs typeface="Times New Roman" pitchFamily="18" charset="0"/>
              </a:rPr>
              <a:t>" (</a:t>
            </a:r>
            <a:r>
              <a:rPr lang="cs-CZ" sz="1000" dirty="0" err="1">
                <a:latin typeface="Times New Roman" pitchFamily="18" charset="0"/>
                <a:cs typeface="Times New Roman" pitchFamily="18" charset="0"/>
              </a:rPr>
              <a:t>Dione</a:t>
            </a:r>
            <a:r>
              <a:rPr lang="cs-CZ" sz="1000" dirty="0">
                <a:latin typeface="Times New Roman" pitchFamily="18" charset="0"/>
                <a:cs typeface="Times New Roman" pitchFamily="18" charset="0"/>
              </a:rPr>
              <a:t> - česky Diana - je jméno řecké bohyně lovu). </a:t>
            </a:r>
            <a:r>
              <a:rPr lang="cs-CZ" sz="1000" dirty="0" err="1">
                <a:latin typeface="Times New Roman" pitchFamily="18" charset="0"/>
                <a:cs typeface="Times New Roman" pitchFamily="18" charset="0"/>
              </a:rPr>
              <a:t>Dionaea</a:t>
            </a:r>
            <a:r>
              <a:rPr lang="cs-CZ" sz="1000" dirty="0">
                <a:latin typeface="Times New Roman" pitchFamily="18" charset="0"/>
                <a:cs typeface="Times New Roman" pitchFamily="18" charset="0"/>
              </a:rPr>
              <a:t> roste pouze v malé oblasti severoamerického státu Jižní Karolina - v asi 120 km okolí města Charlestonu. Rostlina byla ve Spojených státech už v minulém století tak známá, že ji byl sbírat coby dárek dokonce i tehdejší prezident Spojených států Thomas </a:t>
            </a:r>
            <a:r>
              <a:rPr lang="cs-CZ" sz="1000" dirty="0" err="1">
                <a:latin typeface="Times New Roman" pitchFamily="18" charset="0"/>
                <a:cs typeface="Times New Roman" pitchFamily="18" charset="0"/>
              </a:rPr>
              <a:t>Jefferson</a:t>
            </a:r>
            <a:r>
              <a:rPr lang="cs-CZ" sz="1000" dirty="0">
                <a:latin typeface="Times New Roman" pitchFamily="18" charset="0"/>
                <a:cs typeface="Times New Roman" pitchFamily="18" charset="0"/>
              </a:rPr>
              <a:t>. Bohužel, popularita a výjimečnost mucholapkám moc neprospěly a rostliny lze dnes v přírodě nalézt jen velmi vzácně. Víc než zájem sběratelů však mucholapku potlačuje ničení jejich přirozených stanovišť - slatinišť, kde roste v porostech ostřic a vlhkomilných trav společně se špirlicemi, rosnatkami a tučnicemi</a:t>
            </a:r>
            <a:r>
              <a:rPr lang="cs-CZ" sz="1000" dirty="0" smtClean="0">
                <a:latin typeface="Times New Roman" pitchFamily="18" charset="0"/>
                <a:cs typeface="Times New Roman" pitchFamily="18" charset="0"/>
              </a:rPr>
              <a:t>.</a:t>
            </a:r>
          </a:p>
          <a:p>
            <a:pPr algn="just"/>
            <a:r>
              <a:rPr lang="cs-CZ" sz="1000" dirty="0">
                <a:latin typeface="Times New Roman" pitchFamily="18" charset="0"/>
                <a:cs typeface="Times New Roman" pitchFamily="18" charset="0"/>
              </a:rPr>
              <a:t>Tato masožravá rostlina se podobá malé otevřené tlamičce na jejichž okrajích jsou malé ,,zoubky". Celá rostlina je hráškově až tmavě zelená. Má také krátké listy většinou téměř rovnoběžně s půdou. Z jedné rostliny může vyrůst až 6 tlamiček oválného tvaru, které loví neopatrný hmyz. Velikost a šířka řapíku se v průběhu roku mění. Zatímco v létě jsou pasti velké a řapík úzký, v zimě jsou pasti díky nedostatku potravy malé a méně funkční a řapík je široký, aby byla jeho asimilační plocha co nejvíce využita.</a:t>
            </a:r>
            <a:endParaRPr lang="cs-CZ" sz="1000" b="1" dirty="0">
              <a:solidFill>
                <a:schemeClr val="accent3">
                  <a:lumMod val="50000"/>
                </a:schemeClr>
              </a:solidFill>
              <a:latin typeface="Times New Roman" pitchFamily="18" charset="0"/>
              <a:cs typeface="Times New Roman" pitchFamily="18" charset="0"/>
            </a:endParaRPr>
          </a:p>
          <a:p>
            <a:pPr algn="just"/>
            <a:r>
              <a:rPr lang="cs-CZ" sz="1000" dirty="0">
                <a:latin typeface="Times New Roman" pitchFamily="18" charset="0"/>
                <a:cs typeface="Times New Roman" pitchFamily="18" charset="0"/>
              </a:rPr>
              <a:t>Loví drobný lezoucí a létavý hmyz, například mravence, </a:t>
            </a:r>
            <a:r>
              <a:rPr lang="cs-CZ" sz="1000" dirty="0" smtClean="0">
                <a:latin typeface="Times New Roman" pitchFamily="18" charset="0"/>
                <a:cs typeface="Times New Roman" pitchFamily="18" charset="0"/>
              </a:rPr>
              <a:t>pavouky, </a:t>
            </a:r>
            <a:r>
              <a:rPr lang="cs-CZ" sz="1000" dirty="0">
                <a:latin typeface="Times New Roman" pitchFamily="18" charset="0"/>
                <a:cs typeface="Times New Roman" pitchFamily="18" charset="0"/>
              </a:rPr>
              <a:t>mouchy, ale třeba i vosy. Kořist láká na sladký nektar, který produkuje na okrajích pastí. Samotné pasti jsou otevřené přibližně v úhlu 45˚ a vypadají jako malá železa na medvědy, nebo jako zelená zubatá tlamička se spoustou tenkých dlouhých zubů. Na vnitřní straně obou „čelistí“ se nacházejí obvykle tři na pohyb citlivé chloupky vytvářející jakousi klec zabraňující úniku hmyzu. K tomu, aby past zaklapla, je třeba v rozmezí několika sekund opakovaně podráždit alespoň dva z nich. Rostlina tak pozná, že se pravděpodobně jedná o hmyz a zbytečně se nevysiluje klapáním naprázdno při náhodném podráždění.</a:t>
            </a:r>
          </a:p>
          <a:p>
            <a:pPr algn="just"/>
            <a:r>
              <a:rPr lang="cs-CZ" sz="1000" dirty="0">
                <a:latin typeface="Times New Roman" pitchFamily="18" charset="0"/>
                <a:cs typeface="Times New Roman" pitchFamily="18" charset="0"/>
              </a:rPr>
              <a:t>Vlastní pohyb pasti je na rostlinu velmi rychlý, sevře se plynulým pohybem asi za půl sekundy (za vhodných podmínek i rychleji). Hmyz ho ale vnímá naopak jako pomalý a neškodný a když se nad ním sevřou „zuby“ pasti, už neunikne.</a:t>
            </a:r>
          </a:p>
          <a:p>
            <a:pPr algn="just"/>
            <a:r>
              <a:rPr lang="cs-CZ" sz="1000" dirty="0">
                <a:latin typeface="Times New Roman" pitchFamily="18" charset="0"/>
                <a:cs typeface="Times New Roman" pitchFamily="18" charset="0"/>
              </a:rPr>
              <a:t>Po prudkém sevření obou polovin "pastí" jejich svíravý pohyb pomalu pokračuje dál a rostlina nejprve chemickými receptory zjišťuje, zda ulovila kořist. Pokud ano, okraje pasti hermeticky přilnou k sobě a dovnitř je napuštěna trávící šťáva. Pokud ne, zbytečně sklaplý list "pozná" svůj omyl (př. kapka vody, aj.) do dvou dnů a znovu se rozevře. Snaha hmyzu vyprostit se v kombinaci se stálým tlakem čelistí pasti zajistí, aby se kořist dostala do optimální polohy.</a:t>
            </a:r>
          </a:p>
          <a:p>
            <a:pPr algn="just"/>
            <a:r>
              <a:rPr lang="cs-CZ" sz="1000" dirty="0">
                <a:latin typeface="Times New Roman" pitchFamily="18" charset="0"/>
                <a:cs typeface="Times New Roman" pitchFamily="18" charset="0"/>
              </a:rPr>
              <a:t>Z vnitřní strany čelistí se začnou uvolňovat trávicí enzymy, které kořist za několik dní (cca 7-10) rozloží, takže z ní zbude jen tvrdý skelet (chitinová schránka hmyzu). Pak se past opět rozevře a čeká na další hmyz. Sklapnout s kořistí past může asi dvakrát nebo třikrát. Naprázdno asi šestkrát (max. desetkrát). Pak list i s pastí </a:t>
            </a:r>
            <a:r>
              <a:rPr lang="cs-CZ" sz="1000" dirty="0" smtClean="0">
                <a:latin typeface="Times New Roman" pitchFamily="18" charset="0"/>
                <a:cs typeface="Times New Roman" pitchFamily="18" charset="0"/>
              </a:rPr>
              <a:t>odumře</a:t>
            </a:r>
            <a:r>
              <a:rPr lang="cs-CZ" sz="1200" b="1" dirty="0" smtClean="0">
                <a:solidFill>
                  <a:schemeClr val="accent3">
                    <a:lumMod val="50000"/>
                  </a:schemeClr>
                </a:solidFill>
              </a:rPr>
              <a:t>.</a:t>
            </a:r>
          </a:p>
        </p:txBody>
      </p:sp>
      <p:pic>
        <p:nvPicPr>
          <p:cNvPr id="3075" name="Picture 3" descr="C:\Users\Zuzka\AppData\Local\Microsoft\Windows\Temporary Internet Files\Content.IE5\02XXIA51\MC9004135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6551" y="353681"/>
            <a:ext cx="638297" cy="954939"/>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4553186" y="600317"/>
            <a:ext cx="3177473" cy="461665"/>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rgbClr val="FFC000"/>
            </a:solidFill>
          </a:ln>
        </p:spPr>
        <p:txBody>
          <a:bodyPr wrap="none" rtlCol="0">
            <a:spAutoFit/>
          </a:bodyPr>
          <a:lstStyle/>
          <a:p>
            <a:pPr algn="just"/>
            <a:r>
              <a:rPr lang="cs-CZ" sz="1200" b="1" dirty="0" smtClean="0">
                <a:latin typeface="Times New Roman" pitchFamily="18" charset="0"/>
                <a:cs typeface="Times New Roman" pitchFamily="18" charset="0"/>
              </a:rPr>
              <a:t>Sestav osnovu, vypiš nejdůležitější informace </a:t>
            </a:r>
          </a:p>
          <a:p>
            <a:pPr algn="ctr"/>
            <a:r>
              <a:rPr lang="cs-CZ" sz="1200" b="1" dirty="0" smtClean="0">
                <a:latin typeface="Times New Roman" pitchFamily="18" charset="0"/>
                <a:cs typeface="Times New Roman" pitchFamily="18" charset="0"/>
              </a:rPr>
              <a:t>a alespoň 10 termínů</a:t>
            </a:r>
            <a:r>
              <a:rPr lang="cs-CZ" sz="1200" b="1" dirty="0" smtClean="0">
                <a:solidFill>
                  <a:schemeClr val="accent3">
                    <a:lumMod val="50000"/>
                  </a:schemeClr>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1576" y="499491"/>
            <a:ext cx="4896544" cy="594066"/>
          </a:xfrm>
        </p:spPr>
        <p:txBody>
          <a:bodyPr>
            <a:normAutofit/>
          </a:bodyPr>
          <a:lstStyle/>
          <a:p>
            <a:pPr algn="l"/>
            <a:r>
              <a:rPr lang="cs-CZ" sz="2500" b="1" dirty="0" smtClean="0">
                <a:latin typeface="Times New Roman" pitchFamily="18" charset="0"/>
                <a:cs typeface="Times New Roman" pitchFamily="18" charset="0"/>
              </a:rPr>
              <a:t>27.7 CLIL</a:t>
            </a:r>
            <a:endParaRPr lang="cs-CZ" sz="2500" b="1" dirty="0">
              <a:latin typeface="Times New Roman" pitchFamily="18" charset="0"/>
              <a:cs typeface="Times New Roman" pitchFamily="18" charset="0"/>
            </a:endParaRPr>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3" name="TextovéPole 2"/>
          <p:cNvSpPr txBox="1"/>
          <p:nvPr/>
        </p:nvSpPr>
        <p:spPr>
          <a:xfrm>
            <a:off x="251520" y="1203598"/>
            <a:ext cx="5250282" cy="2492990"/>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lin ang="2700000" scaled="1"/>
            <a:tileRect/>
          </a:gradFill>
          <a:ln>
            <a:solidFill>
              <a:srgbClr val="FFC000"/>
            </a:solidFill>
          </a:ln>
        </p:spPr>
        <p:txBody>
          <a:bodyPr wrap="square" rtlCol="0">
            <a:spAutoFit/>
          </a:bodyPr>
          <a:lstStyle/>
          <a:p>
            <a:pPr algn="just"/>
            <a:r>
              <a:rPr lang="en-US" sz="1600" b="1" dirty="0" smtClean="0">
                <a:latin typeface="Times New Roman" pitchFamily="18" charset="0"/>
                <a:cs typeface="Times New Roman" pitchFamily="18" charset="0"/>
              </a:rPr>
              <a:t>Parchment</a:t>
            </a:r>
            <a:r>
              <a:rPr lang="en-US" sz="1400" dirty="0" smtClean="0">
                <a:latin typeface="Times New Roman" pitchFamily="18" charset="0"/>
                <a:cs typeface="Times New Roman" pitchFamily="18" charset="0"/>
              </a:rPr>
              <a:t> is a thin material made from calfskin, sheepskin or goatskin, often split. Its most common use was as a material for writing on, for documents, notes, or the pages of a book, codex or manuscript. It is distinct from leather in that parchment is limed but not tanned; therefore, it is very reactive to changes in relative humidity and is not waterproof. Finer-quality parchment is called vellum.</a:t>
            </a:r>
            <a:endParaRPr lang="cs-CZ"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Parchment was developed in </a:t>
            </a:r>
            <a:r>
              <a:rPr lang="en-US" sz="1400" dirty="0" err="1" smtClean="0">
                <a:latin typeface="Times New Roman" pitchFamily="18" charset="0"/>
                <a:cs typeface="Times New Roman" pitchFamily="18" charset="0"/>
              </a:rPr>
              <a:t>Pergamon</a:t>
            </a:r>
            <a:r>
              <a:rPr lang="en-US" sz="1400" dirty="0" smtClean="0">
                <a:latin typeface="Times New Roman" pitchFamily="18" charset="0"/>
                <a:cs typeface="Times New Roman" pitchFamily="18" charset="0"/>
              </a:rPr>
              <a:t>, from which name it is believed the word "parchment" evolved,</a:t>
            </a:r>
            <a:r>
              <a:rPr lang="cs-CZ" sz="1400" baseline="300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under the patronage of either </a:t>
            </a:r>
            <a:r>
              <a:rPr lang="en-US" sz="1400" dirty="0" err="1" smtClean="0">
                <a:latin typeface="Times New Roman" pitchFamily="18" charset="0"/>
                <a:cs typeface="Times New Roman" pitchFamily="18" charset="0"/>
              </a:rPr>
              <a:t>Eumenes</a:t>
            </a:r>
            <a:r>
              <a:rPr lang="en-US" sz="1400" dirty="0" smtClean="0">
                <a:latin typeface="Times New Roman" pitchFamily="18" charset="0"/>
                <a:cs typeface="Times New Roman" pitchFamily="18" charset="0"/>
              </a:rPr>
              <a:t> I, who ruled 263–241 BC; or </a:t>
            </a:r>
            <a:r>
              <a:rPr lang="en-US" sz="1400" dirty="0" err="1" smtClean="0">
                <a:latin typeface="Times New Roman" pitchFamily="18" charset="0"/>
                <a:cs typeface="Times New Roman" pitchFamily="18" charset="0"/>
              </a:rPr>
              <a:t>Eumenes</a:t>
            </a:r>
            <a:r>
              <a:rPr lang="en-US" sz="1400" dirty="0" smtClean="0">
                <a:latin typeface="Times New Roman" pitchFamily="18" charset="0"/>
                <a:cs typeface="Times New Roman" pitchFamily="18" charset="0"/>
              </a:rPr>
              <a:t> II, who ruled 197–158, as a substitute for papyrus, which was temporarily not being exported from Alexandria, its only source.</a:t>
            </a:r>
            <a:endParaRPr lang="cs-CZ" sz="1400" b="1" dirty="0" smtClean="0">
              <a:latin typeface="Times New Roman" pitchFamily="18" charset="0"/>
              <a:cs typeface="Times New Roman" pitchFamily="18" charset="0"/>
            </a:endParaRPr>
          </a:p>
        </p:txBody>
      </p:sp>
      <p:sp>
        <p:nvSpPr>
          <p:cNvPr id="4" name="TextovéPole 3"/>
          <p:cNvSpPr txBox="1"/>
          <p:nvPr/>
        </p:nvSpPr>
        <p:spPr>
          <a:xfrm>
            <a:off x="269880" y="4305539"/>
            <a:ext cx="3207866" cy="30777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lin ang="2700000" scaled="1"/>
            <a:tileRect/>
          </a:gradFill>
          <a:ln>
            <a:solidFill>
              <a:srgbClr val="FFC000"/>
            </a:solidFill>
          </a:ln>
        </p:spPr>
        <p:txBody>
          <a:bodyPr wrap="none" rtlCol="0">
            <a:spAutoFit/>
          </a:bodyPr>
          <a:lstStyle/>
          <a:p>
            <a:r>
              <a:rPr lang="cs-CZ" sz="1400" b="1" dirty="0">
                <a:latin typeface="Times New Roman" pitchFamily="18" charset="0"/>
                <a:cs typeface="Times New Roman" pitchFamily="18" charset="0"/>
              </a:rPr>
              <a:t>http://en.wikipedia.org/wiki/Parchment</a:t>
            </a:r>
            <a:endParaRPr lang="cs-CZ" sz="1400" b="1" dirty="0" smtClean="0">
              <a:latin typeface="Times New Roman" pitchFamily="18" charset="0"/>
              <a:cs typeface="Times New Roman" pitchFamily="18" charset="0"/>
            </a:endParaRPr>
          </a:p>
        </p:txBody>
      </p:sp>
      <p:sp>
        <p:nvSpPr>
          <p:cNvPr id="5" name="TextovéPole 4"/>
          <p:cNvSpPr txBox="1"/>
          <p:nvPr/>
        </p:nvSpPr>
        <p:spPr>
          <a:xfrm>
            <a:off x="6016146" y="4613316"/>
            <a:ext cx="1303562" cy="276999"/>
          </a:xfrm>
          <a:prstGeom prst="rect">
            <a:avLst/>
          </a:prstGeom>
          <a:solidFill>
            <a:srgbClr val="00B050"/>
          </a:solidFill>
        </p:spPr>
        <p:txBody>
          <a:bodyPr wrap="none" rtlCol="0">
            <a:spAutoFit/>
          </a:bodyPr>
          <a:lstStyle/>
          <a:p>
            <a:pPr algn="just"/>
            <a:r>
              <a:rPr lang="cs-CZ" sz="1200" b="1" dirty="0" err="1">
                <a:latin typeface="Times New Roman" pitchFamily="18" charset="0"/>
                <a:cs typeface="Times New Roman" pitchFamily="18" charset="0"/>
              </a:rPr>
              <a:t>s</a:t>
            </a:r>
            <a:r>
              <a:rPr lang="cs-CZ" sz="1200" b="1" dirty="0" err="1" smtClean="0">
                <a:latin typeface="Times New Roman" pitchFamily="18" charset="0"/>
                <a:cs typeface="Times New Roman" pitchFamily="18" charset="0"/>
              </a:rPr>
              <a:t>ummary</a:t>
            </a:r>
            <a:r>
              <a:rPr lang="cs-CZ" sz="1200" b="1" dirty="0" smtClean="0">
                <a:latin typeface="Times New Roman" pitchFamily="18" charset="0"/>
                <a:cs typeface="Times New Roman" pitchFamily="18" charset="0"/>
              </a:rPr>
              <a:t> - výtah</a:t>
            </a:r>
          </a:p>
        </p:txBody>
      </p:sp>
      <p:sp>
        <p:nvSpPr>
          <p:cNvPr id="6" name="TextovéPole 5"/>
          <p:cNvSpPr txBox="1"/>
          <p:nvPr/>
        </p:nvSpPr>
        <p:spPr>
          <a:xfrm>
            <a:off x="3812531" y="3939901"/>
            <a:ext cx="1585690" cy="276999"/>
          </a:xfrm>
          <a:prstGeom prst="rect">
            <a:avLst/>
          </a:prstGeom>
          <a:solidFill>
            <a:srgbClr val="00B050"/>
          </a:solidFill>
        </p:spPr>
        <p:txBody>
          <a:bodyPr wrap="none" rtlCol="0">
            <a:spAutoFit/>
          </a:bodyPr>
          <a:lstStyle/>
          <a:p>
            <a:pPr algn="just"/>
            <a:r>
              <a:rPr lang="cs-CZ" sz="1200" b="1" smtClean="0">
                <a:latin typeface="Times New Roman" pitchFamily="18" charset="0"/>
                <a:cs typeface="Times New Roman" pitchFamily="18" charset="0"/>
              </a:rPr>
              <a:t>explanation</a:t>
            </a:r>
            <a:r>
              <a:rPr lang="cs-CZ" sz="1200" b="1"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výklad</a:t>
            </a:r>
          </a:p>
        </p:txBody>
      </p:sp>
      <p:sp>
        <p:nvSpPr>
          <p:cNvPr id="7" name="TextovéPole 6"/>
          <p:cNvSpPr txBox="1"/>
          <p:nvPr/>
        </p:nvSpPr>
        <p:spPr>
          <a:xfrm>
            <a:off x="6948264" y="4082512"/>
            <a:ext cx="1364476" cy="276999"/>
          </a:xfrm>
          <a:prstGeom prst="rect">
            <a:avLst/>
          </a:prstGeom>
          <a:solidFill>
            <a:srgbClr val="00B050"/>
          </a:solidFill>
        </p:spPr>
        <p:txBody>
          <a:bodyPr wrap="none" rtlCol="0">
            <a:spAutoFit/>
          </a:bodyPr>
          <a:lstStyle/>
          <a:p>
            <a:r>
              <a:rPr lang="cs-CZ" sz="1200" b="1" dirty="0" err="1">
                <a:latin typeface="Times New Roman" pitchFamily="18" charset="0"/>
                <a:cs typeface="Times New Roman" pitchFamily="18" charset="0"/>
              </a:rPr>
              <a:t>e</a:t>
            </a:r>
            <a:r>
              <a:rPr lang="cs-CZ" sz="1200" b="1" dirty="0" err="1" smtClean="0">
                <a:latin typeface="Times New Roman" pitchFamily="18" charset="0"/>
                <a:cs typeface="Times New Roman" pitchFamily="18" charset="0"/>
              </a:rPr>
              <a:t>xcerpts</a:t>
            </a:r>
            <a:r>
              <a:rPr lang="cs-CZ" sz="1200" b="1" dirty="0" smtClean="0">
                <a:latin typeface="Times New Roman" pitchFamily="18" charset="0"/>
                <a:cs typeface="Times New Roman" pitchFamily="18" charset="0"/>
              </a:rPr>
              <a:t> - výpisky</a:t>
            </a:r>
          </a:p>
        </p:txBody>
      </p:sp>
      <p:sp>
        <p:nvSpPr>
          <p:cNvPr id="8" name="TextovéPole 7"/>
          <p:cNvSpPr txBox="1"/>
          <p:nvPr/>
        </p:nvSpPr>
        <p:spPr>
          <a:xfrm>
            <a:off x="7884368" y="4613315"/>
            <a:ext cx="1101584" cy="276999"/>
          </a:xfrm>
          <a:prstGeom prst="rect">
            <a:avLst/>
          </a:prstGeom>
          <a:solidFill>
            <a:srgbClr val="00B050"/>
          </a:solidFill>
        </p:spPr>
        <p:txBody>
          <a:bodyPr wrap="none" rtlCol="0">
            <a:spAutoFit/>
          </a:bodyPr>
          <a:lstStyle/>
          <a:p>
            <a:r>
              <a:rPr lang="cs-CZ" sz="1200" b="1" dirty="0" err="1">
                <a:latin typeface="Times New Roman" pitchFamily="18" charset="0"/>
                <a:cs typeface="Times New Roman" pitchFamily="18" charset="0"/>
              </a:rPr>
              <a:t>c</a:t>
            </a:r>
            <a:r>
              <a:rPr lang="cs-CZ" sz="1200" b="1" dirty="0" err="1" smtClean="0">
                <a:latin typeface="Times New Roman" pitchFamily="18" charset="0"/>
                <a:cs typeface="Times New Roman" pitchFamily="18" charset="0"/>
              </a:rPr>
              <a:t>itation</a:t>
            </a:r>
            <a:r>
              <a:rPr lang="cs-CZ" sz="1200" b="1" dirty="0" smtClean="0">
                <a:latin typeface="Times New Roman" pitchFamily="18" charset="0"/>
                <a:cs typeface="Times New Roman" pitchFamily="18" charset="0"/>
              </a:rPr>
              <a:t> - citát</a:t>
            </a:r>
          </a:p>
        </p:txBody>
      </p:sp>
      <p:sp>
        <p:nvSpPr>
          <p:cNvPr id="9" name="TextovéPole 8"/>
          <p:cNvSpPr txBox="1"/>
          <p:nvPr/>
        </p:nvSpPr>
        <p:spPr>
          <a:xfrm>
            <a:off x="3918103" y="4693289"/>
            <a:ext cx="1251112" cy="276999"/>
          </a:xfrm>
          <a:prstGeom prst="rect">
            <a:avLst/>
          </a:prstGeom>
          <a:solidFill>
            <a:srgbClr val="00B050"/>
          </a:solidFill>
        </p:spPr>
        <p:txBody>
          <a:bodyPr wrap="none" rtlCol="0">
            <a:spAutoFit/>
          </a:bodyPr>
          <a:lstStyle/>
          <a:p>
            <a:pPr algn="just"/>
            <a:r>
              <a:rPr lang="cs-CZ" sz="1200" b="1" dirty="0">
                <a:latin typeface="Times New Roman" pitchFamily="18" charset="0"/>
                <a:cs typeface="Times New Roman" pitchFamily="18" charset="0"/>
              </a:rPr>
              <a:t>s</a:t>
            </a:r>
            <a:r>
              <a:rPr lang="cs-CZ" sz="1200" b="1" dirty="0" smtClean="0">
                <a:latin typeface="Times New Roman" pitchFamily="18" charset="0"/>
                <a:cs typeface="Times New Roman" pitchFamily="18" charset="0"/>
              </a:rPr>
              <a:t>ource - pramen</a:t>
            </a:r>
          </a:p>
        </p:txBody>
      </p:sp>
      <p:pic>
        <p:nvPicPr>
          <p:cNvPr id="1026" name="Picture 2" descr="C:\Users\Zuzka\Desktop\Parchment_from_goatsk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727602"/>
            <a:ext cx="2301009" cy="306801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Přímá spojnice se šipkou 11"/>
          <p:cNvCxnSpPr>
            <a:stCxn id="6" idx="1"/>
            <a:endCxn id="3" idx="2"/>
          </p:cNvCxnSpPr>
          <p:nvPr/>
        </p:nvCxnSpPr>
        <p:spPr>
          <a:xfrm flipH="1" flipV="1">
            <a:off x="2876661" y="3696588"/>
            <a:ext cx="935870" cy="381813"/>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1"/>
          </p:cNvCxnSpPr>
          <p:nvPr/>
        </p:nvCxnSpPr>
        <p:spPr>
          <a:xfrm flipH="1" flipV="1">
            <a:off x="3131840" y="4613316"/>
            <a:ext cx="786263" cy="218473"/>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155" y="492443"/>
            <a:ext cx="2916832" cy="594066"/>
          </a:xfrm>
        </p:spPr>
        <p:txBody>
          <a:bodyPr>
            <a:normAutofit/>
          </a:bodyPr>
          <a:lstStyle/>
          <a:p>
            <a:pPr algn="l"/>
            <a:r>
              <a:rPr lang="cs-CZ" sz="2500" b="1" dirty="0" smtClean="0">
                <a:latin typeface="Times New Roman" pitchFamily="18" charset="0"/>
                <a:cs typeface="Times New Roman" pitchFamily="18" charset="0"/>
              </a:rPr>
              <a:t>27.8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2333737404"/>
              </p:ext>
            </p:extLst>
          </p:nvPr>
        </p:nvGraphicFramePr>
        <p:xfrm>
          <a:off x="467544" y="1326708"/>
          <a:ext cx="6336704" cy="3535680"/>
        </p:xfrm>
        <a:graphic>
          <a:graphicData uri="http://schemas.openxmlformats.org/drawingml/2006/table">
            <a:tbl>
              <a:tblPr bandRow="1">
                <a:tableStyleId>{775DCB02-9BB8-47FD-8907-85C794F793BA}</a:tableStyleId>
              </a:tblPr>
              <a:tblGrid>
                <a:gridCol w="3168352"/>
                <a:gridCol w="3168352"/>
              </a:tblGrid>
              <a:tr h="370840">
                <a:tc>
                  <a:txBody>
                    <a:bodyPr/>
                    <a:lstStyle/>
                    <a:p>
                      <a:pPr marL="342900" indent="-342900" algn="just">
                        <a:buAutoNum type="arabicPeriod"/>
                      </a:pPr>
                      <a:r>
                        <a:rPr lang="cs-CZ" sz="1600" dirty="0" smtClean="0">
                          <a:latin typeface="Times New Roman" pitchFamily="18" charset="0"/>
                          <a:cs typeface="Times New Roman" pitchFamily="18" charset="0"/>
                        </a:rPr>
                        <a:t>Ve zdroji  citované publikace nemusí</a:t>
                      </a:r>
                      <a:r>
                        <a:rPr lang="cs-CZ" sz="1600" baseline="0" dirty="0" smtClean="0">
                          <a:latin typeface="Times New Roman" pitchFamily="18" charset="0"/>
                          <a:cs typeface="Times New Roman" pitchFamily="18" charset="0"/>
                        </a:rPr>
                        <a:t> být:</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příjmení autora</a:t>
                      </a:r>
                    </a:p>
                    <a:p>
                      <a:pPr marL="342900" indent="-342900" algn="just"/>
                      <a:r>
                        <a:rPr lang="cs-CZ" sz="1200" dirty="0" smtClean="0">
                          <a:latin typeface="Times New Roman" pitchFamily="18" charset="0"/>
                          <a:cs typeface="Times New Roman" pitchFamily="18" charset="0"/>
                        </a:rPr>
                        <a:t>b/  celý název knihy</a:t>
                      </a:r>
                    </a:p>
                    <a:p>
                      <a:pPr marL="342900" indent="-342900" algn="just"/>
                      <a:r>
                        <a:rPr lang="cs-CZ" sz="1200" dirty="0" smtClean="0">
                          <a:latin typeface="Times New Roman" pitchFamily="18" charset="0"/>
                          <a:cs typeface="Times New Roman" pitchFamily="18" charset="0"/>
                        </a:rPr>
                        <a:t>c/  ilustrátor</a:t>
                      </a:r>
                    </a:p>
                    <a:p>
                      <a:pPr marL="342900" indent="-342900" algn="just"/>
                      <a:r>
                        <a:rPr lang="cs-CZ" sz="1200" dirty="0" smtClean="0">
                          <a:latin typeface="Times New Roman" pitchFamily="18" charset="0"/>
                          <a:cs typeface="Times New Roman" pitchFamily="18" charset="0"/>
                        </a:rPr>
                        <a:t>d/  místo</a:t>
                      </a:r>
                      <a:r>
                        <a:rPr lang="cs-CZ" sz="1200" baseline="0" dirty="0" smtClean="0">
                          <a:latin typeface="Times New Roman" pitchFamily="18" charset="0"/>
                          <a:cs typeface="Times New Roman" pitchFamily="18" charset="0"/>
                        </a:rPr>
                        <a:t> vydání</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c>
                  <a:txBody>
                    <a:bodyPr/>
                    <a:lstStyle/>
                    <a:p>
                      <a:pPr marL="342900" indent="-342900" algn="just">
                        <a:buAutoNum type="arabicPeriod" startAt="3"/>
                      </a:pPr>
                      <a:r>
                        <a:rPr lang="cs-CZ" sz="1600" baseline="0" dirty="0" smtClean="0">
                          <a:latin typeface="Times New Roman" pitchFamily="18" charset="0"/>
                          <a:cs typeface="Times New Roman" pitchFamily="18" charset="0"/>
                        </a:rPr>
                        <a:t>Mezi termíny z jedné oblasti se vloudila chyba. Najdi chybnou řadu.</a:t>
                      </a:r>
                      <a:endParaRPr lang="cs-CZ" sz="1600" dirty="0" smtClean="0">
                        <a:latin typeface="Times New Roman" pitchFamily="18" charset="0"/>
                        <a:cs typeface="Times New Roman" pitchFamily="18" charset="0"/>
                      </a:endParaRPr>
                    </a:p>
                    <a:p>
                      <a:pPr marL="0" indent="0" algn="just">
                        <a:buNone/>
                      </a:pPr>
                      <a:endParaRPr lang="cs-CZ" sz="1600" dirty="0" smtClean="0">
                        <a:latin typeface="Times New Roman" pitchFamily="18" charset="0"/>
                        <a:cs typeface="Times New Roman" pitchFamily="18" charset="0"/>
                      </a:endParaRPr>
                    </a:p>
                    <a:p>
                      <a:pPr marL="0" indent="0" algn="just">
                        <a:buNone/>
                      </a:pPr>
                      <a:r>
                        <a:rPr lang="cs-CZ" sz="1200" dirty="0" smtClean="0">
                          <a:latin typeface="Times New Roman" pitchFamily="18" charset="0"/>
                          <a:cs typeface="Times New Roman" pitchFamily="18" charset="0"/>
                        </a:rPr>
                        <a:t>a/  centurie,</a:t>
                      </a:r>
                      <a:r>
                        <a:rPr lang="cs-CZ" sz="1200" baseline="0" dirty="0" smtClean="0">
                          <a:latin typeface="Times New Roman" pitchFamily="18" charset="0"/>
                          <a:cs typeface="Times New Roman" pitchFamily="18" charset="0"/>
                        </a:rPr>
                        <a:t> legie, balista, katapult, triéra</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tis, javor, kaštan, buk, modřín</a:t>
                      </a:r>
                    </a:p>
                    <a:p>
                      <a:pPr marL="342900" indent="-342900" algn="just"/>
                      <a:r>
                        <a:rPr lang="cs-CZ" sz="1200" dirty="0" smtClean="0">
                          <a:latin typeface="Times New Roman" pitchFamily="18" charset="0"/>
                          <a:cs typeface="Times New Roman" pitchFamily="18" charset="0"/>
                        </a:rPr>
                        <a:t>c/  vodík, hliník, kyselina sírová, metan, kyslík</a:t>
                      </a:r>
                    </a:p>
                    <a:p>
                      <a:pPr marL="342900" indent="-342900" algn="just"/>
                      <a:r>
                        <a:rPr lang="cs-CZ" sz="1200" dirty="0" smtClean="0">
                          <a:latin typeface="Times New Roman" pitchFamily="18" charset="0"/>
                          <a:cs typeface="Times New Roman" pitchFamily="18" charset="0"/>
                        </a:rPr>
                        <a:t>d/  anafora,</a:t>
                      </a:r>
                      <a:r>
                        <a:rPr lang="cs-CZ" sz="1200" baseline="0" dirty="0" smtClean="0">
                          <a:latin typeface="Times New Roman" pitchFamily="18" charset="0"/>
                          <a:cs typeface="Times New Roman" pitchFamily="18" charset="0"/>
                        </a:rPr>
                        <a:t> epiteton, metafora, aritmetika</a:t>
                      </a:r>
                      <a:endParaRPr lang="cs-CZ" sz="12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r>
              <a:tr h="370840">
                <a:tc>
                  <a:txBody>
                    <a:bodyPr/>
                    <a:lstStyle/>
                    <a:p>
                      <a:pPr marL="342900" indent="-342900" algn="just">
                        <a:buAutoNum type="arabicPeriod" startAt="2"/>
                      </a:pPr>
                      <a:r>
                        <a:rPr lang="cs-CZ" sz="1600" dirty="0" smtClean="0">
                          <a:latin typeface="Times New Roman" pitchFamily="18" charset="0"/>
                          <a:cs typeface="Times New Roman" pitchFamily="18" charset="0"/>
                        </a:rPr>
                        <a:t>Co</a:t>
                      </a:r>
                      <a:r>
                        <a:rPr lang="cs-CZ" sz="1600" baseline="0" dirty="0" smtClean="0">
                          <a:latin typeface="Times New Roman" pitchFamily="18" charset="0"/>
                          <a:cs typeface="Times New Roman" pitchFamily="18" charset="0"/>
                        </a:rPr>
                        <a:t> </a:t>
                      </a:r>
                      <a:r>
                        <a:rPr lang="cs-CZ" sz="1600" b="1" baseline="0" dirty="0" smtClean="0">
                          <a:latin typeface="Times New Roman" pitchFamily="18" charset="0"/>
                          <a:cs typeface="Times New Roman" pitchFamily="18" charset="0"/>
                        </a:rPr>
                        <a:t>neplatí </a:t>
                      </a:r>
                      <a:r>
                        <a:rPr lang="cs-CZ" sz="1600" b="0" baseline="0" smtClean="0">
                          <a:latin typeface="Times New Roman" pitchFamily="18" charset="0"/>
                          <a:cs typeface="Times New Roman" pitchFamily="18" charset="0"/>
                        </a:rPr>
                        <a:t>pro výklad?</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Podává objektivní informace.</a:t>
                      </a:r>
                    </a:p>
                    <a:p>
                      <a:pPr marL="173038" indent="-173038" algn="just"/>
                      <a:r>
                        <a:rPr lang="cs-CZ" sz="1200" dirty="0" smtClean="0">
                          <a:latin typeface="Times New Roman" pitchFamily="18" charset="0"/>
                          <a:cs typeface="Times New Roman" pitchFamily="18" charset="0"/>
                        </a:rPr>
                        <a:t>b/  Informace jsou zkreslené osobním názorem</a:t>
                      </a:r>
                    </a:p>
                    <a:p>
                      <a:pPr marL="173038" indent="-173038" algn="just"/>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mluvčího.</a:t>
                      </a:r>
                    </a:p>
                    <a:p>
                      <a:pPr marL="342900" indent="-342900" algn="just"/>
                      <a:r>
                        <a:rPr lang="cs-CZ" sz="1200" dirty="0" smtClean="0">
                          <a:latin typeface="Times New Roman" pitchFamily="18" charset="0"/>
                          <a:cs typeface="Times New Roman" pitchFamily="18" charset="0"/>
                        </a:rPr>
                        <a:t>c/  Typické je užívání termínů.</a:t>
                      </a:r>
                    </a:p>
                    <a:p>
                      <a:pPr marL="342900" indent="-342900" algn="just"/>
                      <a:r>
                        <a:rPr lang="cs-CZ" sz="1200" dirty="0" smtClean="0">
                          <a:latin typeface="Times New Roman" pitchFamily="18" charset="0"/>
                          <a:cs typeface="Times New Roman" pitchFamily="18" charset="0"/>
                        </a:rPr>
                        <a:t>d/  Mluvenou</a:t>
                      </a:r>
                      <a:r>
                        <a:rPr lang="cs-CZ" sz="1200" baseline="0" dirty="0" smtClean="0">
                          <a:latin typeface="Times New Roman" pitchFamily="18" charset="0"/>
                          <a:cs typeface="Times New Roman" pitchFamily="18" charset="0"/>
                        </a:rPr>
                        <a:t> formou je přednáška</a:t>
                      </a:r>
                      <a:r>
                        <a:rPr lang="cs-CZ" sz="1200" dirty="0" smtClean="0">
                          <a:latin typeface="Times New Roman" pitchFamily="18" charset="0"/>
                          <a:cs typeface="Times New Roman" pitchFamily="18" charset="0"/>
                        </a:rPr>
                        <a:t>.</a:t>
                      </a:r>
                    </a:p>
                    <a:p>
                      <a:pPr algn="just"/>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Co </a:t>
                      </a:r>
                      <a:r>
                        <a:rPr lang="cs-CZ" sz="1600" b="1" dirty="0" smtClean="0">
                          <a:latin typeface="Times New Roman" pitchFamily="18" charset="0"/>
                          <a:cs typeface="Times New Roman" pitchFamily="18" charset="0"/>
                        </a:rPr>
                        <a:t>neplatí?</a:t>
                      </a:r>
                      <a:r>
                        <a:rPr lang="cs-CZ" sz="1600" b="1" baseline="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Přísně odborný výklad:</a:t>
                      </a: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podává informace často zábavnou formou.</a:t>
                      </a: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může být pro laika nesrozumitelný.</a:t>
                      </a: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a:t>
                      </a:r>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se</a:t>
                      </a:r>
                      <a:r>
                        <a:rPr lang="cs-CZ" sz="1200" baseline="0" dirty="0" smtClean="0">
                          <a:latin typeface="Times New Roman" pitchFamily="18" charset="0"/>
                          <a:cs typeface="Times New Roman" pitchFamily="18" charset="0"/>
                        </a:rPr>
                        <a:t> vyznačuje strohým stylem bez citově</a:t>
                      </a: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      zabarvených slov.</a:t>
                      </a:r>
                      <a:endParaRPr lang="cs-CZ" sz="12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je typický pro učebnice, vědecké přednášky.</a:t>
                      </a:r>
                      <a:endParaRPr lang="cs-CZ"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endParaRPr lang="cs-CZ" sz="1200" dirty="0"/>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4623858"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27.9 Použité zdroje, citace</a:t>
            </a:r>
            <a:endParaRPr lang="cs-CZ" sz="2500" b="1" dirty="0">
              <a:latin typeface="Times New Roman" pitchFamily="18" charset="0"/>
              <a:cs typeface="Times New Roman" pitchFamily="18" charset="0"/>
            </a:endParaRPr>
          </a:p>
        </p:txBody>
      </p:sp>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395536" y="1419622"/>
            <a:ext cx="8280920" cy="2677656"/>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square" rtlCol="0">
            <a:spAutoFit/>
          </a:bodyPr>
          <a:lstStyle/>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6.ročník (učebnice), Tobiáš, Havlíčkův Brod 2005.</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6.ročník (pracovní sešit), Tobiáš, Havlíčkův Brod 1999</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7. ročník (učebnice), Tobiáš, Havlíčkův Brod 2005.</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7. ročník (pracovní sešit), Tobiáš, Havlíčkův Brod 2001.</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8. ročník (učebnice), Tobiáš, Havlíčkův Brod 2002.</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8. ročník (pracovní sešit), Tobiáš, Havlíčkův Brod 2002</a:t>
            </a:r>
            <a:r>
              <a:rPr lang="cs-CZ" sz="1400" dirty="0" smtClean="0">
                <a:latin typeface="Times New Roman" pitchFamily="18" charset="0"/>
                <a:cs typeface="Times New Roman" pitchFamily="18" charset="0"/>
              </a:rPr>
              <a:t>.</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9. ročník (učebnice), Tobiáš, Havlíčkův Brod 2005.</a:t>
            </a:r>
          </a:p>
          <a:p>
            <a:pPr marL="228600" lvl="0" indent="-228600">
              <a:buFont typeface="+mj-lt"/>
              <a:buAutoNum type="arabicPeriod"/>
            </a:pPr>
            <a:r>
              <a:rPr lang="cs-CZ" sz="1400" dirty="0">
                <a:latin typeface="Times New Roman" pitchFamily="18" charset="0"/>
                <a:cs typeface="Times New Roman" pitchFamily="18" charset="0"/>
              </a:rPr>
              <a:t>V. Bičíková, Z. Topil, F. Šafránek: Český jazyk pro 9. ročník (pracovní sešit), Tobiáš, Havlíčkův Brod 2003</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228600" lvl="0" indent="-228600">
              <a:buFont typeface="+mj-lt"/>
              <a:buAutoNum type="arabicPeriod"/>
            </a:pPr>
            <a:r>
              <a:rPr lang="cs-CZ" sz="1400" dirty="0">
                <a:latin typeface="Times New Roman" pitchFamily="18" charset="0"/>
                <a:cs typeface="Times New Roman" pitchFamily="18" charset="0"/>
              </a:rPr>
              <a:t>O. </a:t>
            </a:r>
            <a:r>
              <a:rPr lang="cs-CZ" sz="1400" dirty="0" err="1">
                <a:latin typeface="Times New Roman" pitchFamily="18" charset="0"/>
                <a:cs typeface="Times New Roman" pitchFamily="18" charset="0"/>
              </a:rPr>
              <a:t>Veh</a:t>
            </a:r>
            <a:r>
              <a:rPr lang="cs-CZ" sz="1400" dirty="0">
                <a:latin typeface="Times New Roman" pitchFamily="18" charset="0"/>
                <a:cs typeface="Times New Roman" pitchFamily="18" charset="0"/>
              </a:rPr>
              <a:t>: Lexikon římských císařů od Augusta po </a:t>
            </a:r>
            <a:r>
              <a:rPr lang="cs-CZ" sz="1400" dirty="0" smtClean="0">
                <a:latin typeface="Times New Roman" pitchFamily="18" charset="0"/>
                <a:cs typeface="Times New Roman" pitchFamily="18" charset="0"/>
              </a:rPr>
              <a:t>Justiniána </a:t>
            </a:r>
            <a:r>
              <a:rPr lang="cs-CZ" sz="1400" dirty="0">
                <a:latin typeface="Times New Roman" pitchFamily="18" charset="0"/>
                <a:cs typeface="Times New Roman" pitchFamily="18" charset="0"/>
              </a:rPr>
              <a:t>I., </a:t>
            </a:r>
            <a:r>
              <a:rPr lang="cs-CZ" sz="1400" dirty="0" smtClean="0">
                <a:latin typeface="Times New Roman" pitchFamily="18" charset="0"/>
                <a:cs typeface="Times New Roman" pitchFamily="18" charset="0"/>
              </a:rPr>
              <a:t>České </a:t>
            </a:r>
            <a:r>
              <a:rPr lang="cs-CZ" sz="1400" dirty="0">
                <a:latin typeface="Times New Roman" pitchFamily="18" charset="0"/>
                <a:cs typeface="Times New Roman" pitchFamily="18" charset="0"/>
              </a:rPr>
              <a:t>Budějovice 2002</a:t>
            </a:r>
            <a:r>
              <a:rPr lang="cs-CZ" sz="1400" dirty="0" smtClean="0">
                <a:latin typeface="Times New Roman" pitchFamily="18" charset="0"/>
                <a:cs typeface="Times New Roman" pitchFamily="18" charset="0"/>
              </a:rPr>
              <a:t>.</a:t>
            </a:r>
          </a:p>
          <a:p>
            <a:pPr marL="228600" lvl="0" indent="-228600">
              <a:buFont typeface="+mj-lt"/>
              <a:buAutoNum type="arabicPeriod"/>
            </a:pPr>
            <a:r>
              <a:rPr lang="cs-CZ" sz="1400" dirty="0">
                <a:latin typeface="Times New Roman" pitchFamily="18" charset="0"/>
                <a:cs typeface="Times New Roman" pitchFamily="18" charset="0"/>
              </a:rPr>
              <a:t>o</a:t>
            </a:r>
            <a:r>
              <a:rPr lang="cs-CZ" sz="1400" dirty="0" smtClean="0">
                <a:latin typeface="Times New Roman" pitchFamily="18" charset="0"/>
                <a:cs typeface="Times New Roman" pitchFamily="18" charset="0"/>
              </a:rPr>
              <a:t>brázky z databáze klipart</a:t>
            </a:r>
          </a:p>
          <a:p>
            <a:pPr marL="228600" lvl="0" indent="-228600">
              <a:buFont typeface="+mj-lt"/>
              <a:buAutoNum type="arabicPeriod"/>
            </a:pPr>
            <a:r>
              <a:rPr lang="cs-CZ" sz="1400" dirty="0">
                <a:latin typeface="Times New Roman" pitchFamily="18" charset="0"/>
                <a:cs typeface="Times New Roman" pitchFamily="18" charset="0"/>
                <a:hlinkClick r:id="rId2"/>
              </a:rPr>
              <a:t>http://</a:t>
            </a:r>
            <a:r>
              <a:rPr lang="cs-CZ" sz="1400" dirty="0" smtClean="0">
                <a:latin typeface="Times New Roman" pitchFamily="18" charset="0"/>
                <a:cs typeface="Times New Roman" pitchFamily="18" charset="0"/>
                <a:hlinkClick r:id="rId2"/>
              </a:rPr>
              <a:t>cs.wikipedia.org/wiki/Mucholapka</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6)</a:t>
            </a:r>
          </a:p>
          <a:p>
            <a:pPr marL="228600" lvl="0" indent="-228600">
              <a:buFont typeface="+mj-lt"/>
              <a:buAutoNum type="arabicPeriod"/>
            </a:pPr>
            <a:r>
              <a:rPr lang="cs-CZ" sz="1400" dirty="0">
                <a:latin typeface="Times New Roman" pitchFamily="18" charset="0"/>
                <a:cs typeface="Times New Roman" pitchFamily="18" charset="0"/>
                <a:hlinkClick r:id="rId3"/>
              </a:rPr>
              <a:t>http://</a:t>
            </a:r>
            <a:r>
              <a:rPr lang="cs-CZ" sz="1400" dirty="0" smtClean="0">
                <a:latin typeface="Times New Roman" pitchFamily="18" charset="0"/>
                <a:cs typeface="Times New Roman" pitchFamily="18" charset="0"/>
                <a:hlinkClick r:id="rId3"/>
              </a:rPr>
              <a:t>cs.wikipedia.org/wiki/Soubor:Parchment_from_goatskin.jpg</a:t>
            </a:r>
            <a:r>
              <a:rPr lang="cs-CZ" sz="1400" dirty="0" smtClean="0">
                <a:latin typeface="Times New Roman" pitchFamily="18" charset="0"/>
                <a:cs typeface="Times New Roman" pitchFamily="18" charset="0"/>
              </a:rPr>
              <a:t> (</a:t>
            </a:r>
            <a:r>
              <a:rPr lang="cs-CZ" sz="1400" dirty="0" err="1">
                <a:latin typeface="Times New Roman" pitchFamily="18" charset="0"/>
                <a:cs typeface="Times New Roman" pitchFamily="18" charset="0"/>
              </a:rPr>
              <a:t>s</a:t>
            </a:r>
            <a:r>
              <a:rPr lang="cs-CZ" sz="1400" dirty="0" err="1" smtClean="0">
                <a:latin typeface="Times New Roman" pitchFamily="18" charset="0"/>
                <a:cs typeface="Times New Roman" pitchFamily="18" charset="0"/>
              </a:rPr>
              <a:t>lide</a:t>
            </a:r>
            <a:r>
              <a:rPr lang="cs-CZ" sz="1400" dirty="0" smtClean="0">
                <a:latin typeface="Times New Roman" pitchFamily="18" charset="0"/>
                <a:cs typeface="Times New Roman" pitchFamily="18" charset="0"/>
              </a:rPr>
              <a:t> 7)</a:t>
            </a:r>
            <a:endParaRPr lang="cs-CZ" sz="1400" dirty="0">
              <a:latin typeface="Times New Roman" pitchFamily="18" charset="0"/>
              <a:cs typeface="Times New Roman" pitchFamily="18" charset="0"/>
            </a:endParaRPr>
          </a:p>
        </p:txBody>
      </p:sp>
    </p:spTree>
    <p:extLst>
      <p:ext uri="{BB962C8B-B14F-4D97-AF65-F5344CB8AC3E}">
        <p14:creationId xmlns:p14="http://schemas.microsoft.com/office/powerpoint/2010/main" val="21943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1962</TotalTime>
  <Words>2106</Words>
  <Application>Microsoft Office PowerPoint</Application>
  <PresentationFormat>Předvádění na obrazovce (16:9)</PresentationFormat>
  <Paragraphs>174</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27.1 Výklad, výtah, výpisky, citáty </vt:lpstr>
      <vt:lpstr>27.2 Co již víme?</vt:lpstr>
      <vt:lpstr>27.3 Jaké si řekneme nové termíny a názvy?</vt:lpstr>
      <vt:lpstr>27.4 Co si řekneme nového?</vt:lpstr>
      <vt:lpstr>27.5 Procvičení a příklady</vt:lpstr>
      <vt:lpstr>27.6 Něco navíc pro šikovné</vt:lpstr>
      <vt:lpstr>27.7 CLIL</vt:lpstr>
      <vt:lpstr>27.8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wernerova</cp:lastModifiedBy>
  <cp:revision>164</cp:revision>
  <dcterms:created xsi:type="dcterms:W3CDTF">2010-10-18T18:21:56Z</dcterms:created>
  <dcterms:modified xsi:type="dcterms:W3CDTF">2012-06-18T18:11:33Z</dcterms:modified>
</cp:coreProperties>
</file>