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4" r:id="rId5"/>
    <p:sldId id="260" r:id="rId6"/>
    <p:sldId id="261" r:id="rId7"/>
    <p:sldId id="262" r:id="rId8"/>
    <p:sldId id="263" r:id="rId9"/>
    <p:sldId id="265" r:id="rId10"/>
    <p:sldId id="266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12373"/>
    <a:srgbClr val="813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Střední styl 4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B9631B5-78F2-41C9-869B-9F39066F8104}" styleName="Střední styl 3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Střední styl 1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27102A9-8310-4765-A935-A1911B00CA55}" styleName="Světlý styl 1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810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583E-89BF-4ECB-AA3F-75DD3E829E63}" type="datetimeFigureOut">
              <a:rPr lang="cs-CZ" smtClean="0"/>
              <a:pPr/>
              <a:t>15.4.2012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1979-99DB-4828-878C-66DC5CF30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917076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27786-DE88-4C02-A0B7-082242F2B663}" type="datetimeFigureOut">
              <a:rPr lang="cs-CZ" smtClean="0"/>
              <a:pPr/>
              <a:t>15.4.2012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57F8-8F25-4CF1-88DC-C9C420F530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1376821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10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9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6E6A-BCBB-4397-B238-D9666C12CA33}" type="datetime1">
              <a:rPr lang="cs-CZ" smtClean="0"/>
              <a:pPr/>
              <a:t>15.4.2012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B5B-C4F9-421B-B915-96C77EBC177D}" type="datetime1">
              <a:rPr lang="cs-CZ" smtClean="0"/>
              <a:pPr/>
              <a:t>15.4.2012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7F35-795A-4B52-AF4B-8AF9D6F591C2}" type="datetime1">
              <a:rPr lang="cs-CZ" smtClean="0"/>
              <a:pPr/>
              <a:t>15.4.2012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4C2E-6E06-4E9C-9D85-8F31E0E288E6}" type="datetime1">
              <a:rPr lang="cs-CZ" smtClean="0"/>
              <a:pPr/>
              <a:t>15.4.2012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BC8E-B95F-4149-9A9A-D11A584EB29D}" type="datetime1">
              <a:rPr lang="cs-CZ" smtClean="0"/>
              <a:pPr/>
              <a:t>15.4.2012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DED4-D2BA-48CB-B2B6-1875E7FDB29C}" type="datetime1">
              <a:rPr lang="cs-CZ" smtClean="0"/>
              <a:pPr/>
              <a:t>15.4.2012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91E-1CCF-40B7-8986-DCBC22B998A1}" type="datetime1">
              <a:rPr lang="cs-CZ" smtClean="0"/>
              <a:pPr/>
              <a:t>15.4.2012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EE0F-07E8-4FA4-BC5E-B1097BC39F9A}" type="datetime1">
              <a:rPr lang="cs-CZ" smtClean="0"/>
              <a:pPr/>
              <a:t>15.4.2012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1AB1-11DE-4681-8765-EB93C13598AF}" type="datetime1">
              <a:rPr lang="cs-CZ" smtClean="0"/>
              <a:pPr/>
              <a:t>15.4.2012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F0-EED2-4674-8E08-6CB36054DDEB}" type="datetime1">
              <a:rPr lang="cs-CZ" smtClean="0"/>
              <a:pPr/>
              <a:t>15.4.2012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1AB8-A318-494C-B197-385F53BD80D4}" type="datetime1">
              <a:rPr lang="cs-CZ" smtClean="0"/>
              <a:pPr/>
              <a:t>15.4.2012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7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AF81-B0B1-45DF-898B-A867B8150E23}" type="datetime1">
              <a:rPr lang="cs-CZ" smtClean="0"/>
              <a:pPr/>
              <a:t>15.4.2012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wmf"/><Relationship Id="rId5" Type="http://schemas.openxmlformats.org/officeDocument/2006/relationships/image" Target="../media/image3.jpeg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hubblesite.org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gif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jc.cas.cz/jazykova-poradna/porfaq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cs.wikipedia.org/wiki/Soubor:%C5%BD%C3%A1dost_o_v%C3%BDpis_z_Rejst%C5%99%C3%ADku_trest%C5%AF.jpg" TargetMode="External"/><Relationship Id="rId13" Type="http://schemas.openxmlformats.org/officeDocument/2006/relationships/hyperlink" Target="http://www.helpforenglish.cz/business-english/c2008122201-BUSINESS-03--CV--tips-and-tricks-.html" TargetMode="External"/><Relationship Id="rId3" Type="http://schemas.openxmlformats.org/officeDocument/2006/relationships/hyperlink" Target="http://hubblesite.org/" TargetMode="External"/><Relationship Id="rId7" Type="http://schemas.openxmlformats.org/officeDocument/2006/relationships/hyperlink" Target="http://online-zivotopis.cz/jak-napsat-spravne-zivotopis/" TargetMode="External"/><Relationship Id="rId12" Type="http://schemas.openxmlformats.org/officeDocument/2006/relationships/hyperlink" Target="http://www.ujc.cas.cz/jazykova-poradna/porfaq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mzvcr.wordpress.com/2009/12/22/proc-mzv-zapira-ceske-dny-v-thajsku/" TargetMode="External"/><Relationship Id="rId11" Type="http://schemas.openxmlformats.org/officeDocument/2006/relationships/hyperlink" Target="http://cs.wikipedia.org/wiki/Curriculum_vitae" TargetMode="External"/><Relationship Id="rId5" Type="http://schemas.openxmlformats.org/officeDocument/2006/relationships/hyperlink" Target="http://www.ceskaposta.cz/cz/nastroje/uzitecne-informace/seznam-druhu-zasilek-s-moznosti-sledovani-v-rezimu-track-trace-id31934/" TargetMode="External"/><Relationship Id="rId10" Type="http://schemas.openxmlformats.org/officeDocument/2006/relationships/hyperlink" Target="http://www.zivotopisonline.cz/strukturovany-zivotopis.html" TargetMode="External"/><Relationship Id="rId4" Type="http://schemas.openxmlformats.org/officeDocument/2006/relationships/hyperlink" Target="http://www.ceskaposta.cz/cz/sluzby/penezni-sluzby/cr/postovni-poukazka-a-id254/" TargetMode="External"/><Relationship Id="rId9" Type="http://schemas.openxmlformats.org/officeDocument/2006/relationships/hyperlink" Target="http://www.horna-so.cz/index.php?page=vzor-objednavk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496" y="483518"/>
            <a:ext cx="676875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26.1 Slohové útvary administrativního stylu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4527947"/>
            <a:ext cx="9144000" cy="6155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cs-CZ" sz="12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Mgr. Eva Zralá</a:t>
            </a:r>
            <a:endParaRPr lang="cs-CZ" sz="16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/>
          </a:p>
        </p:txBody>
      </p:sp>
      <p:pic>
        <p:nvPicPr>
          <p:cNvPr id="19" name="obrázek 5" descr="Imag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0740" y="4527947"/>
            <a:ext cx="3043260" cy="6155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C:\Users\Evik\AppData\Local\Microsoft\Windows\Temporary Internet Files\Content.IE5\BQLVABZR\MC90021210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708151"/>
            <a:ext cx="2484275" cy="1879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ovéPole 12"/>
          <p:cNvSpPr txBox="1"/>
          <p:nvPr/>
        </p:nvSpPr>
        <p:spPr>
          <a:xfrm>
            <a:off x="1037803" y="1347614"/>
            <a:ext cx="3606205" cy="95410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Při komunikaci s úřady, při vyřizování obchodních záležitostí a při jednání s různými institucemi používáme nejrůznější tiskopisy, formuláře, žádosti, …</a:t>
            </a:r>
          </a:p>
        </p:txBody>
      </p:sp>
      <p:pic>
        <p:nvPicPr>
          <p:cNvPr id="1031" name="Picture 7" descr="C:\Users\Evik\AppData\Local\Microsoft\Windows\Temporary Internet Files\Content.IE5\BQLVABZR\MP900422442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3" y="1144915"/>
            <a:ext cx="2273362" cy="1642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:\Users\Evik\AppData\Local\Microsoft\Windows\Temporary Internet Files\Content.IE5\VG8BTZVY\MC900212087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29901"/>
            <a:ext cx="2123856" cy="1873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ovéPole 20"/>
          <p:cNvSpPr txBox="1"/>
          <p:nvPr/>
        </p:nvSpPr>
        <p:spPr>
          <a:xfrm>
            <a:off x="6106014" y="3566644"/>
            <a:ext cx="2517701" cy="46166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VÍŠ, JAK JE SPRÁVNĚ NAPSAT?</a:t>
            </a:r>
          </a:p>
          <a:p>
            <a:pPr algn="ctr"/>
            <a:r>
              <a:rPr lang="cs-CZ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UMÍŠ JE SPRÁVNĚ VYPLNIT?</a:t>
            </a:r>
          </a:p>
        </p:txBody>
      </p:sp>
      <p:pic>
        <p:nvPicPr>
          <p:cNvPr id="1038" name="Picture 14" descr="C:\Users\Evik\AppData\Local\Microsoft\Windows\Temporary Internet Files\Content.IE5\VG8BTZVY\MM900283551[1].gif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2215" y="2969793"/>
            <a:ext cx="571500" cy="54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20150" y="498603"/>
            <a:ext cx="3831769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26.10 Anotace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Tabulk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4151341"/>
              </p:ext>
            </p:extLst>
          </p:nvPr>
        </p:nvGraphicFramePr>
        <p:xfrm>
          <a:off x="1043608" y="1275606"/>
          <a:ext cx="7272808" cy="3249978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Mgr. Eva Zralá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06/2012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7. ročník 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Administrativní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styl, úřední dopis, žádost, životopis, tiskopisy.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popisující znaky, zásady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a užití slohových útvarů používaných v administrativě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508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496" y="492443"/>
            <a:ext cx="7704856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26.2 Co již víme o administrativních útvarech 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http://www.ceskaposta.cz/assets/sluzby/penezni-sluzby/cr/pka7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542144"/>
            <a:ext cx="2880320" cy="1426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mzvcr.files.wordpress.com/2009/12/tic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2749659"/>
            <a:ext cx="1664196" cy="2218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online-zivotopis.cz/files/2010/05/zivotopis-00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5941" y="751793"/>
            <a:ext cx="1976874" cy="1322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upload.wikimedia.org/wikipedia/commons/c/c4/%C5%BD%C3%A1dost_o_v%C3%BDpis_z_Rejst%C5%99%C3%ADku_trest%C5%AF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236145"/>
            <a:ext cx="1872208" cy="1732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://www.ceskaposta.cz/assets/nastroje/podaci-listek-web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8950" y="2599995"/>
            <a:ext cx="1343050" cy="1627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http://www.horna-so.cz/uploads/images/certifikace/objedn%C3%A1vka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63" y="1072158"/>
            <a:ext cx="1688976" cy="2322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ovéPole 16"/>
          <p:cNvSpPr txBox="1"/>
          <p:nvPr/>
        </p:nvSpPr>
        <p:spPr>
          <a:xfrm>
            <a:off x="2915816" y="1484079"/>
            <a:ext cx="3171255" cy="10156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ADMINISTRATIVNÍ SLOHOVÉ ÚTVARY</a:t>
            </a:r>
          </a:p>
          <a:p>
            <a:pPr marL="171450" indent="-171450" algn="just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většinou písemné</a:t>
            </a:r>
          </a:p>
          <a:p>
            <a:pPr marL="171450" indent="-171450" algn="just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funkce: informativní a správní </a:t>
            </a:r>
          </a:p>
          <a:p>
            <a:pPr marL="171450" indent="-171450" algn="just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znaky: stručnost, heslovitost, přesnost</a:t>
            </a:r>
          </a:p>
          <a:p>
            <a:pPr marL="171450" indent="-171450" algn="just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jazyk: spisovný, ustálené formulace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2280444" y="1059240"/>
            <a:ext cx="936103" cy="276999"/>
          </a:xfrm>
          <a:prstGeom prst="wedgeRectCallout">
            <a:avLst>
              <a:gd name="adj1" fmla="val -97147"/>
              <a:gd name="adj2" fmla="val 55623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objednávka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1984822" y="3038126"/>
            <a:ext cx="792088" cy="276999"/>
          </a:xfrm>
          <a:prstGeom prst="wedgeRectCallout">
            <a:avLst>
              <a:gd name="adj1" fmla="val -37113"/>
              <a:gd name="adj2" fmla="val 151905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složenka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3216547" y="4506923"/>
            <a:ext cx="1427609" cy="461665"/>
          </a:xfrm>
          <a:prstGeom prst="wedgeRectCallout">
            <a:avLst>
              <a:gd name="adj1" fmla="val -7755"/>
              <a:gd name="adj2" fmla="val -124562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poštovní tiskopisy (podací lístek)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5148064" y="2682147"/>
            <a:ext cx="792088" cy="276999"/>
          </a:xfrm>
          <a:prstGeom prst="wedgeRectCallout">
            <a:avLst>
              <a:gd name="adj1" fmla="val -37113"/>
              <a:gd name="adj2" fmla="val 151905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žádost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5940152" y="1072158"/>
            <a:ext cx="792088" cy="276999"/>
          </a:xfrm>
          <a:prstGeom prst="wedgeRectCallout">
            <a:avLst>
              <a:gd name="adj1" fmla="val 84341"/>
              <a:gd name="adj2" fmla="val 4044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životopis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7384317" y="2337142"/>
            <a:ext cx="1080121" cy="276999"/>
          </a:xfrm>
          <a:prstGeom prst="wedgeRectCallout">
            <a:avLst>
              <a:gd name="adj1" fmla="val -37113"/>
              <a:gd name="adj2" fmla="val 151905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úřední dopis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290" y="492443"/>
            <a:ext cx="6783958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26.3 Jaké si řekneme nové termíny a názvy?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6012160" y="997862"/>
            <a:ext cx="1368152" cy="27699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ÚŘEDNÍ DOPIS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107504" y="1347614"/>
            <a:ext cx="2952328" cy="367572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t"/>
          <a:lstStyle/>
          <a:p>
            <a:pPr>
              <a:defRPr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defRPr/>
            </a:pP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      nadpis, účel (např. </a:t>
            </a:r>
            <a:r>
              <a:rPr lang="cs-CZ" sz="1200" u="sng" dirty="0" smtClean="0">
                <a:latin typeface="Times New Roman" pitchFamily="18" charset="0"/>
                <a:cs typeface="Times New Roman" pitchFamily="18" charset="0"/>
              </a:rPr>
              <a:t>Profesní životopis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defRPr/>
            </a:pP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Font typeface="+mj-lt"/>
              <a:buAutoNum type="arabicPeriod"/>
              <a:defRPr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osobní údaje (jméno, adresa, telefon, email, datum narození, stav)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pracovní zkušenosti, praxe (zaměstnavatel, pozice, období) 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vzdělání (druh školy, obor, rok ukončení)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osobní schopnosti a dovednosti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doplňující informace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přílohy</a:t>
            </a:r>
          </a:p>
          <a:p>
            <a:pPr marL="228600" indent="-228600">
              <a:buFont typeface="+mj-lt"/>
              <a:buAutoNum type="arabicPeriod"/>
              <a:defRPr/>
            </a:pP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Font typeface="+mj-lt"/>
              <a:buAutoNum type="arabicPeriod"/>
              <a:defRPr/>
            </a:pPr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   datum a vlastnoruční podpis</a:t>
            </a:r>
          </a:p>
          <a:p>
            <a:pPr marL="228600" indent="-228600">
              <a:buFont typeface="+mj-lt"/>
              <a:buAutoNum type="arabicPeriod"/>
              <a:defRPr/>
            </a:pP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Obdélník 16"/>
          <p:cNvSpPr/>
          <p:nvPr/>
        </p:nvSpPr>
        <p:spPr>
          <a:xfrm>
            <a:off x="6012160" y="1347614"/>
            <a:ext cx="3024336" cy="367572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t"/>
          <a:lstStyle/>
          <a:p>
            <a:pPr>
              <a:defRPr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defRPr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adresa adresáta</a:t>
            </a:r>
          </a:p>
          <a:p>
            <a:pPr>
              <a:defRPr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 místo a datum</a:t>
            </a:r>
          </a:p>
          <a:p>
            <a:pPr>
              <a:defRPr/>
            </a:pPr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cs-CZ" sz="1200" u="sng" dirty="0" smtClean="0">
                <a:latin typeface="Times New Roman" pitchFamily="18" charset="0"/>
                <a:cs typeface="Times New Roman" pitchFamily="18" charset="0"/>
              </a:rPr>
              <a:t>Žádost o …</a:t>
            </a:r>
          </a:p>
          <a:p>
            <a:pPr>
              <a:defRPr/>
            </a:pPr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  oslovení adresáta</a:t>
            </a:r>
          </a:p>
          <a:p>
            <a:pPr>
              <a:defRPr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  seznámení s problematikou (obsah žádosti)</a:t>
            </a:r>
          </a:p>
          <a:p>
            <a:pPr>
              <a:defRPr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>
              <a:defRPr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  (informace o přílohách)</a:t>
            </a:r>
          </a:p>
          <a:p>
            <a:pPr>
              <a:defRPr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   poděkování, rozloučení</a:t>
            </a:r>
          </a:p>
          <a:p>
            <a:pPr>
              <a:defRPr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  podpis, (razítko)</a:t>
            </a:r>
          </a:p>
          <a:p>
            <a:pPr>
              <a:defRPr/>
            </a:pPr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		kontaktní údaje</a:t>
            </a:r>
          </a:p>
          <a:p>
            <a:pPr>
              <a:defRPr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	(jméno, adresa)</a:t>
            </a:r>
          </a:p>
          <a:p>
            <a:pPr>
              <a:defRPr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   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179512" y="997863"/>
            <a:ext cx="1368152" cy="27699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ŽIVOTOPIS</a:t>
            </a:r>
          </a:p>
        </p:txBody>
      </p:sp>
      <p:pic>
        <p:nvPicPr>
          <p:cNvPr id="12" name="Picture 5" descr="C:\Users\Evik\AppData\Local\Microsoft\Windows\Temporary Internet Files\Content.IE5\L2FAMD22\MC90041259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561554"/>
            <a:ext cx="1219436" cy="1440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ovéPole 19"/>
          <p:cNvSpPr txBox="1"/>
          <p:nvPr/>
        </p:nvSpPr>
        <p:spPr>
          <a:xfrm>
            <a:off x="2915816" y="1484079"/>
            <a:ext cx="2376264" cy="10156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Curriculum vitae (CV) 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strukturovaný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- psán v heslech</a:t>
            </a:r>
            <a:endParaRPr lang="cs-CZ" sz="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cs-CZ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nestrukturovaný (klasický)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- psán formou souvislého textu</a:t>
            </a:r>
            <a:endParaRPr lang="cs-CZ" sz="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3275856" y="4117017"/>
            <a:ext cx="2304256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171450" indent="-171450" algn="just">
              <a:buFontTx/>
              <a:buChar char="-"/>
            </a:pP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např</a:t>
            </a:r>
            <a:r>
              <a:rPr lang="cs-CZ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žádosti, objednávky, hlášení, nabídky, oznámení</a:t>
            </a:r>
          </a:p>
          <a:p>
            <a:pPr marL="171450" indent="-171450" algn="just">
              <a:buFontTx/>
              <a:buChar char="-"/>
            </a:pP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součástí úředního dopisu bývají i různé </a:t>
            </a:r>
            <a:r>
              <a:rPr lang="cs-CZ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přílohy </a:t>
            </a:r>
          </a:p>
        </p:txBody>
      </p:sp>
      <p:sp>
        <p:nvSpPr>
          <p:cNvPr id="7" name="Ohnutá šipka 6"/>
          <p:cNvSpPr/>
          <p:nvPr/>
        </p:nvSpPr>
        <p:spPr>
          <a:xfrm rot="5400000">
            <a:off x="2613547" y="29684"/>
            <a:ext cx="388513" cy="2520282"/>
          </a:xfrm>
          <a:prstGeom prst="bentArrow">
            <a:avLst>
              <a:gd name="adj1" fmla="val 17644"/>
              <a:gd name="adj2" fmla="val 25000"/>
              <a:gd name="adj3" fmla="val 32355"/>
              <a:gd name="adj4" fmla="val 56008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2" name="Ohnutá šipka 21"/>
          <p:cNvSpPr/>
          <p:nvPr/>
        </p:nvSpPr>
        <p:spPr>
          <a:xfrm rot="5400000" flipV="1">
            <a:off x="4159398" y="2300258"/>
            <a:ext cx="3021452" cy="612069"/>
          </a:xfrm>
          <a:prstGeom prst="bentArrow">
            <a:avLst>
              <a:gd name="adj1" fmla="val 14107"/>
              <a:gd name="adj2" fmla="val 17997"/>
              <a:gd name="adj3" fmla="val 19640"/>
              <a:gd name="adj4" fmla="val 4375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1" name="Levá složená závorka 10"/>
          <p:cNvSpPr/>
          <p:nvPr/>
        </p:nvSpPr>
        <p:spPr>
          <a:xfrm>
            <a:off x="6030162" y="1419623"/>
            <a:ext cx="126014" cy="720080"/>
          </a:xfrm>
          <a:prstGeom prst="leftBrace">
            <a:avLst>
              <a:gd name="adj1" fmla="val 68803"/>
              <a:gd name="adj2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Levá složená závorka 22"/>
          <p:cNvSpPr/>
          <p:nvPr/>
        </p:nvSpPr>
        <p:spPr>
          <a:xfrm>
            <a:off x="6012160" y="2283718"/>
            <a:ext cx="144016" cy="792088"/>
          </a:xfrm>
          <a:prstGeom prst="leftBrace">
            <a:avLst>
              <a:gd name="adj1" fmla="val 68803"/>
              <a:gd name="adj2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Levá složená závorka 23"/>
          <p:cNvSpPr/>
          <p:nvPr/>
        </p:nvSpPr>
        <p:spPr>
          <a:xfrm>
            <a:off x="6030162" y="3219821"/>
            <a:ext cx="126014" cy="1404155"/>
          </a:xfrm>
          <a:prstGeom prst="leftBrace">
            <a:avLst>
              <a:gd name="adj1" fmla="val 68803"/>
              <a:gd name="adj2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TextovéPole 24"/>
          <p:cNvSpPr txBox="1"/>
          <p:nvPr/>
        </p:nvSpPr>
        <p:spPr>
          <a:xfrm rot="16200000">
            <a:off x="5399907" y="1619377"/>
            <a:ext cx="936104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záhlaví</a:t>
            </a:r>
          </a:p>
        </p:txBody>
      </p:sp>
      <p:sp>
        <p:nvSpPr>
          <p:cNvPr id="26" name="TextovéPole 25"/>
          <p:cNvSpPr txBox="1"/>
          <p:nvPr/>
        </p:nvSpPr>
        <p:spPr>
          <a:xfrm rot="16200000">
            <a:off x="5297597" y="2577266"/>
            <a:ext cx="1152126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vlastní text</a:t>
            </a:r>
          </a:p>
        </p:txBody>
      </p:sp>
      <p:sp>
        <p:nvSpPr>
          <p:cNvPr id="27" name="TextovéPole 26"/>
          <p:cNvSpPr txBox="1"/>
          <p:nvPr/>
        </p:nvSpPr>
        <p:spPr>
          <a:xfrm rot="16200000">
            <a:off x="5394576" y="3765399"/>
            <a:ext cx="936104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závěr</a:t>
            </a:r>
          </a:p>
        </p:txBody>
      </p:sp>
      <p:cxnSp>
        <p:nvCxnSpPr>
          <p:cNvPr id="28" name="Přímá spojnice se šipkou 27"/>
          <p:cNvCxnSpPr/>
          <p:nvPr/>
        </p:nvCxnSpPr>
        <p:spPr>
          <a:xfrm flipH="1">
            <a:off x="2555776" y="1923678"/>
            <a:ext cx="648072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496" y="485994"/>
            <a:ext cx="4284984" cy="594066"/>
          </a:xfrm>
        </p:spPr>
        <p:txBody>
          <a:bodyPr>
            <a:normAutofit fontScale="90000"/>
          </a:bodyPr>
          <a:lstStyle/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26.4 Co si řekneme nového?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4875659" y="1428328"/>
            <a:ext cx="3656781" cy="3416320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Jak správně napsat ÚŘEDNÍ DOPIS - ŽÁDOST</a:t>
            </a:r>
          </a:p>
          <a:p>
            <a:endParaRPr lang="cs-CZ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místo odeslání se uvádí v 1. pádě		</a:t>
            </a:r>
            <a:r>
              <a:rPr lang="cs-CZ" sz="1200" i="1" dirty="0" smtClean="0">
                <a:latin typeface="Times New Roman" pitchFamily="18" charset="0"/>
                <a:cs typeface="Times New Roman" pitchFamily="18" charset="0"/>
              </a:rPr>
              <a:t>Děčín 30.1. 2012 (</a:t>
            </a:r>
            <a:r>
              <a:rPr lang="cs-CZ" sz="1200" i="1" strike="sngStrike" dirty="0" smtClean="0">
                <a:latin typeface="Times New Roman" pitchFamily="18" charset="0"/>
                <a:cs typeface="Times New Roman" pitchFamily="18" charset="0"/>
              </a:rPr>
              <a:t>v Děčíně</a:t>
            </a:r>
            <a:r>
              <a:rPr lang="cs-CZ" sz="1200" i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171450" indent="-171450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slovo </a:t>
            </a:r>
            <a:r>
              <a:rPr lang="cs-CZ" sz="1200" i="1" dirty="0" smtClean="0">
                <a:latin typeface="Times New Roman" pitchFamily="18" charset="0"/>
                <a:cs typeface="Times New Roman" pitchFamily="18" charset="0"/>
              </a:rPr>
              <a:t>Věc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už se nepíše 			</a:t>
            </a:r>
            <a:r>
              <a:rPr lang="cs-CZ" sz="1200" i="1" strike="sngStrike" dirty="0" smtClean="0">
                <a:latin typeface="Times New Roman" pitchFamily="18" charset="0"/>
                <a:cs typeface="Times New Roman" pitchFamily="18" charset="0"/>
              </a:rPr>
              <a:t>Věc:</a:t>
            </a:r>
            <a:r>
              <a:rPr lang="cs-CZ" sz="12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1200" i="1" u="sng" dirty="0" smtClean="0">
                <a:latin typeface="Times New Roman" pitchFamily="18" charset="0"/>
                <a:cs typeface="Times New Roman" pitchFamily="18" charset="0"/>
              </a:rPr>
              <a:t>Žádost o uvolnění z výuky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171450" indent="-171450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vždy používáme oslovení (v 5. pádě), i když přesné jméno adresáta neznáme			</a:t>
            </a:r>
            <a:r>
              <a:rPr lang="cs-CZ" sz="1200" i="1" dirty="0" smtClean="0">
                <a:latin typeface="Times New Roman" pitchFamily="18" charset="0"/>
                <a:cs typeface="Times New Roman" pitchFamily="18" charset="0"/>
              </a:rPr>
              <a:t>Vážení, </a:t>
            </a:r>
          </a:p>
          <a:p>
            <a:pPr marL="171450" indent="-171450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tvary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osobních a přivlastňovacích zájmen píšeme jako vyjádření úcty s velkým počátečním písmenem	</a:t>
            </a:r>
            <a:r>
              <a:rPr lang="cs-CZ" sz="1200" i="1" dirty="0" smtClean="0">
                <a:latin typeface="Times New Roman" pitchFamily="18" charset="0"/>
                <a:cs typeface="Times New Roman" pitchFamily="18" charset="0"/>
              </a:rPr>
              <a:t>Vy, Vám, Váš, …</a:t>
            </a:r>
          </a:p>
          <a:p>
            <a:pPr marL="171450" indent="-171450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vyjadřujeme se stručně a přesně, uvádíme vždy jen pravdivé údaje</a:t>
            </a:r>
          </a:p>
          <a:p>
            <a:pPr marL="171450" indent="-171450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v závěru poděkujeme a pozdravíme		</a:t>
            </a:r>
            <a:r>
              <a:rPr lang="cs-CZ" sz="1200" i="1" dirty="0" smtClean="0">
                <a:latin typeface="Times New Roman" pitchFamily="18" charset="0"/>
                <a:cs typeface="Times New Roman" pitchFamily="18" charset="0"/>
              </a:rPr>
              <a:t>Předem děkuji za kladné vyřízení žádosti.	S pozdravem …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79512" y="1428328"/>
            <a:ext cx="4176464" cy="3416320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cs-CZ"/>
            </a:defPPr>
            <a:lvl1pPr>
              <a:defRPr sz="1200" b="1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cs-CZ" dirty="0"/>
              <a:t>Jak správně napsat </a:t>
            </a:r>
            <a:r>
              <a:rPr lang="cs-CZ" dirty="0" smtClean="0"/>
              <a:t>STRUKTUROVANÝ ŽIVOTOPIS</a:t>
            </a:r>
          </a:p>
          <a:p>
            <a:endParaRPr lang="cs-CZ" dirty="0" smtClean="0"/>
          </a:p>
          <a:p>
            <a:pPr marL="171450" indent="-171450">
              <a:buFontTx/>
              <a:buChar char="-"/>
            </a:pPr>
            <a:r>
              <a:rPr lang="cs-CZ" b="0" dirty="0" smtClean="0"/>
              <a:t>musí být stručný a přehledný</a:t>
            </a:r>
          </a:p>
          <a:p>
            <a:pPr marL="171450" indent="-171450">
              <a:buFontTx/>
              <a:buChar char="-"/>
            </a:pPr>
            <a:r>
              <a:rPr lang="cs-CZ" b="0" dirty="0" smtClean="0"/>
              <a:t>musí obsahovat pravdivé informace</a:t>
            </a:r>
          </a:p>
          <a:p>
            <a:pPr marL="171450" indent="-171450">
              <a:buFontTx/>
              <a:buChar char="-"/>
            </a:pPr>
            <a:r>
              <a:rPr lang="cs-CZ" b="0" dirty="0" smtClean="0"/>
              <a:t>důležitá je formální úprava, pravopis</a:t>
            </a:r>
          </a:p>
          <a:p>
            <a:pPr marL="171450" indent="-171450">
              <a:buFontTx/>
              <a:buChar char="-"/>
            </a:pPr>
            <a:r>
              <a:rPr lang="cs-CZ" b="0" dirty="0" smtClean="0"/>
              <a:t>musí obsahovat → viz předchozí strana </a:t>
            </a:r>
          </a:p>
          <a:p>
            <a:pPr marL="171450" indent="-171450">
              <a:buFontTx/>
              <a:buChar char="-"/>
            </a:pPr>
            <a:endParaRPr lang="cs-CZ" b="0" dirty="0" smtClean="0"/>
          </a:p>
          <a:p>
            <a:pPr marL="171450" indent="-171450">
              <a:buFontTx/>
              <a:buChar char="-"/>
            </a:pPr>
            <a:r>
              <a:rPr lang="cs-CZ" b="0" dirty="0" smtClean="0"/>
              <a:t>jméno uvádíme celé (</a:t>
            </a:r>
            <a:r>
              <a:rPr lang="cs-CZ" b="0" i="1" dirty="0" smtClean="0"/>
              <a:t>Josef Novák      </a:t>
            </a:r>
            <a:r>
              <a:rPr lang="cs-CZ" b="0" i="1" strike="sngStrike" dirty="0" smtClean="0"/>
              <a:t>J. Novák</a:t>
            </a:r>
            <a:r>
              <a:rPr lang="cs-CZ" b="0" dirty="0" smtClean="0"/>
              <a:t>)</a:t>
            </a:r>
          </a:p>
          <a:p>
            <a:pPr marL="171450" indent="-171450">
              <a:buFontTx/>
              <a:buChar char="-"/>
            </a:pPr>
            <a:r>
              <a:rPr lang="cs-CZ" b="0" dirty="0" smtClean="0"/>
              <a:t>součástí adresy je i PSČ </a:t>
            </a:r>
          </a:p>
          <a:p>
            <a:pPr marL="171450" indent="-171450">
              <a:buFontTx/>
              <a:buChar char="-"/>
            </a:pPr>
            <a:r>
              <a:rPr lang="cs-CZ" b="0" dirty="0" smtClean="0"/>
              <a:t>telefonní číslo uvádíme i s předvolbou </a:t>
            </a:r>
            <a:r>
              <a:rPr lang="cs-CZ" b="0" i="1" dirty="0" smtClean="0"/>
              <a:t>+420</a:t>
            </a:r>
            <a:endParaRPr lang="cs-CZ" b="0" dirty="0" smtClean="0"/>
          </a:p>
          <a:p>
            <a:pPr marL="171450" indent="-171450">
              <a:buFontTx/>
              <a:buChar char="-"/>
            </a:pPr>
            <a:r>
              <a:rPr lang="cs-CZ" b="0" dirty="0" smtClean="0"/>
              <a:t>u pracovních zkušeností a vzdělání uvádíme vždy nejprve nejaktuálnější údaj (postupujeme retrospektivně = zpět v čase)	</a:t>
            </a:r>
            <a:r>
              <a:rPr lang="cs-CZ" b="0" i="1" dirty="0" smtClean="0"/>
              <a:t>2008-2012 Univerzita …			2004-2008 Gymnázium …</a:t>
            </a:r>
          </a:p>
          <a:p>
            <a:pPr marL="171450" indent="-171450">
              <a:buFontTx/>
              <a:buChar char="-"/>
            </a:pPr>
            <a:r>
              <a:rPr lang="cs-CZ" b="0" dirty="0" smtClean="0"/>
              <a:t>mezi osobní schopnosti a dovednosti uvádíme - např. jazyky, výpočetní technika, organizační schopnosti, řidičský průkaz</a:t>
            </a:r>
          </a:p>
          <a:p>
            <a:pPr marL="171450" indent="-171450">
              <a:buFontTx/>
              <a:buChar char="-"/>
            </a:pPr>
            <a:r>
              <a:rPr lang="cs-CZ" b="0" dirty="0" smtClean="0"/>
              <a:t>na konci uvedeme datum vyhotovení a vlastnoručním podpisem potvrdíme pravdivost údajů</a:t>
            </a:r>
            <a:endParaRPr lang="cs-CZ" b="0" dirty="0"/>
          </a:p>
        </p:txBody>
      </p:sp>
      <p:sp>
        <p:nvSpPr>
          <p:cNvPr id="3" name="Tlačítko akce: Informace 2">
            <a:hlinkClick r:id="rId3" highlightClick="1"/>
          </p:cNvPr>
          <p:cNvSpPr/>
          <p:nvPr/>
        </p:nvSpPr>
        <p:spPr>
          <a:xfrm>
            <a:off x="8532440" y="699542"/>
            <a:ext cx="504056" cy="504056"/>
          </a:xfrm>
          <a:prstGeom prst="actionButtonInformatio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4068043" y="741933"/>
            <a:ext cx="4392389" cy="461665"/>
          </a:xfrm>
          <a:prstGeom prst="homePlat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cs-CZ"/>
            </a:defPPr>
            <a:lvl1pPr>
              <a:defRPr sz="1200" b="1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cs-CZ" b="0" dirty="0" smtClean="0">
                <a:solidFill>
                  <a:schemeClr val="tx1"/>
                </a:solidFill>
              </a:rPr>
              <a:t>Potřebuješ poradit? 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Ústav pro jazyk český Akademie věd ČR - Jazyková poradna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5" name="Tlačítko akce: Zpět nebo Předchozí 4">
            <a:hlinkClick r:id="" action="ppaction://hlinkshowjump?jump=previousslide" highlightClick="1"/>
          </p:cNvPr>
          <p:cNvSpPr/>
          <p:nvPr/>
        </p:nvSpPr>
        <p:spPr>
          <a:xfrm>
            <a:off x="2987824" y="2427734"/>
            <a:ext cx="288032" cy="216024"/>
          </a:xfrm>
          <a:prstGeom prst="actionButtonBackPreviou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496" y="483518"/>
            <a:ext cx="3996952" cy="594066"/>
          </a:xfrm>
        </p:spPr>
        <p:txBody>
          <a:bodyPr>
            <a:normAutofit fontScale="90000"/>
          </a:bodyPr>
          <a:lstStyle/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26.5 Procvičení a příklady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79512" y="1788368"/>
            <a:ext cx="4824535" cy="323165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indent="216000" algn="just">
              <a:defRPr/>
            </a:pPr>
            <a:r>
              <a:rPr lang="cs-CZ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Narodil jsem se 10. </a:t>
            </a:r>
            <a:r>
              <a:rPr lang="cs-CZ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srpna 1999 </a:t>
            </a:r>
            <a:r>
              <a:rPr lang="cs-CZ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cs-CZ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Ústí nad Labem. </a:t>
            </a:r>
            <a:r>
              <a:rPr lang="cs-CZ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Nyní bydlím s rodiči v </a:t>
            </a:r>
            <a:r>
              <a:rPr lang="cs-CZ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Děčíně. </a:t>
            </a:r>
            <a:endParaRPr lang="cs-CZ" sz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216000" algn="just">
              <a:defRPr/>
            </a:pPr>
            <a:r>
              <a:rPr lang="cs-CZ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Můj otec Miroslav </a:t>
            </a:r>
            <a:r>
              <a:rPr lang="cs-CZ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Kohout pracuje </a:t>
            </a:r>
            <a:r>
              <a:rPr lang="cs-CZ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jako automechanik. Má vlastní dílnu. Moje matka </a:t>
            </a:r>
            <a:r>
              <a:rPr lang="cs-CZ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Jana Kohoutová je </a:t>
            </a:r>
            <a:r>
              <a:rPr lang="cs-CZ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prodavačkou v drogerii. Můj starší bratr </a:t>
            </a:r>
            <a:r>
              <a:rPr lang="cs-CZ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Jakub studuje </a:t>
            </a:r>
            <a:r>
              <a:rPr lang="cs-CZ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 ročník Gymnázia </a:t>
            </a:r>
            <a:r>
              <a:rPr lang="cs-CZ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Děčín.</a:t>
            </a:r>
            <a:endParaRPr lang="cs-CZ" sz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216000" algn="just">
              <a:defRPr/>
            </a:pPr>
            <a:r>
              <a:rPr lang="cs-CZ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Do školy jsem začal chodit v </a:t>
            </a:r>
            <a:r>
              <a:rPr lang="cs-CZ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Neštěmicích v </a:t>
            </a:r>
            <a:r>
              <a:rPr lang="cs-CZ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roce </a:t>
            </a:r>
            <a:r>
              <a:rPr lang="cs-CZ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2005. </a:t>
            </a:r>
            <a:r>
              <a:rPr lang="cs-CZ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 roce </a:t>
            </a:r>
            <a:r>
              <a:rPr lang="cs-CZ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2008 </a:t>
            </a:r>
            <a:r>
              <a:rPr lang="cs-CZ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jsme se s rodiči přestěhovali do </a:t>
            </a:r>
            <a:r>
              <a:rPr lang="cs-CZ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Děčína. </a:t>
            </a:r>
            <a:r>
              <a:rPr lang="cs-CZ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Nyní jsem žákem 7. A  </a:t>
            </a:r>
            <a:r>
              <a:rPr lang="cs-CZ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Základní </a:t>
            </a:r>
            <a:r>
              <a:rPr lang="cs-CZ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školy </a:t>
            </a:r>
            <a:r>
              <a:rPr lang="cs-CZ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Děčín VI. </a:t>
            </a:r>
            <a:r>
              <a:rPr lang="cs-CZ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Od </a:t>
            </a:r>
            <a:r>
              <a:rPr lang="cs-CZ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cs-CZ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třídy se učím </a:t>
            </a:r>
            <a:r>
              <a:rPr lang="cs-CZ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anglický jazyk</a:t>
            </a:r>
            <a:r>
              <a:rPr lang="cs-CZ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V letošním roce jsem začal chodit do jazykové školy na </a:t>
            </a:r>
            <a:r>
              <a:rPr lang="cs-CZ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němčinu. </a:t>
            </a:r>
            <a:endParaRPr lang="cs-CZ" sz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216000" algn="just">
              <a:defRPr/>
            </a:pPr>
            <a:r>
              <a:rPr lang="cs-CZ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Zajímám se o sport, chodím již tři roky do sportovního oddílu tenisu. Jednou týdně také navštěvuji kroužek </a:t>
            </a:r>
            <a:r>
              <a:rPr lang="cs-CZ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železničních modelářů</a:t>
            </a:r>
            <a:r>
              <a:rPr lang="cs-CZ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Rád čtu dobrodružné </a:t>
            </a:r>
            <a:r>
              <a:rPr lang="cs-CZ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knihy a hraju hry na počítači.</a:t>
            </a:r>
            <a:endParaRPr lang="cs-CZ" sz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216000" algn="just">
              <a:defRPr/>
            </a:pPr>
            <a:r>
              <a:rPr lang="cs-CZ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Můj zdravotní stav je dobrý, neprodělal jsem žádné těžké nemoci.</a:t>
            </a:r>
          </a:p>
          <a:p>
            <a:pPr indent="216000" algn="just">
              <a:defRPr/>
            </a:pPr>
            <a:r>
              <a:rPr lang="cs-CZ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 budoucnu bych chtěl studovat na střední průmyslové škole dopravní, obor </a:t>
            </a:r>
            <a:r>
              <a:rPr lang="cs-CZ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železniční doprava</a:t>
            </a:r>
            <a:r>
              <a:rPr lang="cs-CZ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defRPr/>
            </a:pPr>
            <a:endParaRPr lang="cs-CZ" sz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cs-CZ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Děčín 20</a:t>
            </a:r>
            <a:r>
              <a:rPr lang="cs-CZ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dubna </a:t>
            </a:r>
            <a:r>
              <a:rPr lang="cs-CZ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2012                                                         </a:t>
            </a:r>
            <a:r>
              <a:rPr lang="cs-CZ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Aleš </a:t>
            </a:r>
            <a:r>
              <a:rPr lang="cs-CZ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Kohout</a:t>
            </a:r>
            <a:endParaRPr lang="cs-CZ" sz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79512" y="1430655"/>
            <a:ext cx="4679379" cy="27699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Z následujícího klasického životopisu utvoř životopis strukturovaný.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5811738" y="555526"/>
            <a:ext cx="3224758" cy="37856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Mgr. Kamila 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</a:rPr>
              <a:t>Rupertová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Chadimova 2242</a:t>
            </a:r>
            <a:br>
              <a:rPr lang="cs-CZ" sz="1200" dirty="0">
                <a:latin typeface="Times New Roman" pitchFamily="18" charset="0"/>
                <a:cs typeface="Times New Roman" pitchFamily="18" charset="0"/>
              </a:rPr>
            </a:b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155 00 Praha 5</a:t>
            </a:r>
          </a:p>
          <a:p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 Praze 8.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března	</a:t>
            </a:r>
            <a:endParaRPr lang="cs-CZ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Mediaservis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v Brně</a:t>
            </a:r>
            <a:br>
              <a:rPr lang="cs-CZ" sz="1200" dirty="0">
                <a:latin typeface="Times New Roman" pitchFamily="18" charset="0"/>
                <a:cs typeface="Times New Roman" pitchFamily="18" charset="0"/>
              </a:rPr>
            </a:b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Téma: Chci vrátit předplatné </a:t>
            </a:r>
          </a:p>
          <a:p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Vážení,</a:t>
            </a:r>
          </a:p>
          <a:p>
            <a:pPr algn="just"/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dne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26.9.2002 jsem zaplatila předplatné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   Učitelských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novin na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období do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konce února. Přikládám ofocené doklady o zaplacení. </a:t>
            </a:r>
            <a:br>
              <a:rPr lang="cs-CZ" sz="1200" dirty="0">
                <a:latin typeface="Times New Roman" pitchFamily="18" charset="0"/>
                <a:cs typeface="Times New Roman" pitchFamily="18" charset="0"/>
              </a:rPr>
            </a:b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 tohoto důvodu žádám o navrácení celé částky předplatného za rok 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2003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a své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předplatné ruším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cs-CZ" sz="1200" dirty="0">
                <a:latin typeface="Times New Roman" pitchFamily="18" charset="0"/>
                <a:cs typeface="Times New Roman" pitchFamily="18" charset="0"/>
              </a:rPr>
            </a:br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Děkuji.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707904" y="813941"/>
            <a:ext cx="2088232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Jakých chyb se ve své žádosti dopustila paní </a:t>
            </a:r>
            <a:r>
              <a:rPr lang="cs-CZ" sz="1200" b="1" dirty="0" err="1" smtClean="0">
                <a:latin typeface="Times New Roman" pitchFamily="18" charset="0"/>
                <a:cs typeface="Times New Roman" pitchFamily="18" charset="0"/>
              </a:rPr>
              <a:t>Rupertová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5811738" y="4486349"/>
            <a:ext cx="1612379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Umíš správně nadepsat obálku? </a:t>
            </a:r>
          </a:p>
        </p:txBody>
      </p:sp>
      <p:sp>
        <p:nvSpPr>
          <p:cNvPr id="3" name="Tlačítko akce: Dopředu nebo Další 2">
            <a:hlinkClick r:id="" action="ppaction://hlinkshowjump?jump=nextslide" highlightClick="1"/>
          </p:cNvPr>
          <p:cNvSpPr/>
          <p:nvPr/>
        </p:nvSpPr>
        <p:spPr>
          <a:xfrm>
            <a:off x="7524328" y="4553272"/>
            <a:ext cx="432048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0" name="Přímá spojnice 9"/>
          <p:cNvCxnSpPr/>
          <p:nvPr/>
        </p:nvCxnSpPr>
        <p:spPr>
          <a:xfrm flipV="1">
            <a:off x="5868144" y="2067694"/>
            <a:ext cx="432048" cy="16463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>
            <a:off x="7020272" y="1275606"/>
            <a:ext cx="1368152" cy="280831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ál 12"/>
          <p:cNvSpPr/>
          <p:nvPr/>
        </p:nvSpPr>
        <p:spPr>
          <a:xfrm>
            <a:off x="5724128" y="483518"/>
            <a:ext cx="1800200" cy="7920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8" name="Přímá spojnice 17"/>
          <p:cNvCxnSpPr/>
          <p:nvPr/>
        </p:nvCxnSpPr>
        <p:spPr>
          <a:xfrm flipV="1">
            <a:off x="5868144" y="1348338"/>
            <a:ext cx="432048" cy="16463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ovéPole 18"/>
          <p:cNvSpPr txBox="1"/>
          <p:nvPr/>
        </p:nvSpPr>
        <p:spPr>
          <a:xfrm>
            <a:off x="7559005" y="1276851"/>
            <a:ext cx="584076" cy="27699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Praha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7596336" y="1649867"/>
            <a:ext cx="1117452" cy="27699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neúplná adresa</a:t>
            </a:r>
          </a:p>
        </p:txBody>
      </p:sp>
      <p:cxnSp>
        <p:nvCxnSpPr>
          <p:cNvPr id="21" name="Přímá spojnice se šipkou 20"/>
          <p:cNvCxnSpPr/>
          <p:nvPr/>
        </p:nvCxnSpPr>
        <p:spPr>
          <a:xfrm flipH="1">
            <a:off x="7092280" y="1807815"/>
            <a:ext cx="540061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25"/>
          <p:cNvCxnSpPr/>
          <p:nvPr/>
        </p:nvCxnSpPr>
        <p:spPr>
          <a:xfrm flipV="1">
            <a:off x="6236568" y="2093630"/>
            <a:ext cx="432048" cy="16463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ovéPole 26"/>
          <p:cNvSpPr txBox="1"/>
          <p:nvPr/>
        </p:nvSpPr>
        <p:spPr>
          <a:xfrm>
            <a:off x="7668344" y="2011511"/>
            <a:ext cx="957448" cy="27699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Žádost o …</a:t>
            </a:r>
          </a:p>
        </p:txBody>
      </p:sp>
      <p:sp>
        <p:nvSpPr>
          <p:cNvPr id="28" name="TextovéPole 27"/>
          <p:cNvSpPr txBox="1"/>
          <p:nvPr/>
        </p:nvSpPr>
        <p:spPr>
          <a:xfrm>
            <a:off x="5872776" y="3878927"/>
            <a:ext cx="1723560" cy="27699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 pozdravem </a:t>
            </a:r>
            <a:r>
              <a:rPr lang="cs-CZ" sz="1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Rupertová</a:t>
            </a:r>
            <a:r>
              <a:rPr lang="cs-CZ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6419521" y="3507854"/>
            <a:ext cx="1431522" cy="27699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 jakého důvodu?</a:t>
            </a:r>
          </a:p>
        </p:txBody>
      </p:sp>
      <p:sp>
        <p:nvSpPr>
          <p:cNvPr id="30" name="Ovál 29"/>
          <p:cNvSpPr/>
          <p:nvPr/>
        </p:nvSpPr>
        <p:spPr>
          <a:xfrm>
            <a:off x="5856443" y="3075806"/>
            <a:ext cx="1163829" cy="31641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9" grpId="0"/>
      <p:bldP spid="20" grpId="0"/>
      <p:bldP spid="27" grpId="0"/>
      <p:bldP spid="28" grpId="0"/>
      <p:bldP spid="29" grpId="0"/>
      <p:bldP spid="3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496" y="483518"/>
            <a:ext cx="4284984" cy="594066"/>
          </a:xfrm>
        </p:spPr>
        <p:txBody>
          <a:bodyPr>
            <a:normAutofit fontScale="90000"/>
          </a:bodyPr>
          <a:lstStyle/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26.6 Něco navíc pro šikovné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831132" y="4373691"/>
            <a:ext cx="5045124" cy="646331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rgbClr val="FFFF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Vysvětli vlastními slovy význam těchto slov:</a:t>
            </a:r>
          </a:p>
          <a:p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korespondence, adresát, P.S., omarkovat, P.F., rekomando, PSČ, anonym</a:t>
            </a:r>
          </a:p>
        </p:txBody>
      </p:sp>
      <p:sp>
        <p:nvSpPr>
          <p:cNvPr id="3" name="Obdélník 2"/>
          <p:cNvSpPr/>
          <p:nvPr/>
        </p:nvSpPr>
        <p:spPr>
          <a:xfrm>
            <a:off x="5436095" y="1347614"/>
            <a:ext cx="3456384" cy="194421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7" name="Přímá spojnice 6"/>
          <p:cNvCxnSpPr/>
          <p:nvPr/>
        </p:nvCxnSpPr>
        <p:spPr>
          <a:xfrm>
            <a:off x="5436095" y="1347614"/>
            <a:ext cx="1728192" cy="936104"/>
          </a:xfrm>
          <a:prstGeom prst="line">
            <a:avLst/>
          </a:prstGeom>
          <a:ln w="12700"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 flipH="1">
            <a:off x="7164287" y="1347614"/>
            <a:ext cx="1728193" cy="936104"/>
          </a:xfrm>
          <a:prstGeom prst="line">
            <a:avLst/>
          </a:prstGeom>
          <a:ln w="12700"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ovéPole 20"/>
          <p:cNvSpPr txBox="1"/>
          <p:nvPr/>
        </p:nvSpPr>
        <p:spPr>
          <a:xfrm>
            <a:off x="5220072" y="629275"/>
            <a:ext cx="3816424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Umíš správně nadepsat obálku?</a:t>
            </a: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Paní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Rupertová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potřebuje svůj dopis odeslat na tuto adresu:</a:t>
            </a:r>
            <a:endParaRPr lang="cs-CZ" sz="1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err="1">
                <a:latin typeface="Times New Roman" pitchFamily="18" charset="0"/>
                <a:cs typeface="Times New Roman" pitchFamily="18" charset="0"/>
              </a:rPr>
              <a:t>Mediaservis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 s.r.o., Moravské náměstí 1235, Brno, 659 51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4101" name="Picture 5" descr="C:\Users\Evik\AppData\Local\Microsoft\Windows\Temporary Internet Files\Content.IE5\VMGIZ7AW\MC90021500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4132" y="4012240"/>
            <a:ext cx="1046430" cy="892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extovéPole 25"/>
          <p:cNvSpPr txBox="1"/>
          <p:nvPr/>
        </p:nvSpPr>
        <p:spPr>
          <a:xfrm>
            <a:off x="5724127" y="3519461"/>
            <a:ext cx="3168352" cy="27699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Kam nalepíš známku? V jaké hodnotě (Kč)?</a:t>
            </a:r>
          </a:p>
        </p:txBody>
      </p:sp>
      <p:pic>
        <p:nvPicPr>
          <p:cNvPr id="4103" name="Picture 7" descr="http://www.ceskaposta.cz/assets/sluzby/penezni-sluzby/cr/poukazka_a_dobirkova8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1798177"/>
            <a:ext cx="5184577" cy="2501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ovéPole 27"/>
          <p:cNvSpPr txBox="1"/>
          <p:nvPr/>
        </p:nvSpPr>
        <p:spPr>
          <a:xfrm>
            <a:off x="467544" y="1173981"/>
            <a:ext cx="4178746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Umíš správně vyplnit složenku?</a:t>
            </a: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Zopakuj si pravidlo zápisu číslovek na poštovních poukázkách.</a:t>
            </a:r>
            <a:endParaRPr lang="cs-CZ" sz="12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496" y="492443"/>
            <a:ext cx="592291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26.7 CLIL (Curriculum vitae)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Czech </a:t>
            </a:r>
            <a:r>
              <a:rPr lang="cs-CZ" sz="16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language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cs-CZ" sz="16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literature</a:t>
            </a:r>
            <a:endParaRPr lang="cs-CZ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5049180" y="2383016"/>
            <a:ext cx="3726160" cy="249299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Častěji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se setkáte s </a:t>
            </a:r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chronologickým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(strukturovaným) životopisem. Je obecnější a v podstatě jej stačí jednou napsat a pak už jen doplňovat aktuální informace, pokud dojde ke změně zaměstnání nebo rozšíření praxe, či vzdělání.</a:t>
            </a:r>
          </a:p>
          <a:p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Struktura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chronologického životopisu je obecně následující:</a:t>
            </a:r>
          </a:p>
          <a:p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úvod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</a:rPr>
              <a:t>heading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cs-CZ" sz="1200" dirty="0">
                <a:latin typeface="Times New Roman" pitchFamily="18" charset="0"/>
                <a:cs typeface="Times New Roman" pitchFamily="18" charset="0"/>
              </a:rPr>
            </a:b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osobní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údaje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</a:rPr>
              <a:t>personal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</a:rPr>
              <a:t>information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cs-CZ" sz="1200" dirty="0">
                <a:latin typeface="Times New Roman" pitchFamily="18" charset="0"/>
                <a:cs typeface="Times New Roman" pitchFamily="18" charset="0"/>
              </a:rPr>
            </a:b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pracovní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zkušenosti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</a:rPr>
              <a:t>work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</a:rPr>
              <a:t>experience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cs-CZ" sz="1200" dirty="0">
                <a:latin typeface="Times New Roman" pitchFamily="18" charset="0"/>
                <a:cs typeface="Times New Roman" pitchFamily="18" charset="0"/>
              </a:rPr>
            </a:b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vzdělání a kvalifikace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</a:rPr>
              <a:t>qualifications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cs-CZ" sz="1200" dirty="0">
                <a:latin typeface="Times New Roman" pitchFamily="18" charset="0"/>
                <a:cs typeface="Times New Roman" pitchFamily="18" charset="0"/>
              </a:rPr>
            </a:b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znalosti a dovednosti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</a:rPr>
              <a:t>skills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cs-CZ" sz="1200" dirty="0">
                <a:latin typeface="Times New Roman" pitchFamily="18" charset="0"/>
                <a:cs typeface="Times New Roman" pitchFamily="18" charset="0"/>
              </a:rPr>
            </a:b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ostatní informace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</a:rPr>
              <a:t>additional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</a:rPr>
              <a:t>information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8" name="Obdélník 7"/>
          <p:cNvSpPr/>
          <p:nvPr/>
        </p:nvSpPr>
        <p:spPr>
          <a:xfrm>
            <a:off x="5724128" y="771550"/>
            <a:ext cx="2376264" cy="33855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CURRICULUM VITAE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bdélníkový popisek 8"/>
          <p:cNvSpPr/>
          <p:nvPr/>
        </p:nvSpPr>
        <p:spPr>
          <a:xfrm>
            <a:off x="4788024" y="1565378"/>
            <a:ext cx="1872208" cy="646331"/>
          </a:xfrm>
          <a:prstGeom prst="wedgeRectCallout">
            <a:avLst>
              <a:gd name="adj1" fmla="val 28007"/>
              <a:gd name="adj2" fmla="val -105502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CHRONOLOGICAL</a:t>
            </a:r>
          </a:p>
          <a:p>
            <a:pPr algn="ctr"/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(chronologický, strukturovaný)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bdélníkový popisek 9"/>
          <p:cNvSpPr/>
          <p:nvPr/>
        </p:nvSpPr>
        <p:spPr>
          <a:xfrm>
            <a:off x="7020272" y="1565378"/>
            <a:ext cx="1872208" cy="461665"/>
          </a:xfrm>
          <a:prstGeom prst="wedgeRectCallout">
            <a:avLst>
              <a:gd name="adj1" fmla="val -35078"/>
              <a:gd name="adj2" fmla="val -123186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FUNCTIONAL</a:t>
            </a:r>
          </a:p>
          <a:p>
            <a:pPr algn="ctr"/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(funkční, profesní)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1817190"/>
              </p:ext>
            </p:extLst>
          </p:nvPr>
        </p:nvGraphicFramePr>
        <p:xfrm>
          <a:off x="179512" y="2803366"/>
          <a:ext cx="4536504" cy="207264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656184"/>
                <a:gridCol w="2880320"/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cs-CZ" sz="1400">
                          <a:latin typeface="Times New Roman" pitchFamily="18" charset="0"/>
                          <a:cs typeface="Times New Roman" pitchFamily="18" charset="0"/>
                        </a:rPr>
                        <a:t>Curriculum Vitae</a:t>
                      </a:r>
                      <a:endParaRPr lang="cs-CZ" sz="1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9525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cs-CZ" sz="1400">
                          <a:latin typeface="Times New Roman" pitchFamily="18" charset="0"/>
                          <a:cs typeface="Times New Roman" pitchFamily="18" charset="0"/>
                        </a:rPr>
                        <a:t>Name: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>
                          <a:latin typeface="Times New Roman" pitchFamily="18" charset="0"/>
                          <a:cs typeface="Times New Roman" pitchFamily="18" charset="0"/>
                        </a:rPr>
                        <a:t>Michael Skoda</a:t>
                      </a:r>
                    </a:p>
                  </a:txBody>
                  <a:tcPr marL="9525" marR="9525" marT="9525" marB="9525"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cs-CZ" sz="1400">
                          <a:latin typeface="Times New Roman" pitchFamily="18" charset="0"/>
                          <a:cs typeface="Times New Roman" pitchFamily="18" charset="0"/>
                        </a:rPr>
                        <a:t>Address: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400">
                          <a:latin typeface="Times New Roman" pitchFamily="18" charset="0"/>
                          <a:cs typeface="Times New Roman" pitchFamily="18" charset="0"/>
                        </a:rPr>
                        <a:t>Dlouha 5432, Prague, Czech Republic</a:t>
                      </a:r>
                    </a:p>
                  </a:txBody>
                  <a:tcPr marL="9525" marR="9525" marT="9525" marB="9525"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cs-CZ" sz="1400">
                          <a:latin typeface="Times New Roman" pitchFamily="18" charset="0"/>
                          <a:cs typeface="Times New Roman" pitchFamily="18" charset="0"/>
                        </a:rPr>
                        <a:t>Telephone number: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>
                          <a:latin typeface="Times New Roman" pitchFamily="18" charset="0"/>
                          <a:cs typeface="Times New Roman" pitchFamily="18" charset="0"/>
                        </a:rPr>
                        <a:t>+420 222 100 100</a:t>
                      </a:r>
                    </a:p>
                  </a:txBody>
                  <a:tcPr marL="9525" marR="9525" marT="9525" marB="9525"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cs-CZ" sz="1400">
                          <a:latin typeface="Times New Roman" pitchFamily="18" charset="0"/>
                          <a:cs typeface="Times New Roman" pitchFamily="18" charset="0"/>
                        </a:rPr>
                        <a:t>Mobile telephone number: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>
                          <a:latin typeface="Times New Roman" pitchFamily="18" charset="0"/>
                          <a:cs typeface="Times New Roman" pitchFamily="18" charset="0"/>
                        </a:rPr>
                        <a:t>+420 732 100 100</a:t>
                      </a:r>
                    </a:p>
                  </a:txBody>
                  <a:tcPr marL="9525" marR="9525" marT="9525" marB="9525"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cs-CZ" sz="1400">
                          <a:latin typeface="Times New Roman" pitchFamily="18" charset="0"/>
                          <a:cs typeface="Times New Roman" pitchFamily="18" charset="0"/>
                        </a:rPr>
                        <a:t>Email address: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>
                          <a:latin typeface="Times New Roman" pitchFamily="18" charset="0"/>
                          <a:cs typeface="Times New Roman" pitchFamily="18" charset="0"/>
                        </a:rPr>
                        <a:t>skodamichael@seznam.cz</a:t>
                      </a:r>
                    </a:p>
                  </a:txBody>
                  <a:tcPr marL="9525" marR="9525" marT="9525" marB="9525"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cs-CZ" sz="1400">
                          <a:latin typeface="Times New Roman" pitchFamily="18" charset="0"/>
                          <a:cs typeface="Times New Roman" pitchFamily="18" charset="0"/>
                        </a:rPr>
                        <a:t>Nationality: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>
                          <a:latin typeface="Times New Roman" pitchFamily="18" charset="0"/>
                          <a:cs typeface="Times New Roman" pitchFamily="18" charset="0"/>
                        </a:rPr>
                        <a:t>Czech</a:t>
                      </a:r>
                    </a:p>
                  </a:txBody>
                  <a:tcPr marL="9525" marR="9525" marT="9525" marB="9525"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cs-CZ" sz="1400">
                          <a:latin typeface="Times New Roman" pitchFamily="18" charset="0"/>
                          <a:cs typeface="Times New Roman" pitchFamily="18" charset="0"/>
                        </a:rPr>
                        <a:t>Date of birth: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dirty="0">
                          <a:latin typeface="Times New Roman" pitchFamily="18" charset="0"/>
                          <a:cs typeface="Times New Roman" pitchFamily="18" charset="0"/>
                        </a:rPr>
                        <a:t>15 August, 1975</a:t>
                      </a:r>
                    </a:p>
                  </a:txBody>
                  <a:tcPr marL="9525" marR="9525" marT="9525" marB="9525"/>
                </a:tc>
              </a:tr>
            </a:tbl>
          </a:graphicData>
        </a:graphic>
      </p:graphicFrame>
      <p:pic>
        <p:nvPicPr>
          <p:cNvPr id="5122" name="Picture 2" descr="C:\Users\Evik\AppData\Local\Microsoft\Windows\Temporary Internet Files\Content.IE5\VG8BTZVY\MC90035653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939772"/>
            <a:ext cx="1445666" cy="1848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496" y="526376"/>
            <a:ext cx="2916832" cy="461198"/>
          </a:xfrm>
        </p:spPr>
        <p:txBody>
          <a:bodyPr>
            <a:normAutofit fontScale="90000"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26.8 Test znalostí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596336" y="1203598"/>
            <a:ext cx="14401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Správné odpovědi:</a:t>
            </a:r>
            <a:endParaRPr lang="cs-CZ" sz="1000" b="1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0184912"/>
              </p:ext>
            </p:extLst>
          </p:nvPr>
        </p:nvGraphicFramePr>
        <p:xfrm>
          <a:off x="251520" y="1059582"/>
          <a:ext cx="7488832" cy="3505200"/>
        </p:xfrm>
        <a:graphic>
          <a:graphicData uri="http://schemas.openxmlformats.org/drawingml/2006/table">
            <a:tbl>
              <a:tblPr bandRow="1">
                <a:tableStyleId>{775DCB02-9BB8-47FD-8907-85C794F793BA}</a:tableStyleId>
              </a:tblPr>
              <a:tblGrid>
                <a:gridCol w="3744416"/>
                <a:gridCol w="3744416"/>
              </a:tblGrid>
              <a:tr h="370840"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Mezi</a:t>
                      </a:r>
                      <a:r>
                        <a:rPr lang="cs-C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typické znaky administrativních slohových útvarů patří</a:t>
                      </a:r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</a:p>
                    <a:p>
                      <a:pPr marL="342900" indent="-342900" algn="l"/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a/ 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hovorová čeština, obrazná vyjádření</a:t>
                      </a: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b/  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   běžná 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slovní zásoba, nepřipravenost</a:t>
                      </a: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c/  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   řečnické 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otázky, rčení</a:t>
                      </a: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d/  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  spisovná 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čeština, jednoznačnost</a:t>
                      </a:r>
                    </a:p>
                    <a:p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AutoNum type="arabicPeriod" startAt="3"/>
                      </a:pPr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Které oslovení </a:t>
                      </a:r>
                      <a:r>
                        <a:rPr lang="cs-CZ" sz="1600" u="sng" dirty="0" smtClean="0">
                          <a:latin typeface="Times New Roman" pitchFamily="18" charset="0"/>
                          <a:cs typeface="Times New Roman" pitchFamily="18" charset="0"/>
                        </a:rPr>
                        <a:t>nepatří</a:t>
                      </a:r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do úředního dopisu</a:t>
                      </a:r>
                      <a:r>
                        <a:rPr lang="cs-C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cs-CZ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l">
                        <a:buNone/>
                      </a:pPr>
                      <a:endParaRPr lang="cs-CZ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a/  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lang="cs-CZ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Vážení </a:t>
                      </a:r>
                      <a:r>
                        <a:rPr lang="cs-CZ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pánové,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b/  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lang="cs-CZ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Milí </a:t>
                      </a:r>
                      <a:r>
                        <a:rPr lang="cs-CZ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kolegové,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c/ 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Vážená 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paní ředitelko,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d/ 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lang="cs-CZ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Ahoj Tondo,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 algn="l">
                        <a:buAutoNum type="arabicPeriod" startAt="2"/>
                      </a:pPr>
                      <a:r>
                        <a:rPr lang="cs-C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Strukturovaný životopis:</a:t>
                      </a:r>
                      <a:endParaRPr lang="cs-CZ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l">
                        <a:buNone/>
                      </a:pP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/      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je psán ve větách.</a:t>
                      </a: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/     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se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přikládá pouze k žádosti o zaměstnání.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c/ 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    je 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psán heslovitě.</a:t>
                      </a: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/      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musí být napsán vlastní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rukou.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AutoNum type="arabicPeriod" startAt="3"/>
                      </a:pPr>
                      <a:r>
                        <a:rPr lang="cs-C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Číselné výrazy na složenkách píšeme:</a:t>
                      </a:r>
                      <a:endParaRPr lang="cs-CZ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a/  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   vždy 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pozpátku.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b/  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   vždy 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dohromady (jako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jedno slovo).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/      dohromady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, pouze pokud hodnota přesahuje 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1000Kč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cs-CZ" sz="12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d/  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vždy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zvlášť (jednotlivá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slova).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TextovéPole 15"/>
          <p:cNvSpPr txBox="1"/>
          <p:nvPr/>
        </p:nvSpPr>
        <p:spPr>
          <a:xfrm>
            <a:off x="8028384" y="1419622"/>
            <a:ext cx="5040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d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c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d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b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C:\Users\Evik\AppData\Local\Microsoft\Windows\Temporary Internet Files\Content.IE5\BQLVABZR\MC90042423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3410584"/>
            <a:ext cx="1213606" cy="1171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20150" y="483518"/>
            <a:ext cx="3831769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26.9 Použité zdroje, citace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251520" y="1203598"/>
            <a:ext cx="8640960" cy="32403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228600" indent="-228600">
              <a:buFontTx/>
              <a:buAutoNum type="arabicPeriod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4"/>
              </a:rPr>
              <a:t>http://www.ceskaposta.cz/cz/sluzby/penezni-sluzby/cr/postovni-poukazka-a-id254/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2</a:t>
            </a:r>
          </a:p>
          <a:p>
            <a:pPr marL="228600" indent="-228600">
              <a:buFontTx/>
              <a:buAutoNum type="arabicPeriod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5"/>
              </a:rPr>
              <a:t>http://www.ceskaposta.cz/cz/nastroje/uzitecne-informace/seznam-druhu-zasilek-s-moznosti-sledovani-v-rezimu-track-trace-id31934/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2</a:t>
            </a:r>
          </a:p>
          <a:p>
            <a:pPr marL="228600" indent="-228600">
              <a:buFontTx/>
              <a:buAutoNum type="arabicPeriod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6"/>
              </a:rPr>
              <a:t>http://mzvcr.wordpress.com/2009/12/22/proc-mzv-zapira-ceske-dny-v-thajsku/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2</a:t>
            </a:r>
          </a:p>
          <a:p>
            <a:pPr marL="228600" indent="-228600">
              <a:buFontTx/>
              <a:buAutoNum type="arabicPeriod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7"/>
              </a:rPr>
              <a:t>http://online-zivotopis.cz/jak-napsat-spravne-zivotopis/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2</a:t>
            </a:r>
          </a:p>
          <a:p>
            <a:pPr marL="228600" indent="-228600">
              <a:buFontTx/>
              <a:buAutoNum type="arabicPeriod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8"/>
              </a:rPr>
              <a:t>http://cs.wikipedia.org/wiki/Soubor:%C5%BD%C3%A1dost_o_v%C3%BDpis_z_Rejst%C5%99%C3%ADku_trest%C5%AF.jpg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2</a:t>
            </a:r>
          </a:p>
          <a:p>
            <a:pPr marL="228600" indent="-228600">
              <a:buFontTx/>
              <a:buAutoNum type="arabicPeriod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9"/>
              </a:rPr>
              <a:t>http://www.horna-so.cz/index.php?page=vzor-objednavky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2</a:t>
            </a:r>
          </a:p>
          <a:p>
            <a:pPr marL="228600" indent="-228600">
              <a:buFontTx/>
              <a:buAutoNum type="arabicPeriod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10"/>
              </a:rPr>
              <a:t>http://www.zivotopisonline.cz/strukturovany-zivotopis.html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marL="228600" indent="-228600">
              <a:buFontTx/>
              <a:buAutoNum type="arabicPeriod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11"/>
              </a:rPr>
              <a:t>http://cs.wikipedia.org/wiki/Curriculum_vitae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marL="228600" indent="-228600">
              <a:buFontTx/>
              <a:buAutoNum type="arabicPeriod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Bičíková Vladimíra, Topil Zdeněk, Šafránek František: Český jazyk 7, Havlíčkův Brod, Tobiáš, 2005, 2.vydání, ISBN 80-7311-037-7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marL="228600" indent="-228600">
              <a:buFontTx/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12"/>
              </a:rPr>
              <a:t>http://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12"/>
              </a:rPr>
              <a:t>www.ujc.cas.cz/jazykova-poradna/porfaq.html#graficka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4</a:t>
            </a:r>
          </a:p>
          <a:p>
            <a:pPr marL="228600" indent="-228600">
              <a:buFontTx/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10"/>
              </a:rPr>
              <a:t>http://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10"/>
              </a:rPr>
              <a:t>www.zivotopisonline.cz/strukturovany-zivotopis.html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4</a:t>
            </a:r>
          </a:p>
          <a:p>
            <a:pPr marL="228600" indent="-228600">
              <a:buFontTx/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4"/>
              </a:rPr>
              <a:t>http://www.ceskaposta.cz/cz/sluzby/penezni-sluzby/cr/postovni-poukazka-a-id254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4"/>
              </a:rPr>
              <a:t>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6</a:t>
            </a:r>
          </a:p>
          <a:p>
            <a:pPr marL="228600" indent="-228600">
              <a:buFontTx/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13"/>
              </a:rPr>
              <a:t>http://www.helpforenglish.cz/business-english/c2008122201-BUSINESS-03--CV--tips-and-tricks-.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13"/>
              </a:rPr>
              <a:t>html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7</a:t>
            </a:r>
          </a:p>
          <a:p>
            <a:pPr marL="228600" indent="-228600">
              <a:buFontTx/>
              <a:buAutoNum type="arabicPeriod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obrázky z databáze klipart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508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7180</TotalTime>
  <Words>1401</Words>
  <Application>Microsoft Office PowerPoint</Application>
  <PresentationFormat>Předvádění na obrazovce (16:9)</PresentationFormat>
  <Paragraphs>237</Paragraphs>
  <Slides>10</Slides>
  <Notes>10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26.1 Slohové útvary administrativního stylu</vt:lpstr>
      <vt:lpstr>26.2 Co již víme o administrativních útvarech ?</vt:lpstr>
      <vt:lpstr>26.3 Jaké si řekneme nové termíny a názvy?</vt:lpstr>
      <vt:lpstr>26.4 Co si řekneme nového?</vt:lpstr>
      <vt:lpstr>26.5 Procvičení a příklady</vt:lpstr>
      <vt:lpstr>26.6 Něco navíc pro šikovné</vt:lpstr>
      <vt:lpstr>26.7 CLIL (Curriculum vitae)</vt:lpstr>
      <vt:lpstr>26.8 Test znalostí</vt:lpstr>
      <vt:lpstr>Prezentace aplikace PowerPoint</vt:lpstr>
      <vt:lpstr>Prezentace aplikace PowerPoint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hercogova</cp:lastModifiedBy>
  <cp:revision>240</cp:revision>
  <dcterms:created xsi:type="dcterms:W3CDTF">2010-10-18T18:21:56Z</dcterms:created>
  <dcterms:modified xsi:type="dcterms:W3CDTF">2012-04-15T08:40:21Z</dcterms:modified>
</cp:coreProperties>
</file>