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gi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c.cas.cz/jazykova-poradna/porfaq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oubor:%C5%BD%C3%A1dost_o_v%C3%BDpis_z_Rejst%C5%99%C3%ADku_trest%C5%AF.jpg" TargetMode="External"/><Relationship Id="rId13" Type="http://schemas.openxmlformats.org/officeDocument/2006/relationships/hyperlink" Target="http://www.helpforenglish.cz/business-english/c2008122201-BUSINESS-03--CV--tips-and-tricks-.html" TargetMode="External"/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online-zivotopis.cz/jak-napsat-spravne-zivotopis/" TargetMode="External"/><Relationship Id="rId12" Type="http://schemas.openxmlformats.org/officeDocument/2006/relationships/hyperlink" Target="http://www.ujc.cas.cz/jazykova-poradna/porfaq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mzvcr.wordpress.com/2009/12/22/proc-mzv-zapira-ceske-dny-v-thajsku/" TargetMode="External"/><Relationship Id="rId11" Type="http://schemas.openxmlformats.org/officeDocument/2006/relationships/hyperlink" Target="http://cs.wikipedia.org/wiki/Curriculum_vitae" TargetMode="External"/><Relationship Id="rId5" Type="http://schemas.openxmlformats.org/officeDocument/2006/relationships/hyperlink" Target="http://www.ceskaposta.cz/cz/nastroje/uzitecne-informace/seznam-druhu-zasilek-s-moznosti-sledovani-v-rezimu-track-trace-id31934/" TargetMode="External"/><Relationship Id="rId10" Type="http://schemas.openxmlformats.org/officeDocument/2006/relationships/hyperlink" Target="http://www.zivotopisonline.cz/strukturovany-zivotopis.html" TargetMode="External"/><Relationship Id="rId4" Type="http://schemas.openxmlformats.org/officeDocument/2006/relationships/hyperlink" Target="http://www.ceskaposta.cz/cz/sluzby/penezni-sluzby/cr/postovni-poukazka-a-id254/" TargetMode="External"/><Relationship Id="rId9" Type="http://schemas.openxmlformats.org/officeDocument/2006/relationships/hyperlink" Target="http://www.horna-so.cz/index.php?page=vzor-objednavk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67687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 Slohové útvary administrativního stylu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7"/>
            <a:ext cx="3043260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Evik\AppData\Local\Microsoft\Windows\Temporary Internet Files\Content.IE5\BQLVABZR\MC90021210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08151"/>
            <a:ext cx="2484275" cy="187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1037803" y="1347614"/>
            <a:ext cx="3606205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Při komunikaci s úřady, při vyřizování obchodních záležitostí a při jednání s různými institucemi používáme nejrůznější tiskopisy, formuláře, žádosti, …</a:t>
            </a:r>
          </a:p>
        </p:txBody>
      </p:sp>
      <p:pic>
        <p:nvPicPr>
          <p:cNvPr id="1031" name="Picture 7" descr="C:\Users\Evik\AppData\Local\Microsoft\Windows\Temporary Internet Files\Content.IE5\BQLVABZR\MP90042244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1144915"/>
            <a:ext cx="2273362" cy="164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Evik\AppData\Local\Microsoft\Windows\Temporary Internet Files\Content.IE5\VG8BTZVY\MC90021208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9901"/>
            <a:ext cx="2123856" cy="187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6106014" y="3566644"/>
            <a:ext cx="2517701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VÍŠ, JAK JE SPRÁVNĚ NAPSAT?</a:t>
            </a:r>
          </a:p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UMÍŠ JE SPRÁVNĚ VYPLNIT?</a:t>
            </a:r>
          </a:p>
        </p:txBody>
      </p:sp>
      <p:pic>
        <p:nvPicPr>
          <p:cNvPr id="1038" name="Picture 14" descr="C:\Users\Evik\AppData\Local\Microsoft\Windows\Temporary Internet Files\Content.IE5\VG8BTZVY\MM900283551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215" y="2969793"/>
            <a:ext cx="5715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51341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Administrativní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styl, úřední dopis, žádost, životopis, tiskopisy.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znaky, zásady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užití slohových útvarů používaných v administrativě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77048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26.2 Co již víme o administrativních útvarech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ceskaposta.cz/assets/sluzby/penezni-sluzby/cr/pka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42144"/>
            <a:ext cx="2880320" cy="142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zvcr.files.wordpress.com/2009/12/ti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49659"/>
            <a:ext cx="1664196" cy="221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online-zivotopis.cz/files/2010/05/zivotopis-0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941" y="751793"/>
            <a:ext cx="1976874" cy="132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c/c4/%C5%BD%C3%A1dost_o_v%C3%BDpis_z_Rejst%C5%99%C3%ADku_trest%C5%A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36145"/>
            <a:ext cx="1872208" cy="173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ceskaposta.cz/assets/nastroje/podaci-listek-we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50" y="2599995"/>
            <a:ext cx="1343050" cy="162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horna-so.cz/uploads/images/certifikace/objedn%C3%A1vka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63" y="1072158"/>
            <a:ext cx="1688976" cy="232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2915816" y="1484079"/>
            <a:ext cx="3171255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ADMINISTRATIVNÍ SLOHOVÉ ÚTVARY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většinou písemné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funkce: informativní a správní 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znaky: stručnost, heslovitost, přesnost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jazyk: spisovný, ustálené formulace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80444" y="1059240"/>
            <a:ext cx="936103" cy="276999"/>
          </a:xfrm>
          <a:prstGeom prst="wedgeRectCallout">
            <a:avLst>
              <a:gd name="adj1" fmla="val -97147"/>
              <a:gd name="adj2" fmla="val 5562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objednávka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984822" y="3038126"/>
            <a:ext cx="792088" cy="276999"/>
          </a:xfrm>
          <a:prstGeom prst="wedgeRectCallout">
            <a:avLst>
              <a:gd name="adj1" fmla="val -37113"/>
              <a:gd name="adj2" fmla="val 1519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složenka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16547" y="4506923"/>
            <a:ext cx="1427609" cy="461665"/>
          </a:xfrm>
          <a:prstGeom prst="wedgeRectCallout">
            <a:avLst>
              <a:gd name="adj1" fmla="val -7755"/>
              <a:gd name="adj2" fmla="val -12456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poštovní tiskopisy (podací lístek)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148064" y="2682147"/>
            <a:ext cx="792088" cy="276999"/>
          </a:xfrm>
          <a:prstGeom prst="wedgeRectCallout">
            <a:avLst>
              <a:gd name="adj1" fmla="val -37113"/>
              <a:gd name="adj2" fmla="val 1519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žádost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940152" y="1072158"/>
            <a:ext cx="792088" cy="276999"/>
          </a:xfrm>
          <a:prstGeom prst="wedgeRectCallout">
            <a:avLst>
              <a:gd name="adj1" fmla="val 84341"/>
              <a:gd name="adj2" fmla="val 404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životopis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7384317" y="2337142"/>
            <a:ext cx="1080121" cy="276999"/>
          </a:xfrm>
          <a:prstGeom prst="wedgeRectCallout">
            <a:avLst>
              <a:gd name="adj1" fmla="val -37113"/>
              <a:gd name="adj2" fmla="val 15190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úřední dopis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9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012160" y="997862"/>
            <a:ext cx="136815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ÚŘEDNÍ DOPIS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07504" y="1347614"/>
            <a:ext cx="2952328" cy="36757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nadpis, účel (např.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Profesní životopis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osobní údaje (jméno, adresa, telefon, email, datum narození, stav)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pracovní zkušenosti, praxe (zaměstnavatel, pozice, období)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vzdělání (druh školy, obor, rok ukončení)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osobní schopnosti a dovednosti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doplňující informace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přílohy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datum a vlastnoruční podpis</a:t>
            </a:r>
          </a:p>
          <a:p>
            <a:pPr marL="228600" indent="-228600">
              <a:buFont typeface="+mj-lt"/>
              <a:buAutoNum type="arabicPeriod"/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012160" y="1347614"/>
            <a:ext cx="3024336" cy="36757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adresa adresáta</a:t>
            </a:r>
          </a:p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místo a datum</a:t>
            </a: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Žádost o …</a:t>
            </a: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oslovení adresáta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seznámení s problematikou (obsah žádosti)</a:t>
            </a:r>
          </a:p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(informace o přílohách)</a:t>
            </a:r>
          </a:p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poděkování, rozloučení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podpis, (razítko)</a:t>
            </a: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kontaktní údaje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(jméno, adresa)</a:t>
            </a:r>
          </a:p>
          <a:p>
            <a:pPr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997863"/>
            <a:ext cx="136815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ŽIVOTOPIS</a:t>
            </a:r>
          </a:p>
        </p:txBody>
      </p:sp>
      <p:pic>
        <p:nvPicPr>
          <p:cNvPr id="12" name="Picture 5" descr="C:\Users\Evik\AppData\Local\Microsoft\Windows\Temporary Internet Files\Content.IE5\L2FAMD22\MC9004125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61554"/>
            <a:ext cx="1219436" cy="1440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2915816" y="1484079"/>
            <a:ext cx="2376264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Curriculum vitae (CV) 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strukturovaný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- psán v heslech</a:t>
            </a:r>
            <a:endParaRPr lang="cs-CZ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nestrukturovaný (klasický)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- psán formou souvislého textu</a:t>
            </a:r>
            <a:endParaRPr lang="cs-CZ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275856" y="4117017"/>
            <a:ext cx="230425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žádosti, objednávky, hlášení, nabídky, oznámení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součástí úředního dopisu bývají i různé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přílohy </a:t>
            </a:r>
          </a:p>
        </p:txBody>
      </p:sp>
      <p:sp>
        <p:nvSpPr>
          <p:cNvPr id="7" name="Ohnutá šipka 6"/>
          <p:cNvSpPr/>
          <p:nvPr/>
        </p:nvSpPr>
        <p:spPr>
          <a:xfrm rot="5400000">
            <a:off x="2613547" y="29684"/>
            <a:ext cx="388513" cy="2520282"/>
          </a:xfrm>
          <a:prstGeom prst="bentArrow">
            <a:avLst>
              <a:gd name="adj1" fmla="val 17644"/>
              <a:gd name="adj2" fmla="val 25000"/>
              <a:gd name="adj3" fmla="val 32355"/>
              <a:gd name="adj4" fmla="val 560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hnutá šipka 21"/>
          <p:cNvSpPr/>
          <p:nvPr/>
        </p:nvSpPr>
        <p:spPr>
          <a:xfrm rot="5400000" flipV="1">
            <a:off x="4159398" y="2300258"/>
            <a:ext cx="3021452" cy="612069"/>
          </a:xfrm>
          <a:prstGeom prst="bentArrow">
            <a:avLst>
              <a:gd name="adj1" fmla="val 14107"/>
              <a:gd name="adj2" fmla="val 17997"/>
              <a:gd name="adj3" fmla="val 1964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Levá složená závorka 10"/>
          <p:cNvSpPr/>
          <p:nvPr/>
        </p:nvSpPr>
        <p:spPr>
          <a:xfrm>
            <a:off x="6030162" y="1419623"/>
            <a:ext cx="126014" cy="720080"/>
          </a:xfrm>
          <a:prstGeom prst="leftBrace">
            <a:avLst>
              <a:gd name="adj1" fmla="val 6880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Levá složená závorka 22"/>
          <p:cNvSpPr/>
          <p:nvPr/>
        </p:nvSpPr>
        <p:spPr>
          <a:xfrm>
            <a:off x="6012160" y="2283718"/>
            <a:ext cx="144016" cy="792088"/>
          </a:xfrm>
          <a:prstGeom prst="leftBrace">
            <a:avLst>
              <a:gd name="adj1" fmla="val 6880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Levá složená závorka 23"/>
          <p:cNvSpPr/>
          <p:nvPr/>
        </p:nvSpPr>
        <p:spPr>
          <a:xfrm>
            <a:off x="6030162" y="3219821"/>
            <a:ext cx="126014" cy="1404155"/>
          </a:xfrm>
          <a:prstGeom prst="leftBrace">
            <a:avLst>
              <a:gd name="adj1" fmla="val 6880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 rot="16200000">
            <a:off x="5399907" y="1619377"/>
            <a:ext cx="93610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záhlaví</a:t>
            </a:r>
          </a:p>
        </p:txBody>
      </p:sp>
      <p:sp>
        <p:nvSpPr>
          <p:cNvPr id="26" name="TextovéPole 25"/>
          <p:cNvSpPr txBox="1"/>
          <p:nvPr/>
        </p:nvSpPr>
        <p:spPr>
          <a:xfrm rot="16200000">
            <a:off x="5297597" y="2577266"/>
            <a:ext cx="1152126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vlastní text</a:t>
            </a:r>
          </a:p>
        </p:txBody>
      </p:sp>
      <p:sp>
        <p:nvSpPr>
          <p:cNvPr id="27" name="TextovéPole 26"/>
          <p:cNvSpPr txBox="1"/>
          <p:nvPr/>
        </p:nvSpPr>
        <p:spPr>
          <a:xfrm rot="16200000">
            <a:off x="5394576" y="3765399"/>
            <a:ext cx="93610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závěr</a:t>
            </a:r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2555776" y="192367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5994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26.4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5659" y="1428328"/>
            <a:ext cx="3656781" cy="34163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Jak správně napsat ÚŘEDNÍ DOPIS - ŽÁDOST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místo odeslání se uvádí v 1. pádě		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Děčín 30.1. 2012 (</a:t>
            </a:r>
            <a:r>
              <a:rPr lang="cs-CZ" sz="1200" i="1" strike="sngStrike" dirty="0" smtClean="0">
                <a:latin typeface="Times New Roman" pitchFamily="18" charset="0"/>
                <a:cs typeface="Times New Roman" pitchFamily="18" charset="0"/>
              </a:rPr>
              <a:t>v Děčíně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slovo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Věc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už se nepíše 			</a:t>
            </a:r>
            <a:r>
              <a:rPr lang="cs-CZ" sz="1200" i="1" strike="sngStrike" dirty="0" smtClean="0">
                <a:latin typeface="Times New Roman" pitchFamily="18" charset="0"/>
                <a:cs typeface="Times New Roman" pitchFamily="18" charset="0"/>
              </a:rPr>
              <a:t>Věc: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i="1" u="sng" dirty="0" smtClean="0">
                <a:latin typeface="Times New Roman" pitchFamily="18" charset="0"/>
                <a:cs typeface="Times New Roman" pitchFamily="18" charset="0"/>
              </a:rPr>
              <a:t>Žádost o uvolnění z výuky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vždy používáme oslovení (v 5. pádě), i když přesné jméno adresáta neznáme			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Vážení, 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tvary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osobních a přivlastňovacích zájmen píšeme jako vyjádření úcty s velkým počátečním písmenem	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Vy, Vám, Váš, …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vyjadřujeme se stručně a přesně, uvádíme vždy jen pravdivé údaje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závěru poděkujeme a pozdravíme		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Předem děkuji za kladné vyřízení žádosti.	S pozdravem …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428328"/>
            <a:ext cx="4176464" cy="34163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/>
              <a:t>Jak správně napsat </a:t>
            </a:r>
            <a:r>
              <a:rPr lang="cs-CZ" dirty="0" smtClean="0"/>
              <a:t>STRUKTUROVANÝ ŽIVOTOPIS</a:t>
            </a:r>
          </a:p>
          <a:p>
            <a:endParaRPr lang="cs-CZ" dirty="0" smtClean="0"/>
          </a:p>
          <a:p>
            <a:pPr marL="171450" indent="-171450">
              <a:buFontTx/>
              <a:buChar char="-"/>
            </a:pPr>
            <a:r>
              <a:rPr lang="cs-CZ" b="0" dirty="0" smtClean="0"/>
              <a:t>musí být stručný a přehledný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musí obsahovat pravdivé informace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důležitá je formální úprava, pravopis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musí obsahovat → viz předchozí strana </a:t>
            </a:r>
          </a:p>
          <a:p>
            <a:pPr marL="171450" indent="-171450">
              <a:buFontTx/>
              <a:buChar char="-"/>
            </a:pPr>
            <a:endParaRPr lang="cs-CZ" b="0" dirty="0" smtClean="0"/>
          </a:p>
          <a:p>
            <a:pPr marL="171450" indent="-171450">
              <a:buFontTx/>
              <a:buChar char="-"/>
            </a:pPr>
            <a:r>
              <a:rPr lang="cs-CZ" b="0" dirty="0" smtClean="0"/>
              <a:t>jméno uvádíme celé (</a:t>
            </a:r>
            <a:r>
              <a:rPr lang="cs-CZ" b="0" i="1" dirty="0" smtClean="0"/>
              <a:t>Josef Novák      </a:t>
            </a:r>
            <a:r>
              <a:rPr lang="cs-CZ" b="0" i="1" strike="sngStrike" dirty="0" smtClean="0"/>
              <a:t>J. Novák</a:t>
            </a:r>
            <a:r>
              <a:rPr lang="cs-CZ" b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součástí adresy je i PSČ 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telefonní číslo uvádíme i s předvolbou </a:t>
            </a:r>
            <a:r>
              <a:rPr lang="cs-CZ" b="0" i="1" dirty="0" smtClean="0"/>
              <a:t>+420</a:t>
            </a:r>
            <a:endParaRPr lang="cs-CZ" b="0" dirty="0" smtClean="0"/>
          </a:p>
          <a:p>
            <a:pPr marL="171450" indent="-171450">
              <a:buFontTx/>
              <a:buChar char="-"/>
            </a:pPr>
            <a:r>
              <a:rPr lang="cs-CZ" b="0" dirty="0" smtClean="0"/>
              <a:t>u pracovních zkušeností a vzdělání uvádíme vždy nejprve nejaktuálnější údaj (postupujeme retrospektivně = zpět v čase)	</a:t>
            </a:r>
            <a:r>
              <a:rPr lang="cs-CZ" b="0" i="1" dirty="0" smtClean="0"/>
              <a:t>2008-2012 Univerzita …			2004-2008 Gymnázium …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mezi osobní schopnosti a dovednosti uvádíme - např. jazyky, výpočetní technika, organizační schopnosti, řidičský průkaz</a:t>
            </a:r>
          </a:p>
          <a:p>
            <a:pPr marL="171450" indent="-171450">
              <a:buFontTx/>
              <a:buChar char="-"/>
            </a:pPr>
            <a:r>
              <a:rPr lang="cs-CZ" b="0" dirty="0" smtClean="0"/>
              <a:t>na konci uvedeme datum vyhotovení a vlastnoručním podpisem potvrdíme pravdivost údajů</a:t>
            </a:r>
            <a:endParaRPr lang="cs-CZ" b="0" dirty="0"/>
          </a:p>
        </p:txBody>
      </p:sp>
      <p:sp>
        <p:nvSpPr>
          <p:cNvPr id="3" name="Tlačítko akce: Informace 2">
            <a:hlinkClick r:id="rId3" highlightClick="1"/>
          </p:cNvPr>
          <p:cNvSpPr/>
          <p:nvPr/>
        </p:nvSpPr>
        <p:spPr>
          <a:xfrm>
            <a:off x="8532440" y="699542"/>
            <a:ext cx="504056" cy="504056"/>
          </a:xfrm>
          <a:prstGeom prst="actionButtonInformati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068043" y="741933"/>
            <a:ext cx="4392389" cy="461665"/>
          </a:xfrm>
          <a:prstGeom prst="homePlat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b="0" dirty="0" smtClean="0">
                <a:solidFill>
                  <a:schemeClr val="tx1"/>
                </a:solidFill>
              </a:rPr>
              <a:t>Potřebuješ poradit?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Ústav pro jazyk český Akademie věd ČR - Jazyková poradna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2987824" y="2427734"/>
            <a:ext cx="288032" cy="216024"/>
          </a:xfrm>
          <a:prstGeom prst="actionButtonBackPrevio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26.5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788368"/>
            <a:ext cx="4824535" cy="32316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216000" algn="just">
              <a:defRPr/>
            </a:pP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Narodil jsem se 10.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srpna 1999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Ústí nad Labem.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Nyní bydlím s rodiči v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Děčíně. 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6000" algn="just">
              <a:defRPr/>
            </a:pP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Můj otec Miroslav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Kohout pracuje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jako automechanik. Má vlastní dílnu. Moje matka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Jana Kohoutová je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prodavačkou v drogerii. Můj starší bratr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Jakub studuje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ročník Gymnázia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Děčín.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6000" algn="just">
              <a:defRPr/>
            </a:pP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 školy jsem začal chodit v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Neštěmicích v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roce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2005.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roce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jsme se s rodiči přestěhovali do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Děčína.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Nyní jsem žákem 7. A 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školy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Děčín VI.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třídy se učím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V letošním roce jsem začal chodit do jazykové školy na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němčinu. 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6000" algn="just">
              <a:defRPr/>
            </a:pP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Zajímám se o sport, chodím již tři roky do sportovního oddílu tenisu. Jednou týdně také navštěvuji kroužek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železničních modelářů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Rád čtu dobrodružné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knihy a hraju hry na počítači.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6000" algn="just">
              <a:defRPr/>
            </a:pP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Můj zdravotní stav je dobrý, neprodělal jsem žádné těžké nemoci.</a:t>
            </a:r>
          </a:p>
          <a:p>
            <a:pPr indent="216000" algn="just">
              <a:defRPr/>
            </a:pP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budoucnu bych chtěl studovat na střední průmyslové škole dopravní, obor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železniční doprava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Děčín 20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dubna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                                                         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Aleš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Kohout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30655"/>
            <a:ext cx="4679379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 následujícího klasického životopisu utvoř životopis strukturovaný.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811738" y="555526"/>
            <a:ext cx="3224758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Mgr. Kamila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Rupertová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Chadimova 2242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155 00 Praha 5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Praze 8.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března	</a:t>
            </a:r>
            <a:endParaRPr lang="cs-CZ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Mediaservis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 Brně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Téma: Chci vrátit předplatné 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Vážení,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dne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26.9.2002 jsem zaplatila předplatné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Učitelských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novin na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období do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konce února. Přikládám ofocené doklady o zaplacení.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tohoto důvodu žádám o navrácení celé částky předplatného za rok 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2003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své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předplatné ruším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Děkuji.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707904" y="813941"/>
            <a:ext cx="208823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Jakých chyb se ve své žádosti dopustila paní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Rupertová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811738" y="4486349"/>
            <a:ext cx="161237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Umíš správně nadepsat obálku? </a:t>
            </a:r>
          </a:p>
        </p:txBody>
      </p:sp>
      <p:sp>
        <p:nvSpPr>
          <p:cNvPr id="3" name="Tlačítko akce: Dopředu nebo Další 2">
            <a:hlinkClick r:id="" action="ppaction://hlinkshowjump?jump=nextslide" highlightClick="1"/>
          </p:cNvPr>
          <p:cNvSpPr/>
          <p:nvPr/>
        </p:nvSpPr>
        <p:spPr>
          <a:xfrm>
            <a:off x="7524328" y="455327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5868144" y="2067694"/>
            <a:ext cx="432048" cy="1646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7020272" y="1275606"/>
            <a:ext cx="1368152" cy="280831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5724128" y="483518"/>
            <a:ext cx="180020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17"/>
          <p:cNvCxnSpPr/>
          <p:nvPr/>
        </p:nvCxnSpPr>
        <p:spPr>
          <a:xfrm flipV="1">
            <a:off x="5868144" y="1348338"/>
            <a:ext cx="432048" cy="1646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7559005" y="1276851"/>
            <a:ext cx="584076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596336" y="1649867"/>
            <a:ext cx="1117452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neúplná adresa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7092280" y="1807815"/>
            <a:ext cx="54006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6236568" y="2093630"/>
            <a:ext cx="432048" cy="1646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7668344" y="2011511"/>
            <a:ext cx="957448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Žádost o …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872776" y="3878927"/>
            <a:ext cx="1723560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pozdravem </a:t>
            </a:r>
            <a:r>
              <a:rPr lang="cs-CZ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Rupertová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419521" y="3507854"/>
            <a:ext cx="1431522" cy="2769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jakého důvodu?</a:t>
            </a:r>
          </a:p>
        </p:txBody>
      </p:sp>
      <p:sp>
        <p:nvSpPr>
          <p:cNvPr id="30" name="Ovál 29"/>
          <p:cNvSpPr/>
          <p:nvPr/>
        </p:nvSpPr>
        <p:spPr>
          <a:xfrm>
            <a:off x="5856443" y="3075806"/>
            <a:ext cx="1163829" cy="3164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/>
      <p:bldP spid="20" grpId="0"/>
      <p:bldP spid="27" grpId="0"/>
      <p:bldP spid="28" grpId="0"/>
      <p:bldP spid="29" grpId="0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26.6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831132" y="4373691"/>
            <a:ext cx="5045124" cy="6463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Vysvětli vlastními slovy význam těchto slov: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korespondence, adresát, P.S., omarkovat, P.F., rekomando, PSČ, anonym</a:t>
            </a:r>
          </a:p>
        </p:txBody>
      </p:sp>
      <p:sp>
        <p:nvSpPr>
          <p:cNvPr id="3" name="Obdélník 2"/>
          <p:cNvSpPr/>
          <p:nvPr/>
        </p:nvSpPr>
        <p:spPr>
          <a:xfrm>
            <a:off x="5436095" y="1347614"/>
            <a:ext cx="3456384" cy="1944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5436095" y="1347614"/>
            <a:ext cx="1728192" cy="936104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7164287" y="1347614"/>
            <a:ext cx="1728193" cy="936104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220072" y="629275"/>
            <a:ext cx="38164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Umíš správně nadepsat obálku?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Paní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Rupertová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potřebuje svůj dopis odeslat na tuto adresu: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Mediaservis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 s.r.o., Moravské náměstí 1235, Brno, 659 51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101" name="Picture 5" descr="C:\Users\Evik\AppData\Local\Microsoft\Windows\Temporary Internet Files\Content.IE5\VMGIZ7AW\MC900215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132" y="4012240"/>
            <a:ext cx="1046430" cy="89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5724127" y="3519461"/>
            <a:ext cx="316835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Kam nalepíš známku? V jaké hodnotě (Kč)?</a:t>
            </a:r>
          </a:p>
        </p:txBody>
      </p:sp>
      <p:pic>
        <p:nvPicPr>
          <p:cNvPr id="4103" name="Picture 7" descr="http://www.ceskaposta.cz/assets/sluzby/penezni-sluzby/cr/poukazka_a_dobirkova8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798177"/>
            <a:ext cx="5184577" cy="250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ovéPole 27"/>
          <p:cNvSpPr txBox="1"/>
          <p:nvPr/>
        </p:nvSpPr>
        <p:spPr>
          <a:xfrm>
            <a:off x="467544" y="1173981"/>
            <a:ext cx="417874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Umíš správně vyplnit složenku?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Zopakuj si pravidlo zápisu číslovek na poštovních poukázkách.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592291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26.7 CLIL (Curriculum vitae)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49180" y="2383016"/>
            <a:ext cx="3726160" cy="2492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Častěji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se setkáte s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chronologickým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(strukturovaným) životopisem. Je obecnější a v podstatě jej stačí jednou napsat a pak už jen doplňovat aktuální informace, pokud dojde ke změně zaměstnání nebo rozšíření praxe, či vzdělání.</a:t>
            </a:r>
          </a:p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chronologického životopisu je obecně následující: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úvod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heading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osobní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údaje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pracovní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zkušenosti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vzdělání a kvalifikace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qualifications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znalosti a dovednosti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ostatní informace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additional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Obdélník 7"/>
          <p:cNvSpPr/>
          <p:nvPr/>
        </p:nvSpPr>
        <p:spPr>
          <a:xfrm>
            <a:off x="5724128" y="771550"/>
            <a:ext cx="2376264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CURRICULUM VITAE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4788024" y="1565378"/>
            <a:ext cx="1872208" cy="646331"/>
          </a:xfrm>
          <a:prstGeom prst="wedgeRectCallout">
            <a:avLst>
              <a:gd name="adj1" fmla="val 28007"/>
              <a:gd name="adj2" fmla="val -10550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CHRONOLOGICAL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(chronologický, strukturovaný)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ový popisek 9"/>
          <p:cNvSpPr/>
          <p:nvPr/>
        </p:nvSpPr>
        <p:spPr>
          <a:xfrm>
            <a:off x="7020272" y="1565378"/>
            <a:ext cx="1872208" cy="461665"/>
          </a:xfrm>
          <a:prstGeom prst="wedgeRectCallout">
            <a:avLst>
              <a:gd name="adj1" fmla="val -35078"/>
              <a:gd name="adj2" fmla="val -12318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FUNCTIONAL</a:t>
            </a:r>
          </a:p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(funkční, profesní)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17190"/>
              </p:ext>
            </p:extLst>
          </p:nvPr>
        </p:nvGraphicFramePr>
        <p:xfrm>
          <a:off x="179512" y="2803366"/>
          <a:ext cx="4536504" cy="20726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56184"/>
                <a:gridCol w="288032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Curriculum Vitae</a:t>
                      </a:r>
                      <a:endParaRPr lang="cs-CZ" sz="1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Name: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Michael Skoda</a:t>
                      </a: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Address: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Times New Roman" pitchFamily="18" charset="0"/>
                          <a:cs typeface="Times New Roman" pitchFamily="18" charset="0"/>
                        </a:rPr>
                        <a:t>Dlouha 5432, Prague, Czech Republic</a:t>
                      </a: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Telephone number: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+420 222 100 100</a:t>
                      </a: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Mobile telephone number: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+420 732 100 100</a:t>
                      </a: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Email address: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skodamichael@seznam.cz</a:t>
                      </a: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Nationality: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Czech</a:t>
                      </a: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latin typeface="Times New Roman" pitchFamily="18" charset="0"/>
                          <a:cs typeface="Times New Roman" pitchFamily="18" charset="0"/>
                        </a:rPr>
                        <a:t>Date of birth: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latin typeface="Times New Roman" pitchFamily="18" charset="0"/>
                          <a:cs typeface="Times New Roman" pitchFamily="18" charset="0"/>
                        </a:rPr>
                        <a:t>15 August, 1975</a:t>
                      </a: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pic>
        <p:nvPicPr>
          <p:cNvPr id="5122" name="Picture 2" descr="C:\Users\Evik\AppData\Local\Microsoft\Windows\Temporary Internet Files\Content.IE5\VG8BTZVY\MC9003565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39772"/>
            <a:ext cx="1445666" cy="184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461198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184912"/>
              </p:ext>
            </p:extLst>
          </p:nvPr>
        </p:nvGraphicFramePr>
        <p:xfrm>
          <a:off x="251520" y="1059582"/>
          <a:ext cx="7488832" cy="350520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744416"/>
                <a:gridCol w="3744416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typické znaky administrativních slohových útvarů patří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hovorová čeština, obrazná vyjádření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běžná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slovní zásoba, nepřipravenost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řečnické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otázky, rčení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spisovná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čeština, jednoznačnost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Které oslovení </a:t>
                      </a:r>
                      <a:r>
                        <a:rPr lang="cs-CZ" sz="16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nepatří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do úředního dopisu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Vážení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pánové,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Milí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kolegové,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Vážená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paní ředitelko,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Ahoj Tondo,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Strukturovaný životopis: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je psán ve větách.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přikládá pouze k žádosti o zaměstnání.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je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psán heslovitě.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musí být napsán vlastní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rukou.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Číselné výrazy na složenkách píšeme: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vždy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pozpátku.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vždy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dohromady (jako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jedno slovo).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    dohromady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pouze pokud hodnota přesahuje 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1000Kč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vždy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zvlášť (jednotlivá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028384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Evik\AppData\Local\Microsoft\Windows\Temporary Internet Files\Content.IE5\BQLVABZR\MC9004242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10584"/>
            <a:ext cx="1213606" cy="117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83518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03598"/>
            <a:ext cx="8640960" cy="32403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http://www.ceskaposta.cz/cz/sluzby/penezni-sluzby/cr/postovni-poukazka-a-id254/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http://www.ceskaposta.cz/cz/nastroje/uzitecne-informace/seznam-druhu-zasilek-s-moznosti-sledovani-v-rezimu-track-trace-id31934/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http://mzvcr.wordpress.com/2009/12/22/proc-mzv-zapira-ceske-dny-v-thajsku/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http://online-zivotopis.cz/jak-napsat-spravne-zivotopis/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http://cs.wikipedia.org/wiki/Soubor:%C5%BD%C3%A1dost_o_v%C3%BDpis_z_Rejst%C5%99%C3%ADku_trest%C5%AF.jpg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http://www.horna-so.cz/index.php?page=vzor-objednavky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http://www.zivotopisonline.cz/strukturovany-zivotopis.html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http://cs.wikipedia.org/wiki/Curriculum_vitae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Bičíková Vladimíra, Topil Zdeněk, Šafránek František: Český jazyk 7, Havlíčkův Brod, Tobiáš, 2005, 2.vydání, ISBN 80-7311-037-7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www.ujc.cas.cz/jazykova-poradna/porfaq.html#graficka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www.zivotopisonline.cz/strukturovany-zivotopis.html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http://www.ceskaposta.cz/cz/sluzby/penezni-sluzby/cr/postovni-poukazka-a-id254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13"/>
              </a:rPr>
              <a:t>http://www.helpforenglish.cz/business-english/c2008122201-BUSINESS-03--CV--tips-and-tricks-.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13"/>
              </a:rPr>
              <a:t>html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7180</TotalTime>
  <Words>1401</Words>
  <Application>Microsoft Office PowerPoint</Application>
  <PresentationFormat>Předvádění na obrazovce (16:9)</PresentationFormat>
  <Paragraphs>237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26.1 Slohové útvary administrativního stylu</vt:lpstr>
      <vt:lpstr>26.2 Co již víme o administrativních útvarech ?</vt:lpstr>
      <vt:lpstr>26.3 Jaké si řekneme nové termíny a názvy?</vt:lpstr>
      <vt:lpstr>26.4 Co si řekneme nového?</vt:lpstr>
      <vt:lpstr>26.5 Procvičení a příklady</vt:lpstr>
      <vt:lpstr>26.6 Něco navíc pro šikovné</vt:lpstr>
      <vt:lpstr>26.7 CLIL (Curriculum vitae)</vt:lpstr>
      <vt:lpstr>26.8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240</cp:revision>
  <dcterms:created xsi:type="dcterms:W3CDTF">2010-10-18T18:21:56Z</dcterms:created>
  <dcterms:modified xsi:type="dcterms:W3CDTF">2012-04-15T08:40:21Z</dcterms:modified>
</cp:coreProperties>
</file>