
<file path=[Content_Types].xml><?xml version="1.0" encoding="utf-8"?>
<Types xmlns="http://schemas.openxmlformats.org/package/2006/content-types">
  <Default Extension="png" ContentType="image/png"/>
  <Default Extension="wmf" ContentType="image/x-wmf"/>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2"/>
  </p:notesMasterIdLst>
  <p:handoutMasterIdLst>
    <p:handoutMasterId r:id="rId13"/>
  </p:handoutMasterIdLst>
  <p:sldIdLst>
    <p:sldId id="257" r:id="rId2"/>
    <p:sldId id="258" r:id="rId3"/>
    <p:sldId id="259" r:id="rId4"/>
    <p:sldId id="264" r:id="rId5"/>
    <p:sldId id="260" r:id="rId6"/>
    <p:sldId id="261" r:id="rId7"/>
    <p:sldId id="262" r:id="rId8"/>
    <p:sldId id="263" r:id="rId9"/>
    <p:sldId id="265" r:id="rId10"/>
    <p:sldId id="266" r:id="rId11"/>
  </p:sldIdLst>
  <p:sldSz cx="9144000" cy="5143500" type="screen16x9"/>
  <p:notesSz cx="6858000" cy="9144000"/>
  <p:defaultText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512373"/>
    <a:srgbClr val="81376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Střední styl 2 – zvýraznění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0A15C55-8517-42AA-B614-E9B94910E393}" styleName="Střední styl 2 – zvýraznění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C4B1156A-380E-4F78-BDF5-A606A8083BF9}" styleName="Střední styl 4 – zvýraznění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solidFill>
            <a:schemeClr val="accent4">
              <a:tint val="20000"/>
            </a:schemeClr>
          </a:solidFill>
        </a:fill>
      </a:tcStyle>
    </a:wholeTbl>
    <a:band1H>
      <a:tcStyle>
        <a:tcBdr/>
        <a:fill>
          <a:solidFill>
            <a:schemeClr val="accent4">
              <a:tint val="40000"/>
            </a:schemeClr>
          </a:solidFill>
        </a:fill>
      </a:tcStyle>
    </a:band1H>
    <a:band1V>
      <a:tcStyle>
        <a:tcBdr/>
        <a:fill>
          <a:solidFill>
            <a:schemeClr val="accent4">
              <a:tint val="40000"/>
            </a:schemeClr>
          </a:solidFill>
        </a:fill>
      </a:tcStyle>
    </a:band1V>
    <a:lastCol>
      <a:tcTxStyle b="on"/>
      <a:tcStyle>
        <a:tcBdr/>
      </a:tcStyle>
    </a:lastCol>
    <a:firstCol>
      <a:tcTxStyle b="on"/>
      <a:tcStyle>
        <a:tcBdr/>
      </a:tcStyle>
    </a:firstCol>
    <a:lastRow>
      <a:tcTxStyle b="on"/>
      <a:tcStyle>
        <a:tcBdr>
          <a:top>
            <a:ln w="25400" cmpd="sng">
              <a:solidFill>
                <a:schemeClr val="accent4"/>
              </a:solidFill>
            </a:ln>
          </a:top>
        </a:tcBdr>
        <a:fill>
          <a:solidFill>
            <a:schemeClr val="accent4">
              <a:tint val="20000"/>
            </a:schemeClr>
          </a:solidFill>
        </a:fill>
      </a:tcStyle>
    </a:lastRow>
    <a:firstRow>
      <a:tcTxStyle b="on"/>
      <a:tcStyle>
        <a:tcBdr/>
        <a:fill>
          <a:solidFill>
            <a:schemeClr val="accent4">
              <a:tint val="20000"/>
            </a:schemeClr>
          </a:solidFill>
        </a:fill>
      </a:tcStyle>
    </a:firstRow>
  </a:tblStyle>
  <a:tblStyle styleId="{EB9631B5-78F2-41C9-869B-9F39066F8104}" styleName="Střední styl 3 – zvýraznění 4">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4"/>
          </a:solidFill>
        </a:fill>
      </a:tcStyle>
    </a:lastCol>
    <a:firstCol>
      <a:tcTxStyle b="on">
        <a:fontRef idx="minor">
          <a:scrgbClr r="0" g="0" b="0"/>
        </a:fontRef>
        <a:schemeClr val="lt1"/>
      </a:tcTxStyle>
      <a:tcStyle>
        <a:tcBdr/>
        <a:fill>
          <a:solidFill>
            <a:schemeClr val="accent4"/>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4"/>
          </a:solidFill>
        </a:fill>
      </a:tcStyle>
    </a:firstRow>
  </a:tblStyle>
  <a:tblStyle styleId="{1E171933-4619-4E11-9A3F-F7608DF75F80}" styleName="Střední styl 1 – zvýraznění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a:noFill/>
            </a:ln>
          </a:insideV>
        </a:tcBdr>
        <a:fill>
          <a:solidFill>
            <a:schemeClr val="lt1"/>
          </a:solidFill>
        </a:fill>
      </a:tcStyle>
    </a:wholeTbl>
    <a:band1H>
      <a:tcStyle>
        <a:tcBdr/>
        <a:fill>
          <a:solidFill>
            <a:schemeClr val="accent4">
              <a:tint val="20000"/>
            </a:schemeClr>
          </a:solidFill>
        </a:fill>
      </a:tcStyle>
    </a:band1H>
    <a:band1V>
      <a:tcStyle>
        <a:tcBdr/>
        <a:fill>
          <a:solidFill>
            <a:schemeClr val="accent4">
              <a:tint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solidFill>
            <a:schemeClr val="lt1"/>
          </a:solidFill>
        </a:fill>
      </a:tcStyle>
    </a:lastRow>
    <a:firstRow>
      <a:tcTxStyle b="on">
        <a:fontRef idx="minor">
          <a:scrgbClr r="0" g="0" b="0"/>
        </a:fontRef>
        <a:schemeClr val="lt1"/>
      </a:tcTxStyle>
      <a:tcStyle>
        <a:tcBdr/>
        <a:fill>
          <a:solidFill>
            <a:schemeClr val="accent4"/>
          </a:solidFill>
        </a:fill>
      </a:tcStyle>
    </a:firstRow>
  </a:tblStyle>
  <a:tblStyle styleId="{D27102A9-8310-4765-A935-A1911B00CA55}" styleName="Světlý styl 1 – zvýraznění 4">
    <a:wholeTbl>
      <a:tcTxStyle>
        <a:fontRef idx="minor">
          <a:scrgbClr r="0" g="0" b="0"/>
        </a:fontRef>
        <a:schemeClr val="tx1"/>
      </a:tcTxStyle>
      <a:tcStyle>
        <a:tcBdr>
          <a:left>
            <a:ln>
              <a:noFill/>
            </a:ln>
          </a:left>
          <a:right>
            <a:ln>
              <a:noFill/>
            </a:ln>
          </a:right>
          <a:top>
            <a:ln w="12700" cmpd="sng">
              <a:solidFill>
                <a:schemeClr val="accent4"/>
              </a:solidFill>
            </a:ln>
          </a:top>
          <a:bottom>
            <a:ln w="12700" cmpd="sng">
              <a:solidFill>
                <a:schemeClr val="accent4"/>
              </a:solidFill>
            </a:ln>
          </a:bottom>
          <a:insideH>
            <a:ln>
              <a:noFill/>
            </a:ln>
          </a:insideH>
          <a:insideV>
            <a:ln>
              <a:noFill/>
            </a:ln>
          </a:insideV>
        </a:tcBdr>
        <a:fill>
          <a:noFill/>
        </a:fill>
      </a:tcStyle>
    </a:wholeTbl>
    <a:band1H>
      <a:tcStyle>
        <a:tcBdr/>
        <a:fill>
          <a:solidFill>
            <a:schemeClr val="accent4">
              <a:alpha val="20000"/>
            </a:schemeClr>
          </a:solidFill>
        </a:fill>
      </a:tcStyle>
    </a:band1H>
    <a:band2H>
      <a:tcStyle>
        <a:tcBdr/>
      </a:tcStyle>
    </a:band2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12700" cmpd="sng">
              <a:solidFill>
                <a:schemeClr val="accent4"/>
              </a:solidFill>
            </a:ln>
          </a:top>
        </a:tcBdr>
        <a:fill>
          <a:noFill/>
        </a:fill>
      </a:tcStyle>
    </a:lastRow>
    <a:firstRow>
      <a:tcTxStyle b="on"/>
      <a:tcStyle>
        <a:tcBdr>
          <a:bottom>
            <a:ln w="12700" cmpd="sng">
              <a:solidFill>
                <a:schemeClr val="accent4"/>
              </a:solidFill>
            </a:ln>
          </a:bottom>
        </a:tcBdr>
        <a:fill>
          <a:noFill/>
        </a:fill>
      </a:tcStyle>
    </a:firstRow>
  </a:tblStyle>
  <a:tblStyle styleId="{775DCB02-9BB8-47FD-8907-85C794F793BA}" styleName="Styl s motivem 1 – zvýraznění 4">
    <a:tblBg>
      <a:fillRef idx="2">
        <a:schemeClr val="accent4"/>
      </a:fillRef>
      <a:effectRef idx="1">
        <a:schemeClr val="accent4"/>
      </a:effectRef>
    </a:tblBg>
    <a:wholeTbl>
      <a:tcTxStyle>
        <a:fontRef idx="minor">
          <a:scrgbClr r="0" g="0" b="0"/>
        </a:fontRef>
        <a:schemeClr val="dk1"/>
      </a:tcTxStyle>
      <a:tcStyle>
        <a:tcBdr>
          <a:left>
            <a:lnRef idx="1">
              <a:schemeClr val="accent4"/>
            </a:lnRef>
          </a:left>
          <a:right>
            <a:lnRef idx="1">
              <a:schemeClr val="accent4"/>
            </a:lnRef>
          </a:right>
          <a:top>
            <a:lnRef idx="1">
              <a:schemeClr val="accent4"/>
            </a:lnRef>
          </a:top>
          <a:bottom>
            <a:lnRef idx="1">
              <a:schemeClr val="accent4"/>
            </a:lnRef>
          </a:bottom>
          <a:insideH>
            <a:lnRef idx="1">
              <a:schemeClr val="accent4"/>
            </a:lnRef>
          </a:insideH>
          <a:insideV>
            <a:lnRef idx="1">
              <a:schemeClr val="accent4"/>
            </a:lnRef>
          </a:insideV>
        </a:tcBdr>
        <a:fill>
          <a:noFill/>
        </a:fill>
      </a:tcStyle>
    </a:wholeTbl>
    <a:band1H>
      <a:tcStyle>
        <a:tcBdr/>
        <a:fill>
          <a:solidFill>
            <a:schemeClr val="accent4">
              <a:alpha val="40000"/>
            </a:schemeClr>
          </a:solidFill>
        </a:fill>
      </a:tcStyle>
    </a:band1H>
    <a:band2H>
      <a:tcStyle>
        <a:tcBdr/>
      </a:tcStyle>
    </a:band2H>
    <a:band1V>
      <a:tcStyle>
        <a:tcBdr>
          <a:top>
            <a:lnRef idx="1">
              <a:schemeClr val="accent4"/>
            </a:lnRef>
          </a:top>
          <a:bottom>
            <a:lnRef idx="1">
              <a:schemeClr val="accent4"/>
            </a:lnRef>
          </a:bottom>
        </a:tcBdr>
        <a:fill>
          <a:solidFill>
            <a:schemeClr val="accent4">
              <a:alpha val="40000"/>
            </a:schemeClr>
          </a:solidFill>
        </a:fill>
      </a:tcStyle>
    </a:band1V>
    <a:band2V>
      <a:tcStyle>
        <a:tcBdr/>
      </a:tcStyle>
    </a:band2V>
    <a:lastCol>
      <a:tcTxStyle b="on"/>
      <a:tcStyle>
        <a:tcBdr>
          <a:left>
            <a:lnRef idx="2">
              <a:schemeClr val="accent4"/>
            </a:lnRef>
          </a:left>
          <a:right>
            <a:lnRef idx="1">
              <a:schemeClr val="accent4"/>
            </a:lnRef>
          </a:right>
          <a:top>
            <a:lnRef idx="1">
              <a:schemeClr val="accent4"/>
            </a:lnRef>
          </a:top>
          <a:bottom>
            <a:lnRef idx="1">
              <a:schemeClr val="accent4"/>
            </a:lnRef>
          </a:bottom>
          <a:insideH>
            <a:lnRef idx="1">
              <a:schemeClr val="accent4"/>
            </a:lnRef>
          </a:insideH>
          <a:insideV>
            <a:ln>
              <a:noFill/>
            </a:ln>
          </a:insideV>
        </a:tcBdr>
      </a:tcStyle>
    </a:lastCol>
    <a:firstCol>
      <a:tcTxStyle b="on"/>
      <a:tcStyle>
        <a:tcBdr>
          <a:left>
            <a:lnRef idx="1">
              <a:schemeClr val="accent4"/>
            </a:lnRef>
          </a:left>
          <a:right>
            <a:lnRef idx="2">
              <a:schemeClr val="accent4"/>
            </a:lnRef>
          </a:right>
          <a:top>
            <a:lnRef idx="1">
              <a:schemeClr val="accent4"/>
            </a:lnRef>
          </a:top>
          <a:bottom>
            <a:lnRef idx="1">
              <a:schemeClr val="accent4"/>
            </a:lnRef>
          </a:bottom>
          <a:insideH>
            <a:lnRef idx="1">
              <a:schemeClr val="accent4"/>
            </a:lnRef>
          </a:insideH>
          <a:insideV>
            <a:ln>
              <a:noFill/>
            </a:ln>
          </a:insideV>
        </a:tcBdr>
      </a:tcStyle>
    </a:firstCol>
    <a:lastRow>
      <a:tcTxStyle b="on"/>
      <a:tcStyle>
        <a:tcBdr>
          <a:left>
            <a:lnRef idx="1">
              <a:schemeClr val="accent4"/>
            </a:lnRef>
          </a:left>
          <a:right>
            <a:lnRef idx="1">
              <a:schemeClr val="accent4"/>
            </a:lnRef>
          </a:right>
          <a:top>
            <a:lnRef idx="2">
              <a:schemeClr val="accent4"/>
            </a:lnRef>
          </a:top>
          <a:bottom>
            <a:lnRef idx="2">
              <a:schemeClr val="accent4"/>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4"/>
            </a:lnRef>
          </a:left>
          <a:right>
            <a:lnRef idx="1">
              <a:schemeClr val="accent4"/>
            </a:lnRef>
          </a:right>
          <a:top>
            <a:lnRef idx="1">
              <a:schemeClr val="accent4"/>
            </a:lnRef>
          </a:top>
          <a:bottom>
            <a:lnRef idx="2">
              <a:schemeClr val="lt1"/>
            </a:lnRef>
          </a:bottom>
          <a:insideH>
            <a:ln>
              <a:noFill/>
            </a:ln>
          </a:insideH>
          <a:insideV>
            <a:ln>
              <a:noFill/>
            </a:ln>
          </a:insideV>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p:scale>
          <a:sx n="80" d="100"/>
          <a:sy n="80" d="100"/>
        </p:scale>
        <p:origin x="-870" y="-408"/>
      </p:cViewPr>
      <p:guideLst>
        <p:guide orient="horz" pos="162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handoutMaster" Target="handoutMasters/handoutMaster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Zástupný symbol pro záhlaví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r>
              <a:rPr lang="cs-CZ" smtClean="0"/>
              <a:t>Elektronická učebnice - Základní škola Děčín VI, Na Stráni 879/2, příspěvková organizace</a:t>
            </a:r>
            <a:endParaRPr lang="cs-CZ"/>
          </a:p>
        </p:txBody>
      </p:sp>
      <p:sp>
        <p:nvSpPr>
          <p:cNvPr id="3" name="Zástupný symbol pro datum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8033583E-89BF-4ECB-AA3F-75DD3E829E63}" type="datetimeFigureOut">
              <a:rPr lang="cs-CZ" smtClean="0"/>
              <a:pPr/>
              <a:t>18.1.2013</a:t>
            </a:fld>
            <a:endParaRPr lang="cs-CZ"/>
          </a:p>
        </p:txBody>
      </p:sp>
      <p:sp>
        <p:nvSpPr>
          <p:cNvPr id="4" name="Zástupný symbol pro zápatí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cs-CZ"/>
          </a:p>
        </p:txBody>
      </p:sp>
      <p:sp>
        <p:nvSpPr>
          <p:cNvPr id="5" name="Zástupný symbol pro číslo snímku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2D771979-99DB-4828-878C-66DC5CF305D5}" type="slidenum">
              <a:rPr lang="cs-CZ" smtClean="0"/>
              <a:pPr/>
              <a:t>‹#›</a:t>
            </a:fld>
            <a:endParaRPr lang="cs-CZ"/>
          </a:p>
        </p:txBody>
      </p:sp>
    </p:spTree>
    <p:extLst>
      <p:ext uri="{BB962C8B-B14F-4D97-AF65-F5344CB8AC3E}">
        <p14:creationId xmlns:p14="http://schemas.microsoft.com/office/powerpoint/2010/main" val="559170762"/>
      </p:ext>
    </p:extLst>
  </p:cSld>
  <p:clrMap bg1="lt1" tx1="dk1" bg2="lt2" tx2="dk2" accent1="accent1" accent2="accent2" accent3="accent3" accent4="accent4" accent5="accent5" accent6="accent6" hlink="hlink" folHlink="folHlink"/>
  <p:hf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Zástupný symbol pro záhlaví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r>
              <a:rPr lang="cs-CZ" smtClean="0"/>
              <a:t>Elektronická učebnice - Základní škola Děčín VI, Na Stráni 879/2, příspěvková organizace</a:t>
            </a:r>
            <a:endParaRPr lang="cs-CZ"/>
          </a:p>
        </p:txBody>
      </p:sp>
      <p:sp>
        <p:nvSpPr>
          <p:cNvPr id="3" name="Zástupný symbol pro datum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47527786-DE88-4C02-A0B7-082242F2B663}" type="datetimeFigureOut">
              <a:rPr lang="cs-CZ" smtClean="0"/>
              <a:pPr/>
              <a:t>18.1.2013</a:t>
            </a:fld>
            <a:endParaRPr lang="cs-CZ"/>
          </a:p>
        </p:txBody>
      </p:sp>
      <p:sp>
        <p:nvSpPr>
          <p:cNvPr id="4" name="Zástupný symbol pro obrázek snímku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cs-CZ"/>
          </a:p>
        </p:txBody>
      </p:sp>
      <p:sp>
        <p:nvSpPr>
          <p:cNvPr id="5" name="Zástupný symbol pro poznámky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6" name="Zástupný symbol pro zápatí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cs-CZ"/>
          </a:p>
        </p:txBody>
      </p:sp>
      <p:sp>
        <p:nvSpPr>
          <p:cNvPr id="7" name="Zástupný symbol pro číslo snímku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A7C757F8-8F25-4CF1-88DC-C9C420F53004}" type="slidenum">
              <a:rPr lang="cs-CZ" smtClean="0"/>
              <a:pPr/>
              <a:t>‹#›</a:t>
            </a:fld>
            <a:endParaRPr lang="cs-CZ"/>
          </a:p>
        </p:txBody>
      </p:sp>
    </p:spTree>
    <p:extLst>
      <p:ext uri="{BB962C8B-B14F-4D97-AF65-F5344CB8AC3E}">
        <p14:creationId xmlns:p14="http://schemas.microsoft.com/office/powerpoint/2010/main" val="2661376821"/>
      </p:ext>
    </p:extLst>
  </p:cSld>
  <p:clrMap bg1="lt1" tx1="dk1" bg2="lt2" tx2="dk2" accent1="accent1" accent2="accent2" accent3="accent3" accent4="accent4" accent5="accent5" accent6="accent6" hlink="hlink" folHlink="folHlink"/>
  <p:hf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a:xfrm>
            <a:off x="381000" y="685800"/>
            <a:ext cx="6096000" cy="3429000"/>
          </a:xfrm>
        </p:spPr>
      </p:sp>
      <p:sp>
        <p:nvSpPr>
          <p:cNvPr id="3" name="Zástupný symbol pro poznámky 2"/>
          <p:cNvSpPr>
            <a:spLocks noGrp="1"/>
          </p:cNvSpPr>
          <p:nvPr>
            <p:ph type="body" idx="1"/>
          </p:nvPr>
        </p:nvSpPr>
        <p:spPr/>
        <p:txBody>
          <a:bodyPr>
            <a:normAutofit/>
          </a:bodyPr>
          <a:lstStyle/>
          <a:p>
            <a:endParaRPr lang="cs-CZ"/>
          </a:p>
        </p:txBody>
      </p:sp>
      <p:sp>
        <p:nvSpPr>
          <p:cNvPr id="4" name="Zástupný symbol pro číslo snímku 3"/>
          <p:cNvSpPr>
            <a:spLocks noGrp="1"/>
          </p:cNvSpPr>
          <p:nvPr>
            <p:ph type="sldNum" sz="quarter" idx="10"/>
          </p:nvPr>
        </p:nvSpPr>
        <p:spPr/>
        <p:txBody>
          <a:bodyPr/>
          <a:lstStyle/>
          <a:p>
            <a:fld id="{A7C757F8-8F25-4CF1-88DC-C9C420F53004}" type="slidenum">
              <a:rPr lang="cs-CZ" smtClean="0"/>
              <a:pPr/>
              <a:t>1</a:t>
            </a:fld>
            <a:endParaRPr lang="cs-CZ"/>
          </a:p>
        </p:txBody>
      </p:sp>
      <p:sp>
        <p:nvSpPr>
          <p:cNvPr id="5" name="Zástupný symbol pro záhlaví 4"/>
          <p:cNvSpPr>
            <a:spLocks noGrp="1"/>
          </p:cNvSpPr>
          <p:nvPr>
            <p:ph type="hdr" sz="quarter" idx="11"/>
          </p:nvPr>
        </p:nvSpPr>
        <p:spPr/>
        <p:txBody>
          <a:bodyPr/>
          <a:lstStyle/>
          <a:p>
            <a:r>
              <a:rPr lang="cs-CZ" smtClean="0"/>
              <a:t>Elektronická učebnice - Základní škola Děčín VI, Na Stráni 879/2, příspěvková organizace</a:t>
            </a:r>
            <a:endParaRPr lang="cs-CZ"/>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a:xfrm>
            <a:off x="381000" y="685800"/>
            <a:ext cx="6096000" cy="3429000"/>
          </a:xfrm>
        </p:spPr>
      </p:sp>
      <p:sp>
        <p:nvSpPr>
          <p:cNvPr id="3" name="Zástupný symbol pro poznámky 2"/>
          <p:cNvSpPr>
            <a:spLocks noGrp="1"/>
          </p:cNvSpPr>
          <p:nvPr>
            <p:ph type="body" idx="1"/>
          </p:nvPr>
        </p:nvSpPr>
        <p:spPr/>
        <p:txBody>
          <a:bodyPr>
            <a:normAutofit/>
          </a:bodyPr>
          <a:lstStyle/>
          <a:p>
            <a:endParaRPr lang="cs-CZ"/>
          </a:p>
        </p:txBody>
      </p:sp>
      <p:sp>
        <p:nvSpPr>
          <p:cNvPr id="4" name="Zástupný symbol pro číslo snímku 3"/>
          <p:cNvSpPr>
            <a:spLocks noGrp="1"/>
          </p:cNvSpPr>
          <p:nvPr>
            <p:ph type="sldNum" sz="quarter" idx="10"/>
          </p:nvPr>
        </p:nvSpPr>
        <p:spPr/>
        <p:txBody>
          <a:bodyPr/>
          <a:lstStyle/>
          <a:p>
            <a:fld id="{A7C757F8-8F25-4CF1-88DC-C9C420F53004}" type="slidenum">
              <a:rPr lang="cs-CZ" smtClean="0"/>
              <a:pPr/>
              <a:t>2</a:t>
            </a:fld>
            <a:endParaRPr lang="cs-CZ"/>
          </a:p>
        </p:txBody>
      </p:sp>
      <p:sp>
        <p:nvSpPr>
          <p:cNvPr id="5" name="Zástupný symbol pro záhlaví 4"/>
          <p:cNvSpPr>
            <a:spLocks noGrp="1"/>
          </p:cNvSpPr>
          <p:nvPr>
            <p:ph type="hdr" sz="quarter" idx="11"/>
          </p:nvPr>
        </p:nvSpPr>
        <p:spPr/>
        <p:txBody>
          <a:bodyPr/>
          <a:lstStyle/>
          <a:p>
            <a:r>
              <a:rPr lang="cs-CZ" smtClean="0"/>
              <a:t>Elektronická učebnice - Základní škola Děčín VI, Na Stráni 879/2, příspěvková organizace</a:t>
            </a:r>
            <a:endParaRPr lang="cs-CZ"/>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a:xfrm>
            <a:off x="381000" y="685800"/>
            <a:ext cx="6096000" cy="3429000"/>
          </a:xfrm>
        </p:spPr>
      </p:sp>
      <p:sp>
        <p:nvSpPr>
          <p:cNvPr id="3" name="Zástupný symbol pro poznámky 2"/>
          <p:cNvSpPr>
            <a:spLocks noGrp="1"/>
          </p:cNvSpPr>
          <p:nvPr>
            <p:ph type="body" idx="1"/>
          </p:nvPr>
        </p:nvSpPr>
        <p:spPr/>
        <p:txBody>
          <a:bodyPr>
            <a:normAutofit/>
          </a:bodyPr>
          <a:lstStyle/>
          <a:p>
            <a:endParaRPr lang="cs-CZ"/>
          </a:p>
        </p:txBody>
      </p:sp>
      <p:sp>
        <p:nvSpPr>
          <p:cNvPr id="4" name="Zástupný symbol pro číslo snímku 3"/>
          <p:cNvSpPr>
            <a:spLocks noGrp="1"/>
          </p:cNvSpPr>
          <p:nvPr>
            <p:ph type="sldNum" sz="quarter" idx="10"/>
          </p:nvPr>
        </p:nvSpPr>
        <p:spPr/>
        <p:txBody>
          <a:bodyPr/>
          <a:lstStyle/>
          <a:p>
            <a:fld id="{A7C757F8-8F25-4CF1-88DC-C9C420F53004}" type="slidenum">
              <a:rPr lang="cs-CZ" smtClean="0"/>
              <a:pPr/>
              <a:t>3</a:t>
            </a:fld>
            <a:endParaRPr lang="cs-CZ"/>
          </a:p>
        </p:txBody>
      </p:sp>
      <p:sp>
        <p:nvSpPr>
          <p:cNvPr id="5" name="Zástupný symbol pro záhlaví 4"/>
          <p:cNvSpPr>
            <a:spLocks noGrp="1"/>
          </p:cNvSpPr>
          <p:nvPr>
            <p:ph type="hdr" sz="quarter" idx="11"/>
          </p:nvPr>
        </p:nvSpPr>
        <p:spPr/>
        <p:txBody>
          <a:bodyPr/>
          <a:lstStyle/>
          <a:p>
            <a:r>
              <a:rPr lang="cs-CZ" smtClean="0"/>
              <a:t>Elektronická učebnice - Základní škola Děčín VI, Na Stráni 879/2, příspěvková organizace</a:t>
            </a:r>
            <a:endParaRPr lang="cs-CZ"/>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a:xfrm>
            <a:off x="381000" y="685800"/>
            <a:ext cx="6096000" cy="3429000"/>
          </a:xfrm>
        </p:spPr>
      </p:sp>
      <p:sp>
        <p:nvSpPr>
          <p:cNvPr id="3" name="Zástupný symbol pro poznámky 2"/>
          <p:cNvSpPr>
            <a:spLocks noGrp="1"/>
          </p:cNvSpPr>
          <p:nvPr>
            <p:ph type="body" idx="1"/>
          </p:nvPr>
        </p:nvSpPr>
        <p:spPr/>
        <p:txBody>
          <a:bodyPr>
            <a:normAutofit/>
          </a:bodyPr>
          <a:lstStyle/>
          <a:p>
            <a:endParaRPr lang="cs-CZ"/>
          </a:p>
        </p:txBody>
      </p:sp>
      <p:sp>
        <p:nvSpPr>
          <p:cNvPr id="4" name="Zástupný symbol pro číslo snímku 3"/>
          <p:cNvSpPr>
            <a:spLocks noGrp="1"/>
          </p:cNvSpPr>
          <p:nvPr>
            <p:ph type="sldNum" sz="quarter" idx="10"/>
          </p:nvPr>
        </p:nvSpPr>
        <p:spPr/>
        <p:txBody>
          <a:bodyPr/>
          <a:lstStyle/>
          <a:p>
            <a:fld id="{A7C757F8-8F25-4CF1-88DC-C9C420F53004}" type="slidenum">
              <a:rPr lang="cs-CZ" smtClean="0"/>
              <a:pPr/>
              <a:t>4</a:t>
            </a:fld>
            <a:endParaRPr lang="cs-CZ"/>
          </a:p>
        </p:txBody>
      </p:sp>
      <p:sp>
        <p:nvSpPr>
          <p:cNvPr id="5" name="Zástupný symbol pro záhlaví 4"/>
          <p:cNvSpPr>
            <a:spLocks noGrp="1"/>
          </p:cNvSpPr>
          <p:nvPr>
            <p:ph type="hdr" sz="quarter" idx="11"/>
          </p:nvPr>
        </p:nvSpPr>
        <p:spPr/>
        <p:txBody>
          <a:bodyPr/>
          <a:lstStyle/>
          <a:p>
            <a:r>
              <a:rPr lang="cs-CZ" smtClean="0"/>
              <a:t>Elektronická učebnice - Základní škola Děčín VI, Na Stráni 879/2, příspěvková organizace</a:t>
            </a:r>
            <a:endParaRPr lang="cs-CZ"/>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a:xfrm>
            <a:off x="381000" y="685800"/>
            <a:ext cx="6096000" cy="3429000"/>
          </a:xfrm>
        </p:spPr>
      </p:sp>
      <p:sp>
        <p:nvSpPr>
          <p:cNvPr id="3" name="Zástupný symbol pro poznámky 2"/>
          <p:cNvSpPr>
            <a:spLocks noGrp="1"/>
          </p:cNvSpPr>
          <p:nvPr>
            <p:ph type="body" idx="1"/>
          </p:nvPr>
        </p:nvSpPr>
        <p:spPr/>
        <p:txBody>
          <a:bodyPr>
            <a:normAutofit/>
          </a:bodyPr>
          <a:lstStyle/>
          <a:p>
            <a:endParaRPr lang="cs-CZ"/>
          </a:p>
        </p:txBody>
      </p:sp>
      <p:sp>
        <p:nvSpPr>
          <p:cNvPr id="4" name="Zástupný symbol pro číslo snímku 3"/>
          <p:cNvSpPr>
            <a:spLocks noGrp="1"/>
          </p:cNvSpPr>
          <p:nvPr>
            <p:ph type="sldNum" sz="quarter" idx="10"/>
          </p:nvPr>
        </p:nvSpPr>
        <p:spPr/>
        <p:txBody>
          <a:bodyPr/>
          <a:lstStyle/>
          <a:p>
            <a:fld id="{A7C757F8-8F25-4CF1-88DC-C9C420F53004}" type="slidenum">
              <a:rPr lang="cs-CZ" smtClean="0"/>
              <a:pPr/>
              <a:t>5</a:t>
            </a:fld>
            <a:endParaRPr lang="cs-CZ"/>
          </a:p>
        </p:txBody>
      </p:sp>
      <p:sp>
        <p:nvSpPr>
          <p:cNvPr id="5" name="Zástupný symbol pro záhlaví 4"/>
          <p:cNvSpPr>
            <a:spLocks noGrp="1"/>
          </p:cNvSpPr>
          <p:nvPr>
            <p:ph type="hdr" sz="quarter" idx="11"/>
          </p:nvPr>
        </p:nvSpPr>
        <p:spPr/>
        <p:txBody>
          <a:bodyPr/>
          <a:lstStyle/>
          <a:p>
            <a:r>
              <a:rPr lang="cs-CZ" smtClean="0"/>
              <a:t>Elektronická učebnice - Základní škola Děčín VI, Na Stráni 879/2, příspěvková organizace</a:t>
            </a:r>
            <a:endParaRPr lang="cs-CZ"/>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a:xfrm>
            <a:off x="381000" y="685800"/>
            <a:ext cx="6096000" cy="3429000"/>
          </a:xfrm>
        </p:spPr>
      </p:sp>
      <p:sp>
        <p:nvSpPr>
          <p:cNvPr id="3" name="Zástupný symbol pro poznámky 2"/>
          <p:cNvSpPr>
            <a:spLocks noGrp="1"/>
          </p:cNvSpPr>
          <p:nvPr>
            <p:ph type="body" idx="1"/>
          </p:nvPr>
        </p:nvSpPr>
        <p:spPr/>
        <p:txBody>
          <a:bodyPr>
            <a:normAutofit/>
          </a:bodyPr>
          <a:lstStyle/>
          <a:p>
            <a:endParaRPr lang="cs-CZ"/>
          </a:p>
        </p:txBody>
      </p:sp>
      <p:sp>
        <p:nvSpPr>
          <p:cNvPr id="4" name="Zástupný symbol pro číslo snímku 3"/>
          <p:cNvSpPr>
            <a:spLocks noGrp="1"/>
          </p:cNvSpPr>
          <p:nvPr>
            <p:ph type="sldNum" sz="quarter" idx="10"/>
          </p:nvPr>
        </p:nvSpPr>
        <p:spPr/>
        <p:txBody>
          <a:bodyPr/>
          <a:lstStyle/>
          <a:p>
            <a:fld id="{A7C757F8-8F25-4CF1-88DC-C9C420F53004}" type="slidenum">
              <a:rPr lang="cs-CZ" smtClean="0"/>
              <a:pPr/>
              <a:t>6</a:t>
            </a:fld>
            <a:endParaRPr lang="cs-CZ"/>
          </a:p>
        </p:txBody>
      </p:sp>
      <p:sp>
        <p:nvSpPr>
          <p:cNvPr id="5" name="Zástupný symbol pro záhlaví 4"/>
          <p:cNvSpPr>
            <a:spLocks noGrp="1"/>
          </p:cNvSpPr>
          <p:nvPr>
            <p:ph type="hdr" sz="quarter" idx="11"/>
          </p:nvPr>
        </p:nvSpPr>
        <p:spPr/>
        <p:txBody>
          <a:bodyPr/>
          <a:lstStyle/>
          <a:p>
            <a:r>
              <a:rPr lang="cs-CZ" smtClean="0"/>
              <a:t>Elektronická učebnice - Základní škola Děčín VI, Na Stráni 879/2, příspěvková organizace</a:t>
            </a:r>
            <a:endParaRPr lang="cs-CZ"/>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a:xfrm>
            <a:off x="381000" y="685800"/>
            <a:ext cx="6096000" cy="3429000"/>
          </a:xfrm>
        </p:spPr>
      </p:sp>
      <p:sp>
        <p:nvSpPr>
          <p:cNvPr id="3" name="Zástupný symbol pro poznámky 2"/>
          <p:cNvSpPr>
            <a:spLocks noGrp="1"/>
          </p:cNvSpPr>
          <p:nvPr>
            <p:ph type="body" idx="1"/>
          </p:nvPr>
        </p:nvSpPr>
        <p:spPr/>
        <p:txBody>
          <a:bodyPr>
            <a:normAutofit/>
          </a:bodyPr>
          <a:lstStyle/>
          <a:p>
            <a:endParaRPr lang="cs-CZ"/>
          </a:p>
        </p:txBody>
      </p:sp>
      <p:sp>
        <p:nvSpPr>
          <p:cNvPr id="4" name="Zástupný symbol pro číslo snímku 3"/>
          <p:cNvSpPr>
            <a:spLocks noGrp="1"/>
          </p:cNvSpPr>
          <p:nvPr>
            <p:ph type="sldNum" sz="quarter" idx="10"/>
          </p:nvPr>
        </p:nvSpPr>
        <p:spPr/>
        <p:txBody>
          <a:bodyPr/>
          <a:lstStyle/>
          <a:p>
            <a:fld id="{A7C757F8-8F25-4CF1-88DC-C9C420F53004}" type="slidenum">
              <a:rPr lang="cs-CZ" smtClean="0"/>
              <a:pPr/>
              <a:t>7</a:t>
            </a:fld>
            <a:endParaRPr lang="cs-CZ"/>
          </a:p>
        </p:txBody>
      </p:sp>
      <p:sp>
        <p:nvSpPr>
          <p:cNvPr id="5" name="Zástupný symbol pro záhlaví 4"/>
          <p:cNvSpPr>
            <a:spLocks noGrp="1"/>
          </p:cNvSpPr>
          <p:nvPr>
            <p:ph type="hdr" sz="quarter" idx="11"/>
          </p:nvPr>
        </p:nvSpPr>
        <p:spPr/>
        <p:txBody>
          <a:bodyPr/>
          <a:lstStyle/>
          <a:p>
            <a:r>
              <a:rPr lang="cs-CZ" smtClean="0"/>
              <a:t>Elektronická učebnice - Základní škola Děčín VI, Na Stráni 879/2, příspěvková organizace</a:t>
            </a:r>
            <a:endParaRPr lang="cs-CZ"/>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a:xfrm>
            <a:off x="381000" y="685800"/>
            <a:ext cx="6096000" cy="3429000"/>
          </a:xfrm>
        </p:spPr>
      </p:sp>
      <p:sp>
        <p:nvSpPr>
          <p:cNvPr id="3" name="Zástupný symbol pro poznámky 2"/>
          <p:cNvSpPr>
            <a:spLocks noGrp="1"/>
          </p:cNvSpPr>
          <p:nvPr>
            <p:ph type="body" idx="1"/>
          </p:nvPr>
        </p:nvSpPr>
        <p:spPr/>
        <p:txBody>
          <a:bodyPr>
            <a:normAutofit/>
          </a:bodyPr>
          <a:lstStyle/>
          <a:p>
            <a:endParaRPr lang="cs-CZ"/>
          </a:p>
        </p:txBody>
      </p:sp>
      <p:sp>
        <p:nvSpPr>
          <p:cNvPr id="4" name="Zástupný symbol pro číslo snímku 3"/>
          <p:cNvSpPr>
            <a:spLocks noGrp="1"/>
          </p:cNvSpPr>
          <p:nvPr>
            <p:ph type="sldNum" sz="quarter" idx="10"/>
          </p:nvPr>
        </p:nvSpPr>
        <p:spPr/>
        <p:txBody>
          <a:bodyPr/>
          <a:lstStyle/>
          <a:p>
            <a:fld id="{A7C757F8-8F25-4CF1-88DC-C9C420F53004}" type="slidenum">
              <a:rPr lang="cs-CZ" smtClean="0"/>
              <a:pPr/>
              <a:t>8</a:t>
            </a:fld>
            <a:endParaRPr lang="cs-CZ"/>
          </a:p>
        </p:txBody>
      </p:sp>
      <p:sp>
        <p:nvSpPr>
          <p:cNvPr id="5" name="Zástupný symbol pro záhlaví 4"/>
          <p:cNvSpPr>
            <a:spLocks noGrp="1"/>
          </p:cNvSpPr>
          <p:nvPr>
            <p:ph type="hdr" sz="quarter" idx="11"/>
          </p:nvPr>
        </p:nvSpPr>
        <p:spPr/>
        <p:txBody>
          <a:bodyPr/>
          <a:lstStyle/>
          <a:p>
            <a:r>
              <a:rPr lang="cs-CZ" smtClean="0"/>
              <a:t>Elektronická učebnice - Základní škola Děčín VI, Na Stráni 879/2, příspěvková organizace</a:t>
            </a:r>
            <a:endParaRPr lang="cs-CZ"/>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Úvodní snímek">
    <p:spTree>
      <p:nvGrpSpPr>
        <p:cNvPr id="1" name=""/>
        <p:cNvGrpSpPr/>
        <p:nvPr/>
      </p:nvGrpSpPr>
      <p:grpSpPr>
        <a:xfrm>
          <a:off x="0" y="0"/>
          <a:ext cx="0" cy="0"/>
          <a:chOff x="0" y="0"/>
          <a:chExt cx="0" cy="0"/>
        </a:xfrm>
      </p:grpSpPr>
      <p:sp>
        <p:nvSpPr>
          <p:cNvPr id="2" name="Nadpis 1"/>
          <p:cNvSpPr>
            <a:spLocks noGrp="1"/>
          </p:cNvSpPr>
          <p:nvPr>
            <p:ph type="ctrTitle"/>
          </p:nvPr>
        </p:nvSpPr>
        <p:spPr>
          <a:xfrm>
            <a:off x="685800" y="1597819"/>
            <a:ext cx="7772400" cy="1102519"/>
          </a:xfrm>
        </p:spPr>
        <p:txBody>
          <a:bodyPr/>
          <a:lstStyle/>
          <a:p>
            <a:r>
              <a:rPr lang="cs-CZ" smtClean="0"/>
              <a:t>Klepnutím lze upravit styl předlohy nadpisů.</a:t>
            </a:r>
            <a:endParaRPr lang="cs-CZ"/>
          </a:p>
        </p:txBody>
      </p:sp>
      <p:sp>
        <p:nvSpPr>
          <p:cNvPr id="3" name="Podnadpis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cs-CZ" smtClean="0"/>
              <a:t>Klepnutím lze upravit styl předlohy podnadpisů.</a:t>
            </a:r>
            <a:endParaRPr lang="cs-CZ"/>
          </a:p>
        </p:txBody>
      </p:sp>
      <p:sp>
        <p:nvSpPr>
          <p:cNvPr id="4" name="Zástupný symbol pro datum 3"/>
          <p:cNvSpPr>
            <a:spLocks noGrp="1"/>
          </p:cNvSpPr>
          <p:nvPr>
            <p:ph type="dt" sz="half" idx="10"/>
          </p:nvPr>
        </p:nvSpPr>
        <p:spPr/>
        <p:txBody>
          <a:bodyPr/>
          <a:lstStyle/>
          <a:p>
            <a:fld id="{1F946E6A-BCBB-4397-B238-D9666C12CA33}" type="datetime1">
              <a:rPr lang="cs-CZ" smtClean="0"/>
              <a:pPr/>
              <a:t>18.1.2013</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FB5059B0-F0F3-4110-8E3E-B7F9093C10A3}" type="slidenum">
              <a:rPr lang="cs-CZ" smtClean="0"/>
              <a:pPr/>
              <a:t>‹#›</a:t>
            </a:fld>
            <a:endParaRPr lang="cs-CZ"/>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Nadpis a svislý text">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smtClean="0"/>
              <a:t>Klepnutím lze upravit styl předlohy nadpisů.</a:t>
            </a:r>
            <a:endParaRPr lang="cs-CZ"/>
          </a:p>
        </p:txBody>
      </p:sp>
      <p:sp>
        <p:nvSpPr>
          <p:cNvPr id="3" name="Zástupný symbol pro svislý text 2"/>
          <p:cNvSpPr>
            <a:spLocks noGrp="1"/>
          </p:cNvSpPr>
          <p:nvPr>
            <p:ph type="body" orient="vert" idx="1"/>
          </p:nvPr>
        </p:nvSpPr>
        <p:spPr/>
        <p:txBody>
          <a:bodyPr vert="eaVert"/>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Zástupný symbol pro datum 3"/>
          <p:cNvSpPr>
            <a:spLocks noGrp="1"/>
          </p:cNvSpPr>
          <p:nvPr>
            <p:ph type="dt" sz="half" idx="10"/>
          </p:nvPr>
        </p:nvSpPr>
        <p:spPr/>
        <p:txBody>
          <a:bodyPr/>
          <a:lstStyle/>
          <a:p>
            <a:fld id="{7984DB5B-C4F9-421B-B915-96C77EBC177D}" type="datetime1">
              <a:rPr lang="cs-CZ" smtClean="0"/>
              <a:pPr/>
              <a:t>18.1.2013</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FB5059B0-F0F3-4110-8E3E-B7F9093C10A3}" type="slidenum">
              <a:rPr lang="cs-CZ" smtClean="0"/>
              <a:pPr/>
              <a:t>‹#›</a:t>
            </a:fld>
            <a:endParaRPr lang="cs-CZ"/>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Svislý nadpis a text">
    <p:spTree>
      <p:nvGrpSpPr>
        <p:cNvPr id="1" name=""/>
        <p:cNvGrpSpPr/>
        <p:nvPr/>
      </p:nvGrpSpPr>
      <p:grpSpPr>
        <a:xfrm>
          <a:off x="0" y="0"/>
          <a:ext cx="0" cy="0"/>
          <a:chOff x="0" y="0"/>
          <a:chExt cx="0" cy="0"/>
        </a:xfrm>
      </p:grpSpPr>
      <p:sp>
        <p:nvSpPr>
          <p:cNvPr id="2" name="Svislý nadpis 1"/>
          <p:cNvSpPr>
            <a:spLocks noGrp="1"/>
          </p:cNvSpPr>
          <p:nvPr>
            <p:ph type="title" orient="vert"/>
          </p:nvPr>
        </p:nvSpPr>
        <p:spPr>
          <a:xfrm>
            <a:off x="6629400" y="205979"/>
            <a:ext cx="2057400" cy="4388644"/>
          </a:xfrm>
        </p:spPr>
        <p:txBody>
          <a:bodyPr vert="eaVert"/>
          <a:lstStyle/>
          <a:p>
            <a:r>
              <a:rPr lang="cs-CZ" smtClean="0"/>
              <a:t>Klepnutím lze upravit styl předlohy nadpisů.</a:t>
            </a:r>
            <a:endParaRPr lang="cs-CZ"/>
          </a:p>
        </p:txBody>
      </p:sp>
      <p:sp>
        <p:nvSpPr>
          <p:cNvPr id="3" name="Zástupný symbol pro svislý text 2"/>
          <p:cNvSpPr>
            <a:spLocks noGrp="1"/>
          </p:cNvSpPr>
          <p:nvPr>
            <p:ph type="body" orient="vert" idx="1"/>
          </p:nvPr>
        </p:nvSpPr>
        <p:spPr>
          <a:xfrm>
            <a:off x="457200" y="205979"/>
            <a:ext cx="6019800" cy="4388644"/>
          </a:xfrm>
        </p:spPr>
        <p:txBody>
          <a:bodyPr vert="eaVert"/>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Zástupný symbol pro datum 3"/>
          <p:cNvSpPr>
            <a:spLocks noGrp="1"/>
          </p:cNvSpPr>
          <p:nvPr>
            <p:ph type="dt" sz="half" idx="10"/>
          </p:nvPr>
        </p:nvSpPr>
        <p:spPr/>
        <p:txBody>
          <a:bodyPr/>
          <a:lstStyle/>
          <a:p>
            <a:fld id="{71027F35-795A-4B52-AF4B-8AF9D6F591C2}" type="datetime1">
              <a:rPr lang="cs-CZ" smtClean="0"/>
              <a:pPr/>
              <a:t>18.1.2013</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FB5059B0-F0F3-4110-8E3E-B7F9093C10A3}" type="slidenum">
              <a:rPr lang="cs-CZ" smtClean="0"/>
              <a:pPr/>
              <a:t>‹#›</a:t>
            </a:fld>
            <a:endParaRPr lang="cs-CZ"/>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Nadpis a obsah">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smtClean="0"/>
              <a:t>Klepnutím lze upravit styl předlohy nadpisů.</a:t>
            </a:r>
            <a:endParaRPr lang="cs-CZ"/>
          </a:p>
        </p:txBody>
      </p:sp>
      <p:sp>
        <p:nvSpPr>
          <p:cNvPr id="3" name="Zástupný symbol pro obsah 2"/>
          <p:cNvSpPr>
            <a:spLocks noGrp="1"/>
          </p:cNvSpPr>
          <p:nvPr>
            <p:ph idx="1"/>
          </p:nvPr>
        </p:nvSpPr>
        <p:spPr/>
        <p:txBody>
          <a:bodyPr/>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Zástupný symbol pro datum 3"/>
          <p:cNvSpPr>
            <a:spLocks noGrp="1"/>
          </p:cNvSpPr>
          <p:nvPr>
            <p:ph type="dt" sz="half" idx="10"/>
          </p:nvPr>
        </p:nvSpPr>
        <p:spPr/>
        <p:txBody>
          <a:bodyPr/>
          <a:lstStyle/>
          <a:p>
            <a:fld id="{BB4B4C2E-6E06-4E9C-9D85-8F31E0E288E6}" type="datetime1">
              <a:rPr lang="cs-CZ" smtClean="0"/>
              <a:pPr/>
              <a:t>18.1.2013</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FB5059B0-F0F3-4110-8E3E-B7F9093C10A3}" type="slidenum">
              <a:rPr lang="cs-CZ" smtClean="0"/>
              <a:pPr/>
              <a:t>‹#›</a:t>
            </a:fld>
            <a:endParaRPr lang="cs-CZ"/>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Záhlaví části">
    <p:spTree>
      <p:nvGrpSpPr>
        <p:cNvPr id="1" name=""/>
        <p:cNvGrpSpPr/>
        <p:nvPr/>
      </p:nvGrpSpPr>
      <p:grpSpPr>
        <a:xfrm>
          <a:off x="0" y="0"/>
          <a:ext cx="0" cy="0"/>
          <a:chOff x="0" y="0"/>
          <a:chExt cx="0" cy="0"/>
        </a:xfrm>
      </p:grpSpPr>
      <p:sp>
        <p:nvSpPr>
          <p:cNvPr id="2" name="Nadpis 1"/>
          <p:cNvSpPr>
            <a:spLocks noGrp="1"/>
          </p:cNvSpPr>
          <p:nvPr>
            <p:ph type="title"/>
          </p:nvPr>
        </p:nvSpPr>
        <p:spPr>
          <a:xfrm>
            <a:off x="722313" y="3305176"/>
            <a:ext cx="7772400" cy="1021556"/>
          </a:xfrm>
        </p:spPr>
        <p:txBody>
          <a:bodyPr anchor="t"/>
          <a:lstStyle>
            <a:lvl1pPr algn="l">
              <a:defRPr sz="4000" b="1" cap="all"/>
            </a:lvl1pPr>
          </a:lstStyle>
          <a:p>
            <a:r>
              <a:rPr lang="cs-CZ" smtClean="0"/>
              <a:t>Klepnutím lze upravit styl předlohy nadpisů.</a:t>
            </a:r>
            <a:endParaRPr lang="cs-CZ"/>
          </a:p>
        </p:txBody>
      </p:sp>
      <p:sp>
        <p:nvSpPr>
          <p:cNvPr id="3" name="Zástupný symbol pro text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cs-CZ" smtClean="0"/>
              <a:t>Klepnutím lze upravit styly předlohy textu.</a:t>
            </a:r>
          </a:p>
        </p:txBody>
      </p:sp>
      <p:sp>
        <p:nvSpPr>
          <p:cNvPr id="4" name="Zástupný symbol pro datum 3"/>
          <p:cNvSpPr>
            <a:spLocks noGrp="1"/>
          </p:cNvSpPr>
          <p:nvPr>
            <p:ph type="dt" sz="half" idx="10"/>
          </p:nvPr>
        </p:nvSpPr>
        <p:spPr/>
        <p:txBody>
          <a:bodyPr/>
          <a:lstStyle/>
          <a:p>
            <a:fld id="{1F4ABC8E-B95F-4149-9A9A-D11A584EB29D}" type="datetime1">
              <a:rPr lang="cs-CZ" smtClean="0"/>
              <a:pPr/>
              <a:t>18.1.2013</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FB5059B0-F0F3-4110-8E3E-B7F9093C10A3}" type="slidenum">
              <a:rPr lang="cs-CZ" smtClean="0"/>
              <a:pPr/>
              <a:t>‹#›</a:t>
            </a:fld>
            <a:endParaRPr lang="cs-CZ"/>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va obsahy">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smtClean="0"/>
              <a:t>Klepnutím lze upravit styl předlohy nadpisů.</a:t>
            </a:r>
            <a:endParaRPr lang="cs-CZ"/>
          </a:p>
        </p:txBody>
      </p:sp>
      <p:sp>
        <p:nvSpPr>
          <p:cNvPr id="3" name="Zástupný symbol pro obsah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Zástupný symbol pro obsah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5" name="Zástupný symbol pro datum 4"/>
          <p:cNvSpPr>
            <a:spLocks noGrp="1"/>
          </p:cNvSpPr>
          <p:nvPr>
            <p:ph type="dt" sz="half" idx="10"/>
          </p:nvPr>
        </p:nvSpPr>
        <p:spPr/>
        <p:txBody>
          <a:bodyPr/>
          <a:lstStyle/>
          <a:p>
            <a:fld id="{29A0DED4-D2BA-48CB-B2B6-1875E7FDB29C}" type="datetime1">
              <a:rPr lang="cs-CZ" smtClean="0"/>
              <a:pPr/>
              <a:t>18.1.2013</a:t>
            </a:fld>
            <a:endParaRPr lang="cs-CZ"/>
          </a:p>
        </p:txBody>
      </p:sp>
      <p:sp>
        <p:nvSpPr>
          <p:cNvPr id="6" name="Zástupný symbol pro zápatí 5"/>
          <p:cNvSpPr>
            <a:spLocks noGrp="1"/>
          </p:cNvSpPr>
          <p:nvPr>
            <p:ph type="ftr" sz="quarter" idx="11"/>
          </p:nvPr>
        </p:nvSpPr>
        <p:spPr/>
        <p:txBody>
          <a:bodyPr/>
          <a:lstStyle/>
          <a:p>
            <a:endParaRPr lang="cs-CZ"/>
          </a:p>
        </p:txBody>
      </p:sp>
      <p:sp>
        <p:nvSpPr>
          <p:cNvPr id="7" name="Zástupný symbol pro číslo snímku 6"/>
          <p:cNvSpPr>
            <a:spLocks noGrp="1"/>
          </p:cNvSpPr>
          <p:nvPr>
            <p:ph type="sldNum" sz="quarter" idx="12"/>
          </p:nvPr>
        </p:nvSpPr>
        <p:spPr/>
        <p:txBody>
          <a:bodyPr/>
          <a:lstStyle/>
          <a:p>
            <a:fld id="{FB5059B0-F0F3-4110-8E3E-B7F9093C10A3}" type="slidenum">
              <a:rPr lang="cs-CZ" smtClean="0"/>
              <a:pPr/>
              <a:t>‹#›</a:t>
            </a:fld>
            <a:endParaRPr lang="cs-CZ"/>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orovnání">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lvl1pPr>
              <a:defRPr/>
            </a:lvl1pPr>
          </a:lstStyle>
          <a:p>
            <a:r>
              <a:rPr lang="cs-CZ" smtClean="0"/>
              <a:t>Klepnutím lze upravit styl předlohy nadpisů.</a:t>
            </a:r>
            <a:endParaRPr lang="cs-CZ"/>
          </a:p>
        </p:txBody>
      </p:sp>
      <p:sp>
        <p:nvSpPr>
          <p:cNvPr id="3" name="Zástupný symbol pro text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smtClean="0"/>
              <a:t>Klepnutím lze upravit styly předlohy textu.</a:t>
            </a:r>
          </a:p>
        </p:txBody>
      </p:sp>
      <p:sp>
        <p:nvSpPr>
          <p:cNvPr id="4" name="Zástupný symbol pro obsah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5" name="Zástupný symbol pro text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smtClean="0"/>
              <a:t>Klepnutím lze upravit styly předlohy textu.</a:t>
            </a:r>
          </a:p>
        </p:txBody>
      </p:sp>
      <p:sp>
        <p:nvSpPr>
          <p:cNvPr id="6" name="Zástupný symbol pro obsah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7" name="Zástupný symbol pro datum 6"/>
          <p:cNvSpPr>
            <a:spLocks noGrp="1"/>
          </p:cNvSpPr>
          <p:nvPr>
            <p:ph type="dt" sz="half" idx="10"/>
          </p:nvPr>
        </p:nvSpPr>
        <p:spPr/>
        <p:txBody>
          <a:bodyPr/>
          <a:lstStyle/>
          <a:p>
            <a:fld id="{E829A91E-1CCF-40B7-8986-DCBC22B998A1}" type="datetime1">
              <a:rPr lang="cs-CZ" smtClean="0"/>
              <a:pPr/>
              <a:t>18.1.2013</a:t>
            </a:fld>
            <a:endParaRPr lang="cs-CZ"/>
          </a:p>
        </p:txBody>
      </p:sp>
      <p:sp>
        <p:nvSpPr>
          <p:cNvPr id="8" name="Zástupný symbol pro zápatí 7"/>
          <p:cNvSpPr>
            <a:spLocks noGrp="1"/>
          </p:cNvSpPr>
          <p:nvPr>
            <p:ph type="ftr" sz="quarter" idx="11"/>
          </p:nvPr>
        </p:nvSpPr>
        <p:spPr/>
        <p:txBody>
          <a:bodyPr/>
          <a:lstStyle/>
          <a:p>
            <a:endParaRPr lang="cs-CZ"/>
          </a:p>
        </p:txBody>
      </p:sp>
      <p:sp>
        <p:nvSpPr>
          <p:cNvPr id="9" name="Zástupný symbol pro číslo snímku 8"/>
          <p:cNvSpPr>
            <a:spLocks noGrp="1"/>
          </p:cNvSpPr>
          <p:nvPr>
            <p:ph type="sldNum" sz="quarter" idx="12"/>
          </p:nvPr>
        </p:nvSpPr>
        <p:spPr/>
        <p:txBody>
          <a:bodyPr/>
          <a:lstStyle/>
          <a:p>
            <a:fld id="{FB5059B0-F0F3-4110-8E3E-B7F9093C10A3}" type="slidenum">
              <a:rPr lang="cs-CZ" smtClean="0"/>
              <a:pPr/>
              <a:t>‹#›</a:t>
            </a:fld>
            <a:endParaRPr lang="cs-CZ"/>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Pouze nadpis">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smtClean="0"/>
              <a:t>Klepnutím lze upravit styl předlohy nadpisů.</a:t>
            </a:r>
            <a:endParaRPr lang="cs-CZ"/>
          </a:p>
        </p:txBody>
      </p:sp>
      <p:sp>
        <p:nvSpPr>
          <p:cNvPr id="3" name="Zástupný symbol pro datum 2"/>
          <p:cNvSpPr>
            <a:spLocks noGrp="1"/>
          </p:cNvSpPr>
          <p:nvPr>
            <p:ph type="dt" sz="half" idx="10"/>
          </p:nvPr>
        </p:nvSpPr>
        <p:spPr/>
        <p:txBody>
          <a:bodyPr/>
          <a:lstStyle/>
          <a:p>
            <a:fld id="{59ECEE0F-07E8-4FA4-BC5E-B1097BC39F9A}" type="datetime1">
              <a:rPr lang="cs-CZ" smtClean="0"/>
              <a:pPr/>
              <a:t>18.1.2013</a:t>
            </a:fld>
            <a:endParaRPr lang="cs-CZ"/>
          </a:p>
        </p:txBody>
      </p:sp>
      <p:sp>
        <p:nvSpPr>
          <p:cNvPr id="4" name="Zástupný symbol pro zápatí 3"/>
          <p:cNvSpPr>
            <a:spLocks noGrp="1"/>
          </p:cNvSpPr>
          <p:nvPr>
            <p:ph type="ftr" sz="quarter" idx="11"/>
          </p:nvPr>
        </p:nvSpPr>
        <p:spPr/>
        <p:txBody>
          <a:bodyPr/>
          <a:lstStyle/>
          <a:p>
            <a:endParaRPr lang="cs-CZ"/>
          </a:p>
        </p:txBody>
      </p:sp>
      <p:sp>
        <p:nvSpPr>
          <p:cNvPr id="5" name="Zástupný symbol pro číslo snímku 4"/>
          <p:cNvSpPr>
            <a:spLocks noGrp="1"/>
          </p:cNvSpPr>
          <p:nvPr>
            <p:ph type="sldNum" sz="quarter" idx="12"/>
          </p:nvPr>
        </p:nvSpPr>
        <p:spPr/>
        <p:txBody>
          <a:bodyPr/>
          <a:lstStyle/>
          <a:p>
            <a:fld id="{FB5059B0-F0F3-4110-8E3E-B7F9093C10A3}" type="slidenum">
              <a:rPr lang="cs-CZ" smtClean="0"/>
              <a:pPr/>
              <a:t>‹#›</a:t>
            </a:fld>
            <a:endParaRPr lang="cs-CZ"/>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rázdný">
    <p:spTree>
      <p:nvGrpSpPr>
        <p:cNvPr id="1" name=""/>
        <p:cNvGrpSpPr/>
        <p:nvPr/>
      </p:nvGrpSpPr>
      <p:grpSpPr>
        <a:xfrm>
          <a:off x="0" y="0"/>
          <a:ext cx="0" cy="0"/>
          <a:chOff x="0" y="0"/>
          <a:chExt cx="0" cy="0"/>
        </a:xfrm>
      </p:grpSpPr>
      <p:sp>
        <p:nvSpPr>
          <p:cNvPr id="2" name="Zástupný symbol pro datum 1"/>
          <p:cNvSpPr>
            <a:spLocks noGrp="1"/>
          </p:cNvSpPr>
          <p:nvPr>
            <p:ph type="dt" sz="half" idx="10"/>
          </p:nvPr>
        </p:nvSpPr>
        <p:spPr/>
        <p:txBody>
          <a:bodyPr/>
          <a:lstStyle/>
          <a:p>
            <a:fld id="{40561AB1-11DE-4681-8765-EB93C13598AF}" type="datetime1">
              <a:rPr lang="cs-CZ" smtClean="0"/>
              <a:pPr/>
              <a:t>18.1.2013</a:t>
            </a:fld>
            <a:endParaRPr lang="cs-CZ"/>
          </a:p>
        </p:txBody>
      </p:sp>
      <p:sp>
        <p:nvSpPr>
          <p:cNvPr id="3" name="Zástupný symbol pro zápatí 2"/>
          <p:cNvSpPr>
            <a:spLocks noGrp="1"/>
          </p:cNvSpPr>
          <p:nvPr>
            <p:ph type="ftr" sz="quarter" idx="11"/>
          </p:nvPr>
        </p:nvSpPr>
        <p:spPr/>
        <p:txBody>
          <a:bodyPr/>
          <a:lstStyle/>
          <a:p>
            <a:endParaRPr lang="cs-CZ"/>
          </a:p>
        </p:txBody>
      </p:sp>
      <p:sp>
        <p:nvSpPr>
          <p:cNvPr id="4" name="Zástupný symbol pro číslo snímku 3"/>
          <p:cNvSpPr>
            <a:spLocks noGrp="1"/>
          </p:cNvSpPr>
          <p:nvPr>
            <p:ph type="sldNum" sz="quarter" idx="12"/>
          </p:nvPr>
        </p:nvSpPr>
        <p:spPr/>
        <p:txBody>
          <a:bodyPr/>
          <a:lstStyle/>
          <a:p>
            <a:fld id="{FB5059B0-F0F3-4110-8E3E-B7F9093C10A3}" type="slidenum">
              <a:rPr lang="cs-CZ" smtClean="0"/>
              <a:pPr/>
              <a:t>‹#›</a:t>
            </a:fld>
            <a:endParaRPr lang="cs-CZ"/>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Obsah s titulkem">
    <p:spTree>
      <p:nvGrpSpPr>
        <p:cNvPr id="1" name=""/>
        <p:cNvGrpSpPr/>
        <p:nvPr/>
      </p:nvGrpSpPr>
      <p:grpSpPr>
        <a:xfrm>
          <a:off x="0" y="0"/>
          <a:ext cx="0" cy="0"/>
          <a:chOff x="0" y="0"/>
          <a:chExt cx="0" cy="0"/>
        </a:xfrm>
      </p:grpSpPr>
      <p:sp>
        <p:nvSpPr>
          <p:cNvPr id="2" name="Nadpis 1"/>
          <p:cNvSpPr>
            <a:spLocks noGrp="1"/>
          </p:cNvSpPr>
          <p:nvPr>
            <p:ph type="title"/>
          </p:nvPr>
        </p:nvSpPr>
        <p:spPr>
          <a:xfrm>
            <a:off x="457201" y="204787"/>
            <a:ext cx="3008313" cy="871538"/>
          </a:xfrm>
        </p:spPr>
        <p:txBody>
          <a:bodyPr anchor="b"/>
          <a:lstStyle>
            <a:lvl1pPr algn="l">
              <a:defRPr sz="2000" b="1"/>
            </a:lvl1pPr>
          </a:lstStyle>
          <a:p>
            <a:r>
              <a:rPr lang="cs-CZ" smtClean="0"/>
              <a:t>Klepnutím lze upravit styl předlohy nadpisů.</a:t>
            </a:r>
            <a:endParaRPr lang="cs-CZ"/>
          </a:p>
        </p:txBody>
      </p:sp>
      <p:sp>
        <p:nvSpPr>
          <p:cNvPr id="3" name="Zástupný symbol pro obsah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Zástupný symbol pro text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smtClean="0"/>
              <a:t>Klepnutím lze upravit styly předlohy textu.</a:t>
            </a:r>
          </a:p>
        </p:txBody>
      </p:sp>
      <p:sp>
        <p:nvSpPr>
          <p:cNvPr id="5" name="Zástupný symbol pro datum 4"/>
          <p:cNvSpPr>
            <a:spLocks noGrp="1"/>
          </p:cNvSpPr>
          <p:nvPr>
            <p:ph type="dt" sz="half" idx="10"/>
          </p:nvPr>
        </p:nvSpPr>
        <p:spPr/>
        <p:txBody>
          <a:bodyPr/>
          <a:lstStyle/>
          <a:p>
            <a:fld id="{7F688AF0-EED2-4674-8E08-6CB36054DDEB}" type="datetime1">
              <a:rPr lang="cs-CZ" smtClean="0"/>
              <a:pPr/>
              <a:t>18.1.2013</a:t>
            </a:fld>
            <a:endParaRPr lang="cs-CZ"/>
          </a:p>
        </p:txBody>
      </p:sp>
      <p:sp>
        <p:nvSpPr>
          <p:cNvPr id="6" name="Zástupný symbol pro zápatí 5"/>
          <p:cNvSpPr>
            <a:spLocks noGrp="1"/>
          </p:cNvSpPr>
          <p:nvPr>
            <p:ph type="ftr" sz="quarter" idx="11"/>
          </p:nvPr>
        </p:nvSpPr>
        <p:spPr/>
        <p:txBody>
          <a:bodyPr/>
          <a:lstStyle/>
          <a:p>
            <a:endParaRPr lang="cs-CZ"/>
          </a:p>
        </p:txBody>
      </p:sp>
      <p:sp>
        <p:nvSpPr>
          <p:cNvPr id="7" name="Zástupný symbol pro číslo snímku 6"/>
          <p:cNvSpPr>
            <a:spLocks noGrp="1"/>
          </p:cNvSpPr>
          <p:nvPr>
            <p:ph type="sldNum" sz="quarter" idx="12"/>
          </p:nvPr>
        </p:nvSpPr>
        <p:spPr/>
        <p:txBody>
          <a:bodyPr/>
          <a:lstStyle/>
          <a:p>
            <a:fld id="{FB5059B0-F0F3-4110-8E3E-B7F9093C10A3}" type="slidenum">
              <a:rPr lang="cs-CZ" smtClean="0"/>
              <a:pPr/>
              <a:t>‹#›</a:t>
            </a:fld>
            <a:endParaRPr lang="cs-CZ"/>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Obrázek s titulkem">
    <p:spTree>
      <p:nvGrpSpPr>
        <p:cNvPr id="1" name=""/>
        <p:cNvGrpSpPr/>
        <p:nvPr/>
      </p:nvGrpSpPr>
      <p:grpSpPr>
        <a:xfrm>
          <a:off x="0" y="0"/>
          <a:ext cx="0" cy="0"/>
          <a:chOff x="0" y="0"/>
          <a:chExt cx="0" cy="0"/>
        </a:xfrm>
      </p:grpSpPr>
      <p:sp>
        <p:nvSpPr>
          <p:cNvPr id="2" name="Nadpis 1"/>
          <p:cNvSpPr>
            <a:spLocks noGrp="1"/>
          </p:cNvSpPr>
          <p:nvPr>
            <p:ph type="title"/>
          </p:nvPr>
        </p:nvSpPr>
        <p:spPr>
          <a:xfrm>
            <a:off x="1792288" y="3600450"/>
            <a:ext cx="5486400" cy="425054"/>
          </a:xfrm>
        </p:spPr>
        <p:txBody>
          <a:bodyPr anchor="b"/>
          <a:lstStyle>
            <a:lvl1pPr algn="l">
              <a:defRPr sz="2000" b="1"/>
            </a:lvl1pPr>
          </a:lstStyle>
          <a:p>
            <a:r>
              <a:rPr lang="cs-CZ" smtClean="0"/>
              <a:t>Klepnutím lze upravit styl předlohy nadpisů.</a:t>
            </a:r>
            <a:endParaRPr lang="cs-CZ"/>
          </a:p>
        </p:txBody>
      </p:sp>
      <p:sp>
        <p:nvSpPr>
          <p:cNvPr id="3" name="Zástupný symbol pro obrázek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cs-CZ"/>
          </a:p>
        </p:txBody>
      </p:sp>
      <p:sp>
        <p:nvSpPr>
          <p:cNvPr id="4" name="Zástupný symbol pro text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smtClean="0"/>
              <a:t>Klepnutím lze upravit styly předlohy textu.</a:t>
            </a:r>
          </a:p>
        </p:txBody>
      </p:sp>
      <p:sp>
        <p:nvSpPr>
          <p:cNvPr id="5" name="Zástupný symbol pro datum 4"/>
          <p:cNvSpPr>
            <a:spLocks noGrp="1"/>
          </p:cNvSpPr>
          <p:nvPr>
            <p:ph type="dt" sz="half" idx="10"/>
          </p:nvPr>
        </p:nvSpPr>
        <p:spPr/>
        <p:txBody>
          <a:bodyPr/>
          <a:lstStyle/>
          <a:p>
            <a:fld id="{8ECB1AB8-A318-494C-B197-385F53BD80D4}" type="datetime1">
              <a:rPr lang="cs-CZ" smtClean="0"/>
              <a:pPr/>
              <a:t>18.1.2013</a:t>
            </a:fld>
            <a:endParaRPr lang="cs-CZ"/>
          </a:p>
        </p:txBody>
      </p:sp>
      <p:sp>
        <p:nvSpPr>
          <p:cNvPr id="6" name="Zástupný symbol pro zápatí 5"/>
          <p:cNvSpPr>
            <a:spLocks noGrp="1"/>
          </p:cNvSpPr>
          <p:nvPr>
            <p:ph type="ftr" sz="quarter" idx="11"/>
          </p:nvPr>
        </p:nvSpPr>
        <p:spPr/>
        <p:txBody>
          <a:bodyPr/>
          <a:lstStyle/>
          <a:p>
            <a:endParaRPr lang="cs-CZ"/>
          </a:p>
        </p:txBody>
      </p:sp>
      <p:sp>
        <p:nvSpPr>
          <p:cNvPr id="7" name="Zástupný symbol pro číslo snímku 6"/>
          <p:cNvSpPr>
            <a:spLocks noGrp="1"/>
          </p:cNvSpPr>
          <p:nvPr>
            <p:ph type="sldNum" sz="quarter" idx="12"/>
          </p:nvPr>
        </p:nvSpPr>
        <p:spPr/>
        <p:txBody>
          <a:bodyPr/>
          <a:lstStyle/>
          <a:p>
            <a:fld id="{FB5059B0-F0F3-4110-8E3E-B7F9093C10A3}" type="slidenum">
              <a:rPr lang="cs-CZ" smtClean="0"/>
              <a:pPr/>
              <a:t>‹#›</a:t>
            </a:fld>
            <a:endParaRPr lang="cs-CZ"/>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92D050">
            <a:alpha val="70000"/>
          </a:srgbClr>
        </a:solidFill>
        <a:effectLst/>
      </p:bgPr>
    </p:bg>
    <p:spTree>
      <p:nvGrpSpPr>
        <p:cNvPr id="1" name=""/>
        <p:cNvGrpSpPr/>
        <p:nvPr/>
      </p:nvGrpSpPr>
      <p:grpSpPr>
        <a:xfrm>
          <a:off x="0" y="0"/>
          <a:ext cx="0" cy="0"/>
          <a:chOff x="0" y="0"/>
          <a:chExt cx="0" cy="0"/>
        </a:xfrm>
      </p:grpSpPr>
      <p:sp>
        <p:nvSpPr>
          <p:cNvPr id="2" name="Zástupný symbol pro nadpis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cs-CZ" smtClean="0"/>
              <a:t>Klepnutím lze upravit styl předlohy nadpisů.</a:t>
            </a:r>
            <a:endParaRPr lang="cs-CZ"/>
          </a:p>
        </p:txBody>
      </p:sp>
      <p:sp>
        <p:nvSpPr>
          <p:cNvPr id="3" name="Zástupný symbol pro text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Zástupný symbol pro datum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63ACAF81-B0B1-45DF-898B-A867B8150E23}" type="datetime1">
              <a:rPr lang="cs-CZ" smtClean="0"/>
              <a:pPr/>
              <a:t>18.1.2013</a:t>
            </a:fld>
            <a:endParaRPr lang="cs-CZ"/>
          </a:p>
        </p:txBody>
      </p:sp>
      <p:sp>
        <p:nvSpPr>
          <p:cNvPr id="5" name="Zástupný symbol pro zápatí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cs-CZ"/>
          </a:p>
        </p:txBody>
      </p:sp>
      <p:sp>
        <p:nvSpPr>
          <p:cNvPr id="6" name="Zástupný symbol pro číslo snímku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FB5059B0-F0F3-4110-8E3E-B7F9093C10A3}" type="slidenum">
              <a:rPr lang="cs-CZ" smtClean="0"/>
              <a:pPr/>
              <a:t>‹#›</a:t>
            </a:fld>
            <a:endParaRPr lang="cs-CZ"/>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hyperlink" Target="http://cs.wikipedia.org/wiki/Dopis" TargetMode="External"/><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wmf"/><Relationship Id="rId5" Type="http://schemas.openxmlformats.org/officeDocument/2006/relationships/image" Target="../media/image3.wmf"/><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5.gif"/><Relationship Id="rId7" Type="http://schemas.openxmlformats.org/officeDocument/2006/relationships/image" Target="../media/image9.wmf"/><Relationship Id="rId2" Type="http://schemas.openxmlformats.org/officeDocument/2006/relationships/notesSlide" Target="../notesSlides/notesSlide2.xml"/><Relationship Id="rId1" Type="http://schemas.openxmlformats.org/officeDocument/2006/relationships/slideLayout" Target="../slideLayouts/slideLayout1.xml"/><Relationship Id="rId6" Type="http://schemas.openxmlformats.org/officeDocument/2006/relationships/image" Target="../media/image8.wmf"/><Relationship Id="rId5" Type="http://schemas.openxmlformats.org/officeDocument/2006/relationships/image" Target="../media/image7.wmf"/><Relationship Id="rId4" Type="http://schemas.openxmlformats.org/officeDocument/2006/relationships/image" Target="../media/image6.jpeg"/></Relationships>
</file>

<file path=ppt/slides/_rels/slide3.xml.rels><?xml version="1.0" encoding="UTF-8" standalone="yes"?>
<Relationships xmlns="http://schemas.openxmlformats.org/package/2006/relationships"><Relationship Id="rId3" Type="http://schemas.openxmlformats.org/officeDocument/2006/relationships/hyperlink" Target="http://prirucka.ujc.cas.cz/?id=800" TargetMode="External"/><Relationship Id="rId7" Type="http://schemas.openxmlformats.org/officeDocument/2006/relationships/image" Target="../media/image13.png"/><Relationship Id="rId2" Type="http://schemas.openxmlformats.org/officeDocument/2006/relationships/notesSlide" Target="../notesSlides/notesSlide3.xml"/><Relationship Id="rId1" Type="http://schemas.openxmlformats.org/officeDocument/2006/relationships/slideLayout" Target="../slideLayouts/slideLayout1.xml"/><Relationship Id="rId6" Type="http://schemas.openxmlformats.org/officeDocument/2006/relationships/image" Target="../media/image12.jpeg"/><Relationship Id="rId5" Type="http://schemas.openxmlformats.org/officeDocument/2006/relationships/image" Target="../media/image11.jpeg"/><Relationship Id="rId4" Type="http://schemas.openxmlformats.org/officeDocument/2006/relationships/image" Target="../media/image10.png"/></Relationships>
</file>

<file path=ppt/slides/_rels/slide4.xml.rels><?xml version="1.0" encoding="UTF-8" standalone="yes"?>
<Relationships xmlns="http://schemas.openxmlformats.org/package/2006/relationships"><Relationship Id="rId8" Type="http://schemas.openxmlformats.org/officeDocument/2006/relationships/image" Target="../media/image17.png"/><Relationship Id="rId3" Type="http://schemas.openxmlformats.org/officeDocument/2006/relationships/image" Target="../media/image14.png"/><Relationship Id="rId7" Type="http://schemas.openxmlformats.org/officeDocument/2006/relationships/image" Target="../media/image16.png"/><Relationship Id="rId2" Type="http://schemas.openxmlformats.org/officeDocument/2006/relationships/notesSlide" Target="../notesSlides/notesSlide4.xml"/><Relationship Id="rId1" Type="http://schemas.openxmlformats.org/officeDocument/2006/relationships/slideLayout" Target="../slideLayouts/slideLayout1.xml"/><Relationship Id="rId6" Type="http://schemas.openxmlformats.org/officeDocument/2006/relationships/hyperlink" Target="http://cs.wikipedia.org/wiki/Sms" TargetMode="External"/><Relationship Id="rId5" Type="http://schemas.openxmlformats.org/officeDocument/2006/relationships/hyperlink" Target="http://cs.wikipedia.org/wiki/E-mail" TargetMode="External"/><Relationship Id="rId4" Type="http://schemas.openxmlformats.org/officeDocument/2006/relationships/image" Target="../media/image15.gif"/></Relationships>
</file>

<file path=ppt/slides/_rels/slide5.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5.xml"/><Relationship Id="rId1" Type="http://schemas.openxmlformats.org/officeDocument/2006/relationships/slideLayout" Target="../slideLayouts/slideLayout1.xml"/><Relationship Id="rId5" Type="http://schemas.openxmlformats.org/officeDocument/2006/relationships/image" Target="../media/image20.wmf"/><Relationship Id="rId4" Type="http://schemas.openxmlformats.org/officeDocument/2006/relationships/image" Target="../media/image19.png"/></Relationships>
</file>

<file path=ppt/slides/_rels/slide6.xml.rels><?xml version="1.0" encoding="UTF-8" standalone="yes"?>
<Relationships xmlns="http://schemas.openxmlformats.org/package/2006/relationships"><Relationship Id="rId3" Type="http://schemas.openxmlformats.org/officeDocument/2006/relationships/image" Target="../media/image21.wmf"/><Relationship Id="rId2" Type="http://schemas.openxmlformats.org/officeDocument/2006/relationships/notesSlide" Target="../notesSlides/notesSlide6.xml"/><Relationship Id="rId1" Type="http://schemas.openxmlformats.org/officeDocument/2006/relationships/slideLayout" Target="../slideLayouts/slideLayout1.xml"/><Relationship Id="rId5" Type="http://schemas.openxmlformats.org/officeDocument/2006/relationships/hyperlink" Target="http://www.mvcr.cz/clanek/formulare-ke-stazeni-736999.aspx?q=Y2hudW09Mw==" TargetMode="External"/><Relationship Id="rId4" Type="http://schemas.openxmlformats.org/officeDocument/2006/relationships/image" Target="../media/image22.wmf"/></Relationships>
</file>

<file path=ppt/slides/_rels/slide7.xml.rels><?xml version="1.0" encoding="UTF-8" standalone="yes"?>
<Relationships xmlns="http://schemas.openxmlformats.org/package/2006/relationships"><Relationship Id="rId3" Type="http://schemas.openxmlformats.org/officeDocument/2006/relationships/hyperlink" Target="http://hubblesite.org/" TargetMode="External"/><Relationship Id="rId2" Type="http://schemas.openxmlformats.org/officeDocument/2006/relationships/notesSlide" Target="../notesSlides/notesSlide7.xml"/><Relationship Id="rId1" Type="http://schemas.openxmlformats.org/officeDocument/2006/relationships/slideLayout" Target="../slideLayouts/slideLayout1.xml"/><Relationship Id="rId6" Type="http://schemas.openxmlformats.org/officeDocument/2006/relationships/image" Target="../media/image25.jpeg"/><Relationship Id="rId5" Type="http://schemas.openxmlformats.org/officeDocument/2006/relationships/image" Target="../media/image24.png"/><Relationship Id="rId4" Type="http://schemas.openxmlformats.org/officeDocument/2006/relationships/image" Target="../media/image23.png"/></Relationships>
</file>

<file path=ppt/slides/_rels/slide8.xml.rels><?xml version="1.0" encoding="UTF-8" standalone="yes"?>
<Relationships xmlns="http://schemas.openxmlformats.org/package/2006/relationships"><Relationship Id="rId3" Type="http://schemas.openxmlformats.org/officeDocument/2006/relationships/hyperlink" Target="http://hubblesite.org/" TargetMode="External"/><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8" Type="http://schemas.openxmlformats.org/officeDocument/2006/relationships/hyperlink" Target="http://www.cesky-jazyk.cz/slohovky/dopisy/dopis-slavne-osobnosti-edison.html" TargetMode="External"/><Relationship Id="rId3" Type="http://schemas.openxmlformats.org/officeDocument/2006/relationships/hyperlink" Target="http://dumy.cz/material/23697-psani-adres-na-obalku" TargetMode="External"/><Relationship Id="rId7" Type="http://schemas.openxmlformats.org/officeDocument/2006/relationships/hyperlink" Target="http://cs.wikipedia.org/wiki/Modr%C3%BD_mauricius" TargetMode="External"/><Relationship Id="rId2" Type="http://schemas.openxmlformats.org/officeDocument/2006/relationships/hyperlink" Target="http://bigbloger.lidovky.cz/blog/2432/202718/008.jpg" TargetMode="External"/><Relationship Id="rId1" Type="http://schemas.openxmlformats.org/officeDocument/2006/relationships/slideLayout" Target="../slideLayouts/slideLayout7.xml"/><Relationship Id="rId6" Type="http://schemas.openxmlformats.org/officeDocument/2006/relationships/hyperlink" Target="http://dum.rvp.cz/materialy/uredni-dopis-krok-za-krokem.html" TargetMode="External"/><Relationship Id="rId5" Type="http://schemas.openxmlformats.org/officeDocument/2006/relationships/hyperlink" Target="http://juniorklubhk.jino.cz/juniorklubhk/klub_info_soubory/09-11_JK_HK_slozenka_01.jpg" TargetMode="External"/><Relationship Id="rId10" Type="http://schemas.openxmlformats.org/officeDocument/2006/relationships/hyperlink" Target="http://cs.wikipedia.org/wiki/Soubor:Bordeaux_Cover.jpg" TargetMode="External"/><Relationship Id="rId4" Type="http://schemas.openxmlformats.org/officeDocument/2006/relationships/hyperlink" Target="http://www.julda.cz/2009/04/podaci-listek-vzor-tiskopis-ke-stazeni/" TargetMode="External"/><Relationship Id="rId9" Type="http://schemas.openxmlformats.org/officeDocument/2006/relationships/hyperlink" Target="http://en.wikipedia.org/wiki/File:Mauritius1.jpg"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ctrTitle"/>
          </p:nvPr>
        </p:nvSpPr>
        <p:spPr>
          <a:xfrm>
            <a:off x="0" y="492443"/>
            <a:ext cx="4392488" cy="594066"/>
          </a:xfrm>
        </p:spPr>
        <p:txBody>
          <a:bodyPr>
            <a:normAutofit/>
          </a:bodyPr>
          <a:lstStyle/>
          <a:p>
            <a:pPr algn="l"/>
            <a:r>
              <a:rPr lang="cs-CZ" sz="2500" b="1" dirty="0" smtClean="0">
                <a:latin typeface="Times New Roman" pitchFamily="18" charset="0"/>
                <a:cs typeface="Times New Roman" pitchFamily="18" charset="0"/>
              </a:rPr>
              <a:t>25.1 Dopis</a:t>
            </a:r>
            <a:endParaRPr lang="cs-CZ" sz="2500" b="1" dirty="0">
              <a:latin typeface="Times New Roman" pitchFamily="18" charset="0"/>
              <a:cs typeface="Times New Roman" pitchFamily="18" charset="0"/>
            </a:endParaRPr>
          </a:p>
        </p:txBody>
      </p:sp>
      <p:sp>
        <p:nvSpPr>
          <p:cNvPr id="24" name="TextovéPole 23"/>
          <p:cNvSpPr txBox="1"/>
          <p:nvPr/>
        </p:nvSpPr>
        <p:spPr>
          <a:xfrm>
            <a:off x="0" y="0"/>
            <a:ext cx="9144000" cy="492443"/>
          </a:xfrm>
          <a:prstGeom prst="rect">
            <a:avLst/>
          </a:prstGeom>
          <a:solidFill>
            <a:schemeClr val="accent6">
              <a:lumMod val="40000"/>
              <a:lumOff val="60000"/>
            </a:schemeClr>
          </a:solidFill>
        </p:spPr>
        <p:txBody>
          <a:bodyPr wrap="square" rtlCol="0">
            <a:spAutoFit/>
          </a:bodyPr>
          <a:lstStyle/>
          <a:p>
            <a:r>
              <a:rPr lang="cs-CZ" sz="1200" b="1" dirty="0" smtClean="0">
                <a:solidFill>
                  <a:schemeClr val="accent3">
                    <a:lumMod val="50000"/>
                  </a:schemeClr>
                </a:solidFill>
                <a:latin typeface="Times New Roman" pitchFamily="18" charset="0"/>
                <a:cs typeface="Times New Roman" pitchFamily="18" charset="0"/>
              </a:rPr>
              <a:t>Elektronická  učebnice - II. stupeň             </a:t>
            </a:r>
            <a:r>
              <a:rPr lang="cs-CZ" sz="1000" dirty="0" smtClean="0">
                <a:solidFill>
                  <a:schemeClr val="accent3">
                    <a:lumMod val="50000"/>
                  </a:schemeClr>
                </a:solidFill>
                <a:latin typeface="Times New Roman" pitchFamily="18" charset="0"/>
                <a:cs typeface="Times New Roman" pitchFamily="18" charset="0"/>
              </a:rPr>
              <a:t>Základní škola Děčín VI, Na Stráni 879/2  – příspěvková organizace                   </a:t>
            </a:r>
            <a:r>
              <a:rPr lang="cs-CZ" sz="1600" b="1" dirty="0" smtClean="0">
                <a:solidFill>
                  <a:schemeClr val="accent3">
                    <a:lumMod val="50000"/>
                  </a:schemeClr>
                </a:solidFill>
                <a:latin typeface="Times New Roman" pitchFamily="18" charset="0"/>
                <a:cs typeface="Times New Roman" pitchFamily="18" charset="0"/>
              </a:rPr>
              <a:t>Český jazyk a literatura</a:t>
            </a:r>
          </a:p>
          <a:p>
            <a:endParaRPr lang="cs-CZ" sz="1000" dirty="0">
              <a:latin typeface="Times New Roman" pitchFamily="18" charset="0"/>
              <a:cs typeface="Times New Roman" pitchFamily="18" charset="0"/>
            </a:endParaRPr>
          </a:p>
        </p:txBody>
      </p:sp>
      <p:sp>
        <p:nvSpPr>
          <p:cNvPr id="10" name="TextovéPole 9"/>
          <p:cNvSpPr txBox="1"/>
          <p:nvPr/>
        </p:nvSpPr>
        <p:spPr>
          <a:xfrm>
            <a:off x="0" y="4527947"/>
            <a:ext cx="9144000" cy="615553"/>
          </a:xfrm>
          <a:prstGeom prst="rect">
            <a:avLst/>
          </a:prstGeom>
          <a:solidFill>
            <a:schemeClr val="accent6">
              <a:lumMod val="40000"/>
              <a:lumOff val="60000"/>
            </a:schemeClr>
          </a:solidFill>
        </p:spPr>
        <p:txBody>
          <a:bodyPr wrap="square" rtlCol="0">
            <a:spAutoFit/>
          </a:bodyPr>
          <a:lstStyle/>
          <a:p>
            <a:endParaRPr lang="cs-CZ" sz="1200" b="1" dirty="0">
              <a:solidFill>
                <a:schemeClr val="accent3">
                  <a:lumMod val="50000"/>
                </a:schemeClr>
              </a:solidFill>
            </a:endParaRPr>
          </a:p>
          <a:p>
            <a:r>
              <a:rPr lang="cs-CZ" sz="1200" dirty="0" smtClean="0">
                <a:solidFill>
                  <a:schemeClr val="accent3">
                    <a:lumMod val="50000"/>
                  </a:schemeClr>
                </a:solidFill>
                <a:latin typeface="Times New Roman" pitchFamily="18" charset="0"/>
                <a:cs typeface="Times New Roman" pitchFamily="18" charset="0"/>
              </a:rPr>
              <a:t>Autor: </a:t>
            </a:r>
            <a:r>
              <a:rPr lang="cs-CZ" sz="1200" b="1" dirty="0" smtClean="0">
                <a:solidFill>
                  <a:schemeClr val="accent3">
                    <a:lumMod val="50000"/>
                  </a:schemeClr>
                </a:solidFill>
                <a:latin typeface="Times New Roman" pitchFamily="18" charset="0"/>
                <a:cs typeface="Times New Roman" pitchFamily="18" charset="0"/>
              </a:rPr>
              <a:t> Mgr. Zuzana Kadlecová</a:t>
            </a:r>
          </a:p>
          <a:p>
            <a:endParaRPr lang="cs-CZ" sz="1000" dirty="0">
              <a:latin typeface="Times New Roman" pitchFamily="18" charset="0"/>
              <a:cs typeface="Times New Roman" pitchFamily="18" charset="0"/>
            </a:endParaRPr>
          </a:p>
        </p:txBody>
      </p:sp>
      <p:pic>
        <p:nvPicPr>
          <p:cNvPr id="11" name="obrázek 5" descr="Image"/>
          <p:cNvPicPr/>
          <p:nvPr/>
        </p:nvPicPr>
        <p:blipFill>
          <a:blip r:embed="rId3">
            <a:extLst>
              <a:ext uri="{28A0092B-C50C-407E-A947-70E740481C1C}">
                <a14:useLocalDpi xmlns:a14="http://schemas.microsoft.com/office/drawing/2010/main" val="0"/>
              </a:ext>
            </a:extLst>
          </a:blip>
          <a:srcRect/>
          <a:stretch>
            <a:fillRect/>
          </a:stretch>
        </p:blipFill>
        <p:spPr bwMode="auto">
          <a:xfrm>
            <a:off x="6090981" y="4527947"/>
            <a:ext cx="3053019" cy="615553"/>
          </a:xfrm>
          <a:prstGeom prst="rect">
            <a:avLst/>
          </a:prstGeom>
          <a:noFill/>
          <a:ln>
            <a:noFill/>
          </a:ln>
        </p:spPr>
      </p:pic>
      <p:sp>
        <p:nvSpPr>
          <p:cNvPr id="3" name="TextovéPole 2"/>
          <p:cNvSpPr txBox="1"/>
          <p:nvPr/>
        </p:nvSpPr>
        <p:spPr>
          <a:xfrm>
            <a:off x="163602" y="1059582"/>
            <a:ext cx="4120366" cy="3336298"/>
          </a:xfrm>
          <a:prstGeom prst="rect">
            <a:avLst/>
          </a:prstGeom>
          <a:gradFill flip="none" rotWithShape="1">
            <a:gsLst>
              <a:gs pos="0">
                <a:srgbClr val="FF0000">
                  <a:tint val="66000"/>
                  <a:satMod val="160000"/>
                </a:srgbClr>
              </a:gs>
              <a:gs pos="50000">
                <a:srgbClr val="FF0000">
                  <a:tint val="44500"/>
                  <a:satMod val="160000"/>
                </a:srgbClr>
              </a:gs>
              <a:gs pos="100000">
                <a:srgbClr val="FF0000">
                  <a:tint val="23500"/>
                  <a:satMod val="160000"/>
                </a:srgbClr>
              </a:gs>
            </a:gsLst>
            <a:path path="circle">
              <a:fillToRect l="50000" t="50000" r="50000" b="50000"/>
            </a:path>
            <a:tileRect/>
          </a:gradFill>
          <a:ln w="28575">
            <a:solidFill>
              <a:schemeClr val="tx1"/>
            </a:solidFill>
          </a:ln>
        </p:spPr>
        <p:txBody>
          <a:bodyPr wrap="square" rtlCol="0">
            <a:spAutoFit/>
          </a:bodyPr>
          <a:lstStyle/>
          <a:p>
            <a:pPr>
              <a:lnSpc>
                <a:spcPct val="80000"/>
              </a:lnSpc>
            </a:pPr>
            <a:endParaRPr lang="cs-CZ" sz="1050" dirty="0"/>
          </a:p>
          <a:p>
            <a:pPr>
              <a:lnSpc>
                <a:spcPct val="80000"/>
              </a:lnSpc>
            </a:pPr>
            <a:r>
              <a:rPr lang="cs-CZ" sz="1300" dirty="0" smtClean="0">
                <a:latin typeface="Times New Roman" pitchFamily="18" charset="0"/>
                <a:ea typeface="Arial Unicode MS" pitchFamily="34" charset="-128"/>
                <a:cs typeface="Times New Roman" pitchFamily="18" charset="0"/>
              </a:rPr>
              <a:t>James Bond</a:t>
            </a:r>
            <a:endParaRPr lang="cs-CZ" sz="1300" dirty="0">
              <a:latin typeface="Times New Roman" pitchFamily="18" charset="0"/>
              <a:ea typeface="Arial Unicode MS" pitchFamily="34" charset="-128"/>
              <a:cs typeface="Times New Roman" pitchFamily="18" charset="0"/>
            </a:endParaRPr>
          </a:p>
          <a:p>
            <a:pPr>
              <a:lnSpc>
                <a:spcPct val="80000"/>
              </a:lnSpc>
            </a:pPr>
            <a:r>
              <a:rPr lang="cs-CZ" sz="1300" dirty="0" err="1" smtClean="0">
                <a:latin typeface="Times New Roman" pitchFamily="18" charset="0"/>
                <a:ea typeface="Arial Unicode MS" pitchFamily="34" charset="-128"/>
                <a:cs typeface="Times New Roman" pitchFamily="18" charset="0"/>
              </a:rPr>
              <a:t>Flemingova</a:t>
            </a:r>
            <a:r>
              <a:rPr lang="cs-CZ" sz="1300" dirty="0" smtClean="0">
                <a:latin typeface="Times New Roman" pitchFamily="18" charset="0"/>
                <a:ea typeface="Arial Unicode MS" pitchFamily="34" charset="-128"/>
                <a:cs typeface="Times New Roman" pitchFamily="18" charset="0"/>
              </a:rPr>
              <a:t> 007</a:t>
            </a:r>
            <a:endParaRPr lang="cs-CZ" sz="1300" dirty="0">
              <a:latin typeface="Times New Roman" pitchFamily="18" charset="0"/>
              <a:ea typeface="Arial Unicode MS" pitchFamily="34" charset="-128"/>
              <a:cs typeface="Times New Roman" pitchFamily="18" charset="0"/>
            </a:endParaRPr>
          </a:p>
          <a:p>
            <a:pPr>
              <a:lnSpc>
                <a:spcPct val="80000"/>
              </a:lnSpc>
            </a:pPr>
            <a:r>
              <a:rPr lang="cs-CZ" sz="1300" dirty="0" smtClean="0">
                <a:latin typeface="Times New Roman" pitchFamily="18" charset="0"/>
                <a:ea typeface="Arial Unicode MS" pitchFamily="34" charset="-128"/>
                <a:cs typeface="Times New Roman" pitchFamily="18" charset="0"/>
              </a:rPr>
              <a:t>007 07  Londýn</a:t>
            </a:r>
            <a:endParaRPr lang="cs-CZ" sz="1300" dirty="0">
              <a:latin typeface="Times New Roman" pitchFamily="18" charset="0"/>
              <a:ea typeface="Arial Unicode MS" pitchFamily="34" charset="-128"/>
              <a:cs typeface="Times New Roman" pitchFamily="18" charset="0"/>
            </a:endParaRPr>
          </a:p>
          <a:p>
            <a:pPr>
              <a:lnSpc>
                <a:spcPct val="80000"/>
              </a:lnSpc>
            </a:pPr>
            <a:endParaRPr lang="cs-CZ" sz="1300" dirty="0">
              <a:latin typeface="Times New Roman" pitchFamily="18" charset="0"/>
              <a:ea typeface="Arial Unicode MS" pitchFamily="34" charset="-128"/>
              <a:cs typeface="Times New Roman" pitchFamily="18" charset="0"/>
            </a:endParaRPr>
          </a:p>
          <a:p>
            <a:pPr>
              <a:lnSpc>
                <a:spcPct val="80000"/>
              </a:lnSpc>
            </a:pPr>
            <a:r>
              <a:rPr lang="cs-CZ" sz="1300" dirty="0">
                <a:latin typeface="Times New Roman" pitchFamily="18" charset="0"/>
                <a:ea typeface="Arial Unicode MS" pitchFamily="34" charset="-128"/>
                <a:cs typeface="Times New Roman" pitchFamily="18" charset="0"/>
              </a:rPr>
              <a:t>Jazyková škola </a:t>
            </a:r>
            <a:r>
              <a:rPr lang="cs-CZ" sz="1300" dirty="0" err="1" smtClean="0">
                <a:latin typeface="Times New Roman" pitchFamily="18" charset="0"/>
                <a:ea typeface="Arial Unicode MS" pitchFamily="34" charset="-128"/>
                <a:cs typeface="Times New Roman" pitchFamily="18" charset="0"/>
              </a:rPr>
              <a:t>Clever</a:t>
            </a:r>
            <a:endParaRPr lang="cs-CZ" sz="1300" dirty="0">
              <a:latin typeface="Times New Roman" pitchFamily="18" charset="0"/>
              <a:ea typeface="Arial Unicode MS" pitchFamily="34" charset="-128"/>
              <a:cs typeface="Times New Roman" pitchFamily="18" charset="0"/>
            </a:endParaRPr>
          </a:p>
          <a:p>
            <a:pPr>
              <a:lnSpc>
                <a:spcPct val="80000"/>
              </a:lnSpc>
            </a:pPr>
            <a:r>
              <a:rPr lang="cs-CZ" sz="1300" dirty="0" smtClean="0">
                <a:latin typeface="Times New Roman" pitchFamily="18" charset="0"/>
                <a:ea typeface="Arial Unicode MS" pitchFamily="34" charset="-128"/>
                <a:cs typeface="Times New Roman" pitchFamily="18" charset="0"/>
              </a:rPr>
              <a:t>Radniční 23/1</a:t>
            </a:r>
            <a:endParaRPr lang="cs-CZ" sz="1300" dirty="0">
              <a:latin typeface="Times New Roman" pitchFamily="18" charset="0"/>
              <a:ea typeface="Arial Unicode MS" pitchFamily="34" charset="-128"/>
              <a:cs typeface="Times New Roman" pitchFamily="18" charset="0"/>
            </a:endParaRPr>
          </a:p>
          <a:p>
            <a:pPr>
              <a:lnSpc>
                <a:spcPct val="80000"/>
              </a:lnSpc>
            </a:pPr>
            <a:r>
              <a:rPr lang="cs-CZ" sz="1300" dirty="0" smtClean="0">
                <a:latin typeface="Times New Roman" pitchFamily="18" charset="0"/>
                <a:ea typeface="Arial Unicode MS" pitchFamily="34" charset="-128"/>
                <a:cs typeface="Times New Roman" pitchFamily="18" charset="0"/>
              </a:rPr>
              <a:t>405 02   Děčín </a:t>
            </a:r>
            <a:r>
              <a:rPr lang="cs-CZ" sz="1300" dirty="0">
                <a:latin typeface="Times New Roman" pitchFamily="18" charset="0"/>
                <a:ea typeface="Arial Unicode MS" pitchFamily="34" charset="-128"/>
                <a:cs typeface="Times New Roman" pitchFamily="18" charset="0"/>
              </a:rPr>
              <a:t>1</a:t>
            </a:r>
          </a:p>
          <a:p>
            <a:pPr>
              <a:lnSpc>
                <a:spcPct val="80000"/>
              </a:lnSpc>
            </a:pPr>
            <a:endParaRPr lang="cs-CZ" sz="1300" dirty="0">
              <a:latin typeface="Times New Roman" pitchFamily="18" charset="0"/>
              <a:ea typeface="Arial Unicode MS" pitchFamily="34" charset="-128"/>
              <a:cs typeface="Times New Roman" pitchFamily="18" charset="0"/>
            </a:endParaRPr>
          </a:p>
          <a:p>
            <a:pPr algn="r">
              <a:lnSpc>
                <a:spcPct val="80000"/>
              </a:lnSpc>
            </a:pPr>
            <a:r>
              <a:rPr lang="cs-CZ" sz="1300" dirty="0">
                <a:latin typeface="Times New Roman" pitchFamily="18" charset="0"/>
                <a:ea typeface="Arial Unicode MS" pitchFamily="34" charset="-128"/>
                <a:cs typeface="Times New Roman" pitchFamily="18" charset="0"/>
              </a:rPr>
              <a:t>		</a:t>
            </a:r>
            <a:r>
              <a:rPr lang="cs-CZ" sz="1300" dirty="0" smtClean="0">
                <a:latin typeface="Times New Roman" pitchFamily="18" charset="0"/>
                <a:ea typeface="Arial Unicode MS" pitchFamily="34" charset="-128"/>
                <a:cs typeface="Times New Roman" pitchFamily="18" charset="0"/>
              </a:rPr>
              <a:t>Londýn </a:t>
            </a:r>
            <a:r>
              <a:rPr lang="cs-CZ" sz="1300" dirty="0">
                <a:latin typeface="Times New Roman" pitchFamily="18" charset="0"/>
                <a:ea typeface="Arial Unicode MS" pitchFamily="34" charset="-128"/>
                <a:cs typeface="Times New Roman" pitchFamily="18" charset="0"/>
              </a:rPr>
              <a:t>9. 10. </a:t>
            </a:r>
            <a:r>
              <a:rPr lang="cs-CZ" sz="1300" dirty="0" smtClean="0">
                <a:latin typeface="Times New Roman" pitchFamily="18" charset="0"/>
                <a:ea typeface="Arial Unicode MS" pitchFamily="34" charset="-128"/>
                <a:cs typeface="Times New Roman" pitchFamily="18" charset="0"/>
              </a:rPr>
              <a:t>2012</a:t>
            </a:r>
            <a:endParaRPr lang="cs-CZ" sz="1300" dirty="0">
              <a:latin typeface="Times New Roman" pitchFamily="18" charset="0"/>
              <a:ea typeface="Arial Unicode MS" pitchFamily="34" charset="-128"/>
              <a:cs typeface="Times New Roman" pitchFamily="18" charset="0"/>
            </a:endParaRPr>
          </a:p>
          <a:p>
            <a:pPr algn="r">
              <a:lnSpc>
                <a:spcPct val="80000"/>
              </a:lnSpc>
            </a:pPr>
            <a:endParaRPr lang="cs-CZ" sz="1300" u="sng" dirty="0">
              <a:latin typeface="Times New Roman" pitchFamily="18" charset="0"/>
              <a:ea typeface="Arial Unicode MS" pitchFamily="34" charset="-128"/>
              <a:cs typeface="Times New Roman" pitchFamily="18" charset="0"/>
            </a:endParaRPr>
          </a:p>
          <a:p>
            <a:pPr>
              <a:lnSpc>
                <a:spcPct val="80000"/>
              </a:lnSpc>
            </a:pPr>
            <a:r>
              <a:rPr lang="cs-CZ" sz="1300" u="sng" dirty="0">
                <a:latin typeface="Times New Roman" pitchFamily="18" charset="0"/>
                <a:ea typeface="Arial Unicode MS" pitchFamily="34" charset="-128"/>
                <a:cs typeface="Times New Roman" pitchFamily="18" charset="0"/>
              </a:rPr>
              <a:t>Přihláška do jazykového kurzu </a:t>
            </a:r>
            <a:r>
              <a:rPr lang="cs-CZ" sz="1300" u="sng" dirty="0" smtClean="0">
                <a:latin typeface="Times New Roman" pitchFamily="18" charset="0"/>
                <a:ea typeface="Arial Unicode MS" pitchFamily="34" charset="-128"/>
                <a:cs typeface="Times New Roman" pitchFamily="18" charset="0"/>
              </a:rPr>
              <a:t>češtiny </a:t>
            </a:r>
            <a:r>
              <a:rPr lang="cs-CZ" sz="1300" u="sng" dirty="0">
                <a:latin typeface="Times New Roman" pitchFamily="18" charset="0"/>
                <a:ea typeface="Arial Unicode MS" pitchFamily="34" charset="-128"/>
                <a:cs typeface="Times New Roman" pitchFamily="18" charset="0"/>
              </a:rPr>
              <a:t>pro začátečníky </a:t>
            </a:r>
          </a:p>
          <a:p>
            <a:pPr>
              <a:lnSpc>
                <a:spcPct val="80000"/>
              </a:lnSpc>
            </a:pPr>
            <a:endParaRPr lang="cs-CZ" sz="1300" u="sng" dirty="0">
              <a:latin typeface="Times New Roman" pitchFamily="18" charset="0"/>
              <a:ea typeface="Arial Unicode MS" pitchFamily="34" charset="-128"/>
              <a:cs typeface="Times New Roman" pitchFamily="18" charset="0"/>
            </a:endParaRPr>
          </a:p>
          <a:p>
            <a:pPr algn="just">
              <a:lnSpc>
                <a:spcPct val="80000"/>
              </a:lnSpc>
            </a:pPr>
            <a:r>
              <a:rPr lang="cs-CZ" sz="1300" dirty="0">
                <a:latin typeface="Times New Roman" pitchFamily="18" charset="0"/>
                <a:ea typeface="Arial Unicode MS" pitchFamily="34" charset="-128"/>
                <a:cs typeface="Times New Roman" pitchFamily="18" charset="0"/>
              </a:rPr>
              <a:t>Na základě Vašeho nabídkového letáku se </a:t>
            </a:r>
            <a:r>
              <a:rPr lang="cs-CZ" sz="1300" dirty="0" smtClean="0">
                <a:latin typeface="Times New Roman" pitchFamily="18" charset="0"/>
                <a:ea typeface="Arial Unicode MS" pitchFamily="34" charset="-128"/>
                <a:cs typeface="Times New Roman" pitchFamily="18" charset="0"/>
              </a:rPr>
              <a:t>přihlašuji do </a:t>
            </a:r>
            <a:r>
              <a:rPr lang="cs-CZ" sz="1300" dirty="0">
                <a:latin typeface="Times New Roman" pitchFamily="18" charset="0"/>
                <a:ea typeface="Arial Unicode MS" pitchFamily="34" charset="-128"/>
                <a:cs typeface="Times New Roman" pitchFamily="18" charset="0"/>
              </a:rPr>
              <a:t>prázdninového jazykového kurzu pro </a:t>
            </a:r>
            <a:r>
              <a:rPr lang="cs-CZ" sz="1300" dirty="0" smtClean="0">
                <a:latin typeface="Times New Roman" pitchFamily="18" charset="0"/>
                <a:ea typeface="Arial Unicode MS" pitchFamily="34" charset="-128"/>
                <a:cs typeface="Times New Roman" pitchFamily="18" charset="0"/>
              </a:rPr>
              <a:t>začátečníky. Žádám </a:t>
            </a:r>
            <a:r>
              <a:rPr lang="cs-CZ" sz="1300" dirty="0">
                <a:latin typeface="Times New Roman" pitchFamily="18" charset="0"/>
                <a:ea typeface="Arial Unicode MS" pitchFamily="34" charset="-128"/>
                <a:cs typeface="Times New Roman" pitchFamily="18" charset="0"/>
              </a:rPr>
              <a:t>Vás o zaslání programu a podkladů k platbě.</a:t>
            </a:r>
          </a:p>
          <a:p>
            <a:pPr>
              <a:lnSpc>
                <a:spcPct val="80000"/>
              </a:lnSpc>
            </a:pPr>
            <a:endParaRPr lang="cs-CZ" sz="1300" dirty="0">
              <a:latin typeface="Times New Roman" pitchFamily="18" charset="0"/>
              <a:ea typeface="Arial Unicode MS" pitchFamily="34" charset="-128"/>
              <a:cs typeface="Times New Roman" pitchFamily="18" charset="0"/>
            </a:endParaRPr>
          </a:p>
          <a:p>
            <a:pPr>
              <a:lnSpc>
                <a:spcPct val="80000"/>
              </a:lnSpc>
            </a:pPr>
            <a:r>
              <a:rPr lang="cs-CZ" sz="1300" dirty="0">
                <a:latin typeface="Times New Roman" pitchFamily="18" charset="0"/>
                <a:ea typeface="Arial Unicode MS" pitchFamily="34" charset="-128"/>
                <a:cs typeface="Times New Roman" pitchFamily="18" charset="0"/>
              </a:rPr>
              <a:t>S pozdravem	</a:t>
            </a:r>
            <a:r>
              <a:rPr lang="cs-CZ" sz="1200" dirty="0">
                <a:latin typeface="Arial Unicode MS" pitchFamily="34" charset="-128"/>
                <a:ea typeface="Arial Unicode MS" pitchFamily="34" charset="-128"/>
                <a:cs typeface="Arial Unicode MS" pitchFamily="34" charset="-128"/>
              </a:rPr>
              <a:t>	</a:t>
            </a:r>
          </a:p>
          <a:p>
            <a:pPr>
              <a:lnSpc>
                <a:spcPct val="80000"/>
              </a:lnSpc>
            </a:pPr>
            <a:endParaRPr lang="cs-CZ" sz="1200" dirty="0">
              <a:latin typeface="Arial Unicode MS" pitchFamily="34" charset="-128"/>
              <a:ea typeface="Arial Unicode MS" pitchFamily="34" charset="-128"/>
              <a:cs typeface="Arial Unicode MS" pitchFamily="34" charset="-128"/>
            </a:endParaRPr>
          </a:p>
          <a:p>
            <a:pPr>
              <a:lnSpc>
                <a:spcPct val="80000"/>
              </a:lnSpc>
            </a:pPr>
            <a:r>
              <a:rPr lang="cs-CZ" sz="1400" dirty="0"/>
              <a:t>	</a:t>
            </a:r>
            <a:r>
              <a:rPr lang="cs-CZ" sz="1400" dirty="0" smtClean="0"/>
              <a:t>                                               </a:t>
            </a:r>
            <a:r>
              <a:rPr lang="cs-CZ" sz="2000" dirty="0" smtClean="0">
                <a:latin typeface="Monotype Corsiva" pitchFamily="66" charset="0"/>
              </a:rPr>
              <a:t>James Bond</a:t>
            </a:r>
            <a:endParaRPr lang="cs-CZ" sz="2000" dirty="0">
              <a:latin typeface="Monotype Corsiva" pitchFamily="66" charset="0"/>
            </a:endParaRPr>
          </a:p>
        </p:txBody>
      </p:sp>
      <p:pic>
        <p:nvPicPr>
          <p:cNvPr id="1034" name="Picture 1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429539" y="587128"/>
            <a:ext cx="4464496" cy="3206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3" name="Picture 9" descr="C:\Users\Zuzka\AppData\Local\Microsoft\Windows\Temporary Internet Files\Content.IE5\GZAPAGH4\MC900440410[1].wmf"/>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076055" y="3733742"/>
            <a:ext cx="743373" cy="704698"/>
          </a:xfrm>
          <a:prstGeom prst="rect">
            <a:avLst/>
          </a:prstGeom>
          <a:noFill/>
          <a:extLst>
            <a:ext uri="{909E8E84-426E-40DD-AFC4-6F175D3DCCD1}">
              <a14:hiddenFill xmlns:a14="http://schemas.microsoft.com/office/drawing/2010/main">
                <a:solidFill>
                  <a:srgbClr val="FFFFFF"/>
                </a:solidFill>
              </a14:hiddenFill>
            </a:ext>
          </a:extLst>
        </p:spPr>
      </p:pic>
      <p:pic>
        <p:nvPicPr>
          <p:cNvPr id="1036" name="Picture 12" descr="C:\Users\Zuzka\AppData\Local\Microsoft\Windows\Temporary Internet Files\Content.IE5\GZAPAGH4\MC900351901[1].wmf"/>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6382440" y="3485224"/>
            <a:ext cx="1050918" cy="969471"/>
          </a:xfrm>
          <a:prstGeom prst="rect">
            <a:avLst/>
          </a:prstGeom>
          <a:noFill/>
          <a:extLst>
            <a:ext uri="{909E8E84-426E-40DD-AFC4-6F175D3DCCD1}">
              <a14:hiddenFill xmlns:a14="http://schemas.microsoft.com/office/drawing/2010/main">
                <a:solidFill>
                  <a:srgbClr val="FFFFFF"/>
                </a:solidFill>
              </a14:hiddenFill>
            </a:ext>
          </a:extLst>
        </p:spPr>
      </p:pic>
      <p:sp>
        <p:nvSpPr>
          <p:cNvPr id="5" name="TextovéPole 4"/>
          <p:cNvSpPr txBox="1"/>
          <p:nvPr/>
        </p:nvSpPr>
        <p:spPr>
          <a:xfrm>
            <a:off x="8100392" y="4086091"/>
            <a:ext cx="623889" cy="307777"/>
          </a:xfrm>
          <a:prstGeom prst="rect">
            <a:avLst/>
          </a:prstGeom>
          <a:noFill/>
          <a:ln>
            <a:noFill/>
          </a:ln>
        </p:spPr>
        <p:txBody>
          <a:bodyPr wrap="none" rtlCol="0">
            <a:spAutoFit/>
          </a:bodyPr>
          <a:lstStyle/>
          <a:p>
            <a:r>
              <a:rPr lang="cs-CZ" sz="1400" b="1" dirty="0" smtClean="0">
                <a:solidFill>
                  <a:schemeClr val="accent3">
                    <a:lumMod val="50000"/>
                  </a:schemeClr>
                </a:solidFill>
                <a:latin typeface="Times New Roman" pitchFamily="18" charset="0"/>
                <a:cs typeface="Times New Roman" pitchFamily="18" charset="0"/>
                <a:hlinkClick r:id="rId7"/>
              </a:rPr>
              <a:t>Dopis</a:t>
            </a:r>
            <a:endParaRPr lang="cs-CZ" sz="1400" b="1" dirty="0" smtClean="0">
              <a:solidFill>
                <a:schemeClr val="accent3">
                  <a:lumMod val="50000"/>
                </a:schemeClr>
              </a:solidFill>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ovéPole 1"/>
          <p:cNvSpPr txBox="1"/>
          <p:nvPr/>
        </p:nvSpPr>
        <p:spPr>
          <a:xfrm>
            <a:off x="0" y="0"/>
            <a:ext cx="9144000" cy="492443"/>
          </a:xfrm>
          <a:prstGeom prst="rect">
            <a:avLst/>
          </a:prstGeom>
          <a:solidFill>
            <a:schemeClr val="accent6">
              <a:lumMod val="40000"/>
              <a:lumOff val="60000"/>
            </a:schemeClr>
          </a:solidFill>
        </p:spPr>
        <p:txBody>
          <a:bodyPr wrap="square" rtlCol="0">
            <a:spAutoFit/>
          </a:bodyPr>
          <a:lstStyle/>
          <a:p>
            <a:r>
              <a:rPr lang="cs-CZ" sz="1200" b="1" dirty="0" smtClean="0">
                <a:solidFill>
                  <a:schemeClr val="accent3">
                    <a:lumMod val="50000"/>
                  </a:schemeClr>
                </a:solidFill>
                <a:latin typeface="Times New Roman" pitchFamily="18" charset="0"/>
                <a:cs typeface="Times New Roman" pitchFamily="18" charset="0"/>
              </a:rPr>
              <a:t>Elektronická  učebnice - II. stupeň                      </a:t>
            </a:r>
            <a:r>
              <a:rPr lang="cs-CZ" sz="1000" dirty="0" smtClean="0">
                <a:solidFill>
                  <a:schemeClr val="accent3">
                    <a:lumMod val="50000"/>
                  </a:schemeClr>
                </a:solidFill>
                <a:latin typeface="Times New Roman" pitchFamily="18" charset="0"/>
                <a:cs typeface="Times New Roman" pitchFamily="18" charset="0"/>
              </a:rPr>
              <a:t>Základní škola Děčín VI, Na Stráni 879/2  – příspěvková organizace         </a:t>
            </a:r>
            <a:r>
              <a:rPr lang="cs-CZ" sz="1600" b="1" dirty="0" smtClean="0">
                <a:solidFill>
                  <a:schemeClr val="accent3">
                    <a:lumMod val="50000"/>
                  </a:schemeClr>
                </a:solidFill>
                <a:latin typeface="Times New Roman" pitchFamily="18" charset="0"/>
                <a:cs typeface="Times New Roman" pitchFamily="18" charset="0"/>
              </a:rPr>
              <a:t>Český jazyk a literatura</a:t>
            </a:r>
          </a:p>
          <a:p>
            <a:endParaRPr lang="cs-CZ" sz="1000" dirty="0">
              <a:latin typeface="Times New Roman" pitchFamily="18" charset="0"/>
              <a:cs typeface="Times New Roman" pitchFamily="18" charset="0"/>
            </a:endParaRPr>
          </a:p>
        </p:txBody>
      </p:sp>
      <p:sp>
        <p:nvSpPr>
          <p:cNvPr id="3" name="Nadpis 1"/>
          <p:cNvSpPr txBox="1">
            <a:spLocks/>
          </p:cNvSpPr>
          <p:nvPr/>
        </p:nvSpPr>
        <p:spPr>
          <a:xfrm>
            <a:off x="20150" y="498603"/>
            <a:ext cx="3831769" cy="594066"/>
          </a:xfrm>
          <a:prstGeom prst="rect">
            <a:avLst/>
          </a:prstGeom>
        </p:spPr>
        <p:txBody>
          <a:bodyP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cs-CZ" sz="2500" b="1" dirty="0" smtClean="0">
                <a:latin typeface="Times New Roman" pitchFamily="18" charset="0"/>
                <a:cs typeface="Times New Roman" pitchFamily="18" charset="0"/>
              </a:rPr>
              <a:t>25.10 Anotace</a:t>
            </a:r>
            <a:endParaRPr lang="cs-CZ" sz="2500" b="1" dirty="0">
              <a:latin typeface="Times New Roman" pitchFamily="18" charset="0"/>
              <a:cs typeface="Times New Roman" pitchFamily="18" charset="0"/>
            </a:endParaRPr>
          </a:p>
        </p:txBody>
      </p:sp>
      <p:graphicFrame>
        <p:nvGraphicFramePr>
          <p:cNvPr id="4" name="Tabulka 3"/>
          <p:cNvGraphicFramePr>
            <a:graphicFrameLocks noGrp="1"/>
          </p:cNvGraphicFramePr>
          <p:nvPr>
            <p:extLst>
              <p:ext uri="{D42A27DB-BD31-4B8C-83A1-F6EECF244321}">
                <p14:modId xmlns:p14="http://schemas.microsoft.com/office/powerpoint/2010/main" val="2420883613"/>
              </p:ext>
            </p:extLst>
          </p:nvPr>
        </p:nvGraphicFramePr>
        <p:xfrm>
          <a:off x="1043608" y="1275606"/>
          <a:ext cx="7272808" cy="3163050"/>
        </p:xfrm>
        <a:graphic>
          <a:graphicData uri="http://schemas.openxmlformats.org/drawingml/2006/table">
            <a:tbl>
              <a:tblPr firstRow="1" bandRow="1">
                <a:tableStyleId>{10A1B5D5-9B99-4C35-A422-299274C87663}</a:tableStyleId>
              </a:tblPr>
              <a:tblGrid>
                <a:gridCol w="1907305"/>
                <a:gridCol w="5365503"/>
              </a:tblGrid>
              <a:tr h="545574">
                <a:tc>
                  <a:txBody>
                    <a:bodyPr/>
                    <a:lstStyle/>
                    <a:p>
                      <a:r>
                        <a:rPr lang="cs-CZ" dirty="0" smtClean="0">
                          <a:latin typeface="Times New Roman" pitchFamily="18" charset="0"/>
                          <a:cs typeface="Times New Roman" pitchFamily="18" charset="0"/>
                        </a:rPr>
                        <a:t>Autor</a:t>
                      </a:r>
                      <a:endParaRPr lang="cs-CZ" dirty="0">
                        <a:latin typeface="Times New Roman" pitchFamily="18" charset="0"/>
                        <a:cs typeface="Times New Roman" pitchFamily="18" charset="0"/>
                      </a:endParaRPr>
                    </a:p>
                  </a:txBody>
                  <a:tcPr/>
                </a:tc>
                <a:tc>
                  <a:txBody>
                    <a:bodyPr/>
                    <a:lstStyle/>
                    <a:p>
                      <a:r>
                        <a:rPr lang="cs-CZ" dirty="0" smtClean="0">
                          <a:latin typeface="Times New Roman" pitchFamily="18" charset="0"/>
                          <a:cs typeface="Times New Roman" pitchFamily="18" charset="0"/>
                        </a:rPr>
                        <a:t>Mgr. Zuzana Kadlecová</a:t>
                      </a:r>
                      <a:endParaRPr lang="cs-CZ" dirty="0">
                        <a:latin typeface="Times New Roman" pitchFamily="18" charset="0"/>
                        <a:cs typeface="Times New Roman" pitchFamily="18" charset="0"/>
                      </a:endParaRPr>
                    </a:p>
                  </a:txBody>
                  <a:tcPr/>
                </a:tc>
              </a:tr>
              <a:tr h="553152">
                <a:tc>
                  <a:txBody>
                    <a:bodyPr/>
                    <a:lstStyle/>
                    <a:p>
                      <a:r>
                        <a:rPr lang="cs-CZ" dirty="0" smtClean="0">
                          <a:latin typeface="Times New Roman" pitchFamily="18" charset="0"/>
                          <a:cs typeface="Times New Roman" pitchFamily="18" charset="0"/>
                        </a:rPr>
                        <a:t>Období</a:t>
                      </a:r>
                      <a:endParaRPr lang="cs-CZ" dirty="0">
                        <a:latin typeface="Times New Roman" pitchFamily="18" charset="0"/>
                        <a:cs typeface="Times New Roman" pitchFamily="18" charset="0"/>
                      </a:endParaRPr>
                    </a:p>
                  </a:txBody>
                  <a:tcPr/>
                </a:tc>
                <a:tc>
                  <a:txBody>
                    <a:bodyPr/>
                    <a:lstStyle/>
                    <a:p>
                      <a:r>
                        <a:rPr lang="cs-CZ" dirty="0" smtClean="0">
                          <a:latin typeface="Times New Roman" pitchFamily="18" charset="0"/>
                          <a:cs typeface="Times New Roman" pitchFamily="18" charset="0"/>
                        </a:rPr>
                        <a:t>01</a:t>
                      </a:r>
                      <a:r>
                        <a:rPr lang="cs-CZ" baseline="0" dirty="0" smtClean="0">
                          <a:latin typeface="Times New Roman" pitchFamily="18" charset="0"/>
                          <a:cs typeface="Times New Roman" pitchFamily="18" charset="0"/>
                        </a:rPr>
                        <a:t> – 06/2013</a:t>
                      </a:r>
                      <a:endParaRPr lang="cs-CZ" dirty="0">
                        <a:latin typeface="Times New Roman" pitchFamily="18" charset="0"/>
                        <a:cs typeface="Times New Roman" pitchFamily="18" charset="0"/>
                      </a:endParaRPr>
                    </a:p>
                  </a:txBody>
                  <a:tcPr/>
                </a:tc>
              </a:tr>
              <a:tr h="553152">
                <a:tc>
                  <a:txBody>
                    <a:bodyPr/>
                    <a:lstStyle/>
                    <a:p>
                      <a:r>
                        <a:rPr lang="cs-CZ" dirty="0" smtClean="0">
                          <a:latin typeface="Times New Roman" pitchFamily="18" charset="0"/>
                          <a:cs typeface="Times New Roman" pitchFamily="18" charset="0"/>
                        </a:rPr>
                        <a:t>Ročník</a:t>
                      </a:r>
                      <a:endParaRPr lang="cs-CZ" dirty="0">
                        <a:latin typeface="Times New Roman" pitchFamily="18" charset="0"/>
                        <a:cs typeface="Times New Roman" pitchFamily="18" charset="0"/>
                      </a:endParaRPr>
                    </a:p>
                  </a:txBody>
                  <a:tcPr/>
                </a:tc>
                <a:tc>
                  <a:txBody>
                    <a:bodyPr/>
                    <a:lstStyle/>
                    <a:p>
                      <a:r>
                        <a:rPr lang="cs-CZ" dirty="0" smtClean="0">
                          <a:latin typeface="Times New Roman" pitchFamily="18" charset="0"/>
                          <a:cs typeface="Times New Roman" pitchFamily="18" charset="0"/>
                        </a:rPr>
                        <a:t>6. ročník</a:t>
                      </a:r>
                      <a:endParaRPr lang="cs-CZ" dirty="0">
                        <a:latin typeface="Times New Roman" pitchFamily="18" charset="0"/>
                        <a:cs typeface="Times New Roman" pitchFamily="18" charset="0"/>
                      </a:endParaRPr>
                    </a:p>
                  </a:txBody>
                  <a:tcPr/>
                </a:tc>
              </a:tr>
              <a:tr h="553152">
                <a:tc>
                  <a:txBody>
                    <a:bodyPr/>
                    <a:lstStyle/>
                    <a:p>
                      <a:r>
                        <a:rPr lang="cs-CZ" dirty="0" smtClean="0">
                          <a:latin typeface="Times New Roman" pitchFamily="18" charset="0"/>
                          <a:cs typeface="Times New Roman" pitchFamily="18" charset="0"/>
                        </a:rPr>
                        <a:t>Klíčová slova</a:t>
                      </a:r>
                      <a:endParaRPr lang="cs-CZ" dirty="0">
                        <a:latin typeface="Times New Roman" pitchFamily="18" charset="0"/>
                        <a:cs typeface="Times New Roman" pitchFamily="18" charset="0"/>
                      </a:endParaRPr>
                    </a:p>
                  </a:txBody>
                  <a:tcPr/>
                </a:tc>
                <a:tc>
                  <a:txBody>
                    <a:bodyPr/>
                    <a:lstStyle/>
                    <a:p>
                      <a:r>
                        <a:rPr lang="cs-CZ" dirty="0" smtClean="0">
                          <a:latin typeface="Times New Roman" pitchFamily="18" charset="0"/>
                          <a:cs typeface="Times New Roman" pitchFamily="18" charset="0"/>
                        </a:rPr>
                        <a:t>Dopis, úřední dopis, soukromý</a:t>
                      </a:r>
                      <a:r>
                        <a:rPr lang="cs-CZ" baseline="0" dirty="0" smtClean="0">
                          <a:latin typeface="Times New Roman" pitchFamily="18" charset="0"/>
                          <a:cs typeface="Times New Roman" pitchFamily="18" charset="0"/>
                        </a:rPr>
                        <a:t> dopis, e-mail, </a:t>
                      </a:r>
                      <a:r>
                        <a:rPr lang="cs-CZ" baseline="0" dirty="0" err="1" smtClean="0">
                          <a:latin typeface="Times New Roman" pitchFamily="18" charset="0"/>
                          <a:cs typeface="Times New Roman" pitchFamily="18" charset="0"/>
                        </a:rPr>
                        <a:t>sms</a:t>
                      </a:r>
                      <a:r>
                        <a:rPr lang="cs-CZ" baseline="0" dirty="0" smtClean="0">
                          <a:latin typeface="Times New Roman" pitchFamily="18" charset="0"/>
                          <a:cs typeface="Times New Roman" pitchFamily="18" charset="0"/>
                        </a:rPr>
                        <a:t>.</a:t>
                      </a:r>
                      <a:endParaRPr lang="cs-CZ" dirty="0">
                        <a:latin typeface="Times New Roman" pitchFamily="18" charset="0"/>
                        <a:cs typeface="Times New Roman" pitchFamily="18" charset="0"/>
                      </a:endParaRPr>
                    </a:p>
                  </a:txBody>
                  <a:tcPr/>
                </a:tc>
              </a:tr>
              <a:tr h="958020">
                <a:tc>
                  <a:txBody>
                    <a:bodyPr/>
                    <a:lstStyle/>
                    <a:p>
                      <a:r>
                        <a:rPr lang="cs-CZ" dirty="0" smtClean="0">
                          <a:latin typeface="Times New Roman" pitchFamily="18" charset="0"/>
                          <a:cs typeface="Times New Roman" pitchFamily="18" charset="0"/>
                        </a:rPr>
                        <a:t>Anotace</a:t>
                      </a:r>
                      <a:endParaRPr lang="cs-CZ" dirty="0">
                        <a:latin typeface="Times New Roman" pitchFamily="18" charset="0"/>
                        <a:cs typeface="Times New Roman" pitchFamily="18" charset="0"/>
                      </a:endParaRPr>
                    </a:p>
                  </a:txBody>
                  <a:tcPr/>
                </a:tc>
                <a:tc>
                  <a:txBody>
                    <a:bodyPr/>
                    <a:lstStyle/>
                    <a:p>
                      <a:r>
                        <a:rPr lang="cs-CZ" dirty="0" smtClean="0">
                          <a:latin typeface="Times New Roman" pitchFamily="18" charset="0"/>
                          <a:cs typeface="Times New Roman" pitchFamily="18" charset="0"/>
                        </a:rPr>
                        <a:t>Prezentace</a:t>
                      </a:r>
                      <a:r>
                        <a:rPr lang="cs-CZ" baseline="0" dirty="0" smtClean="0">
                          <a:latin typeface="Times New Roman" pitchFamily="18" charset="0"/>
                          <a:cs typeface="Times New Roman" pitchFamily="18" charset="0"/>
                        </a:rPr>
                        <a:t> popisující náležitosti úředního i soukromého dopisu, přibližující moderní komunikaci (e-mail, </a:t>
                      </a:r>
                      <a:r>
                        <a:rPr lang="cs-CZ" baseline="0" dirty="0" err="1" smtClean="0">
                          <a:latin typeface="Times New Roman" pitchFamily="18" charset="0"/>
                          <a:cs typeface="Times New Roman" pitchFamily="18" charset="0"/>
                        </a:rPr>
                        <a:t>sms</a:t>
                      </a:r>
                      <a:r>
                        <a:rPr lang="cs-CZ" baseline="0" dirty="0" smtClean="0">
                          <a:latin typeface="Times New Roman" pitchFamily="18" charset="0"/>
                          <a:cs typeface="Times New Roman" pitchFamily="18" charset="0"/>
                        </a:rPr>
                        <a:t>).</a:t>
                      </a:r>
                      <a:endParaRPr lang="cs-CZ" dirty="0">
                        <a:latin typeface="Times New Roman" pitchFamily="18" charset="0"/>
                        <a:cs typeface="Times New Roman" pitchFamily="18" charset="0"/>
                      </a:endParaRPr>
                    </a:p>
                  </a:txBody>
                  <a:tcPr/>
                </a:tc>
              </a:tr>
            </a:tbl>
          </a:graphicData>
        </a:graphic>
      </p:graphicFrame>
    </p:spTree>
    <p:extLst>
      <p:ext uri="{BB962C8B-B14F-4D97-AF65-F5344CB8AC3E}">
        <p14:creationId xmlns:p14="http://schemas.microsoft.com/office/powerpoint/2010/main" val="65603099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ctrTitle"/>
          </p:nvPr>
        </p:nvSpPr>
        <p:spPr>
          <a:xfrm>
            <a:off x="0" y="492443"/>
            <a:ext cx="5508104" cy="594066"/>
          </a:xfrm>
        </p:spPr>
        <p:txBody>
          <a:bodyPr>
            <a:normAutofit/>
          </a:bodyPr>
          <a:lstStyle/>
          <a:p>
            <a:pPr algn="just"/>
            <a:r>
              <a:rPr lang="cs-CZ" sz="2500" b="1" dirty="0" smtClean="0">
                <a:latin typeface="Times New Roman" pitchFamily="18" charset="0"/>
                <a:cs typeface="Times New Roman" pitchFamily="18" charset="0"/>
              </a:rPr>
              <a:t>25.2 Co již víme?</a:t>
            </a:r>
            <a:endParaRPr lang="cs-CZ" sz="2500" b="1" dirty="0">
              <a:latin typeface="Times New Roman" pitchFamily="18" charset="0"/>
              <a:cs typeface="Times New Roman" pitchFamily="18" charset="0"/>
            </a:endParaRPr>
          </a:p>
        </p:txBody>
      </p:sp>
      <p:sp>
        <p:nvSpPr>
          <p:cNvPr id="16" name="TextovéPole 15"/>
          <p:cNvSpPr txBox="1"/>
          <p:nvPr/>
        </p:nvSpPr>
        <p:spPr>
          <a:xfrm>
            <a:off x="0" y="0"/>
            <a:ext cx="9144000" cy="492443"/>
          </a:xfrm>
          <a:prstGeom prst="rect">
            <a:avLst/>
          </a:prstGeom>
          <a:solidFill>
            <a:schemeClr val="accent6">
              <a:lumMod val="40000"/>
              <a:lumOff val="60000"/>
            </a:schemeClr>
          </a:solidFill>
        </p:spPr>
        <p:txBody>
          <a:bodyPr wrap="square" rtlCol="0">
            <a:spAutoFit/>
          </a:bodyPr>
          <a:lstStyle/>
          <a:p>
            <a:r>
              <a:rPr lang="cs-CZ" sz="1200" b="1" dirty="0" smtClean="0">
                <a:solidFill>
                  <a:schemeClr val="accent3">
                    <a:lumMod val="50000"/>
                  </a:schemeClr>
                </a:solidFill>
                <a:latin typeface="Times New Roman" pitchFamily="18" charset="0"/>
                <a:cs typeface="Times New Roman" pitchFamily="18" charset="0"/>
              </a:rPr>
              <a:t>Elektronická  učebnice - II. stupeň                </a:t>
            </a:r>
            <a:r>
              <a:rPr lang="cs-CZ" sz="1000" dirty="0" smtClean="0">
                <a:solidFill>
                  <a:schemeClr val="accent3">
                    <a:lumMod val="50000"/>
                  </a:schemeClr>
                </a:solidFill>
                <a:latin typeface="Times New Roman" pitchFamily="18" charset="0"/>
                <a:cs typeface="Times New Roman" pitchFamily="18" charset="0"/>
              </a:rPr>
              <a:t>Základní škola Děčín VI, Na Stráni 879/2  – příspěvková organizace               </a:t>
            </a:r>
            <a:r>
              <a:rPr lang="cs-CZ" sz="1600" b="1" dirty="0" smtClean="0">
                <a:solidFill>
                  <a:schemeClr val="accent3">
                    <a:lumMod val="50000"/>
                  </a:schemeClr>
                </a:solidFill>
                <a:latin typeface="Times New Roman" pitchFamily="18" charset="0"/>
                <a:cs typeface="Times New Roman" pitchFamily="18" charset="0"/>
              </a:rPr>
              <a:t>Český jazyk a literatura</a:t>
            </a:r>
          </a:p>
          <a:p>
            <a:endParaRPr lang="cs-CZ" sz="1000" dirty="0">
              <a:latin typeface="Times New Roman" pitchFamily="18" charset="0"/>
              <a:cs typeface="Times New Roman" pitchFamily="18" charset="0"/>
            </a:endParaRPr>
          </a:p>
        </p:txBody>
      </p:sp>
      <p:sp>
        <p:nvSpPr>
          <p:cNvPr id="3" name="TextovéPole 2"/>
          <p:cNvSpPr txBox="1"/>
          <p:nvPr/>
        </p:nvSpPr>
        <p:spPr>
          <a:xfrm>
            <a:off x="395536" y="1995686"/>
            <a:ext cx="8352928" cy="2308324"/>
          </a:xfrm>
          <a:prstGeom prst="rect">
            <a:avLst/>
          </a:prstGeom>
          <a:gradFill flip="none" rotWithShape="1">
            <a:gsLst>
              <a:gs pos="0">
                <a:srgbClr val="FF0000">
                  <a:tint val="66000"/>
                  <a:satMod val="160000"/>
                </a:srgbClr>
              </a:gs>
              <a:gs pos="50000">
                <a:srgbClr val="FF0000">
                  <a:tint val="44500"/>
                  <a:satMod val="160000"/>
                </a:srgbClr>
              </a:gs>
              <a:gs pos="100000">
                <a:srgbClr val="FF0000">
                  <a:tint val="23500"/>
                  <a:satMod val="160000"/>
                </a:srgbClr>
              </a:gs>
            </a:gsLst>
            <a:lin ang="0" scaled="1"/>
            <a:tileRect/>
          </a:gradFill>
          <a:ln>
            <a:solidFill>
              <a:schemeClr val="tx1"/>
            </a:solidFill>
          </a:ln>
        </p:spPr>
        <p:txBody>
          <a:bodyPr wrap="square" rtlCol="0">
            <a:spAutoFit/>
          </a:bodyPr>
          <a:lstStyle/>
          <a:p>
            <a:pPr marL="285750" lvl="0" indent="-285750" algn="just">
              <a:buFontTx/>
              <a:buChar char="-"/>
            </a:pPr>
            <a:r>
              <a:rPr lang="cs-CZ" b="1" dirty="0" smtClean="0">
                <a:latin typeface="Times New Roman" pitchFamily="18" charset="0"/>
                <a:cs typeface="Times New Roman" pitchFamily="18" charset="0"/>
              </a:rPr>
              <a:t>osobní </a:t>
            </a:r>
            <a:r>
              <a:rPr lang="cs-CZ" b="1" dirty="0">
                <a:latin typeface="Times New Roman" pitchFamily="18" charset="0"/>
                <a:cs typeface="Times New Roman" pitchFamily="18" charset="0"/>
              </a:rPr>
              <a:t>(soukromý) dopis </a:t>
            </a:r>
            <a:r>
              <a:rPr lang="cs-CZ" dirty="0">
                <a:latin typeface="Times New Roman" pitchFamily="18" charset="0"/>
                <a:cs typeface="Times New Roman" pitchFamily="18" charset="0"/>
              </a:rPr>
              <a:t>píšeme v souladu s ustálenými společenskými </a:t>
            </a:r>
            <a:r>
              <a:rPr lang="cs-CZ" dirty="0" smtClean="0">
                <a:latin typeface="Times New Roman" pitchFamily="18" charset="0"/>
                <a:cs typeface="Times New Roman" pitchFamily="18" charset="0"/>
              </a:rPr>
              <a:t>zvyklostmi</a:t>
            </a:r>
            <a:endParaRPr lang="cs-CZ" dirty="0">
              <a:latin typeface="Times New Roman" pitchFamily="18" charset="0"/>
              <a:cs typeface="Times New Roman" pitchFamily="18" charset="0"/>
            </a:endParaRPr>
          </a:p>
          <a:p>
            <a:pPr marL="285750" lvl="0" indent="-285750" algn="just">
              <a:buFontTx/>
              <a:buChar char="-"/>
            </a:pPr>
            <a:r>
              <a:rPr lang="cs-CZ" dirty="0" smtClean="0">
                <a:latin typeface="Times New Roman" pitchFamily="18" charset="0"/>
                <a:cs typeface="Times New Roman" pitchFamily="18" charset="0"/>
              </a:rPr>
              <a:t>obsahuje </a:t>
            </a:r>
            <a:r>
              <a:rPr lang="cs-CZ" dirty="0">
                <a:latin typeface="Times New Roman" pitchFamily="18" charset="0"/>
                <a:cs typeface="Times New Roman" pitchFamily="18" charset="0"/>
              </a:rPr>
              <a:t>tyto části: </a:t>
            </a:r>
            <a:endParaRPr lang="cs-CZ" dirty="0" smtClean="0">
              <a:latin typeface="Times New Roman" pitchFamily="18" charset="0"/>
              <a:cs typeface="Times New Roman" pitchFamily="18" charset="0"/>
            </a:endParaRPr>
          </a:p>
          <a:p>
            <a:pPr marL="536575" lvl="0" indent="-285750" algn="just">
              <a:buFont typeface="Arial" pitchFamily="34" charset="0"/>
              <a:buChar char="•"/>
            </a:pPr>
            <a:r>
              <a:rPr lang="cs-CZ" dirty="0" smtClean="0">
                <a:latin typeface="Times New Roman" pitchFamily="18" charset="0"/>
                <a:cs typeface="Times New Roman" pitchFamily="18" charset="0"/>
              </a:rPr>
              <a:t>místo </a:t>
            </a:r>
            <a:r>
              <a:rPr lang="cs-CZ" dirty="0">
                <a:latin typeface="Times New Roman" pitchFamily="18" charset="0"/>
                <a:cs typeface="Times New Roman" pitchFamily="18" charset="0"/>
              </a:rPr>
              <a:t>a datum (v pravém horním rohu na začátku / v levém dolním rohu na konci</a:t>
            </a:r>
            <a:r>
              <a:rPr lang="cs-CZ" dirty="0" smtClean="0">
                <a:latin typeface="Times New Roman" pitchFamily="18" charset="0"/>
                <a:cs typeface="Times New Roman" pitchFamily="18" charset="0"/>
              </a:rPr>
              <a:t>)</a:t>
            </a:r>
          </a:p>
          <a:p>
            <a:pPr marL="536575" lvl="0" indent="-285750" algn="just">
              <a:buFont typeface="Arial" pitchFamily="34" charset="0"/>
              <a:buChar char="•"/>
            </a:pPr>
            <a:r>
              <a:rPr lang="cs-CZ" dirty="0" smtClean="0">
                <a:latin typeface="Times New Roman" pitchFamily="18" charset="0"/>
                <a:cs typeface="Times New Roman" pitchFamily="18" charset="0"/>
              </a:rPr>
              <a:t>oslovení </a:t>
            </a:r>
          </a:p>
          <a:p>
            <a:pPr marL="536575" lvl="0" indent="-285750" algn="just">
              <a:buFont typeface="Arial" pitchFamily="34" charset="0"/>
              <a:buChar char="•"/>
            </a:pPr>
            <a:r>
              <a:rPr lang="cs-CZ" dirty="0" smtClean="0">
                <a:latin typeface="Times New Roman" pitchFamily="18" charset="0"/>
                <a:cs typeface="Times New Roman" pitchFamily="18" charset="0"/>
              </a:rPr>
              <a:t>úvodní část (zdvořilostní část, poděkování, omluvy)</a:t>
            </a:r>
          </a:p>
          <a:p>
            <a:pPr marL="536575" lvl="0" indent="-285750" algn="just">
              <a:buFont typeface="Arial" pitchFamily="34" charset="0"/>
              <a:buChar char="•"/>
            </a:pPr>
            <a:r>
              <a:rPr lang="cs-CZ" dirty="0" smtClean="0">
                <a:latin typeface="Times New Roman" pitchFamily="18" charset="0"/>
                <a:cs typeface="Times New Roman" pitchFamily="18" charset="0"/>
              </a:rPr>
              <a:t>vlastní sdělení</a:t>
            </a:r>
          </a:p>
          <a:p>
            <a:pPr marL="536575" lvl="0" indent="-285750" algn="just">
              <a:buFont typeface="Arial" pitchFamily="34" charset="0"/>
              <a:buChar char="•"/>
            </a:pPr>
            <a:r>
              <a:rPr lang="cs-CZ" dirty="0" smtClean="0">
                <a:latin typeface="Times New Roman" pitchFamily="18" charset="0"/>
                <a:cs typeface="Times New Roman" pitchFamily="18" charset="0"/>
              </a:rPr>
              <a:t>závěrečný </a:t>
            </a:r>
            <a:r>
              <a:rPr lang="cs-CZ" dirty="0">
                <a:latin typeface="Times New Roman" pitchFamily="18" charset="0"/>
                <a:cs typeface="Times New Roman" pitchFamily="18" charset="0"/>
              </a:rPr>
              <a:t>pozdrav (</a:t>
            </a:r>
            <a:r>
              <a:rPr lang="cs-CZ" dirty="0" smtClean="0">
                <a:latin typeface="Times New Roman" pitchFamily="18" charset="0"/>
                <a:cs typeface="Times New Roman" pitchFamily="18" charset="0"/>
              </a:rPr>
              <a:t>přání)</a:t>
            </a:r>
          </a:p>
          <a:p>
            <a:pPr marL="536575" lvl="0" indent="-285750" algn="just">
              <a:buFont typeface="Arial" pitchFamily="34" charset="0"/>
              <a:buChar char="•"/>
            </a:pPr>
            <a:r>
              <a:rPr lang="cs-CZ" dirty="0">
                <a:latin typeface="Times New Roman" pitchFamily="18" charset="0"/>
                <a:cs typeface="Times New Roman" pitchFamily="18" charset="0"/>
              </a:rPr>
              <a:t>p</a:t>
            </a:r>
            <a:r>
              <a:rPr lang="cs-CZ" dirty="0" smtClean="0">
                <a:latin typeface="Times New Roman" pitchFamily="18" charset="0"/>
                <a:cs typeface="Times New Roman" pitchFamily="18" charset="0"/>
              </a:rPr>
              <a:t>odpis (vlastnoruční)</a:t>
            </a:r>
            <a:endParaRPr lang="cs-CZ" dirty="0">
              <a:latin typeface="Times New Roman" pitchFamily="18" charset="0"/>
              <a:cs typeface="Times New Roman" pitchFamily="18" charset="0"/>
            </a:endParaRPr>
          </a:p>
        </p:txBody>
      </p:sp>
      <p:sp>
        <p:nvSpPr>
          <p:cNvPr id="4" name="TextovéPole 3"/>
          <p:cNvSpPr txBox="1"/>
          <p:nvPr/>
        </p:nvSpPr>
        <p:spPr>
          <a:xfrm>
            <a:off x="1691680" y="1246731"/>
            <a:ext cx="1125629" cy="461665"/>
          </a:xfrm>
          <a:prstGeom prst="rect">
            <a:avLst/>
          </a:prstGeom>
          <a:gradFill flip="none" rotWithShape="1">
            <a:gsLst>
              <a:gs pos="0">
                <a:srgbClr val="512373">
                  <a:tint val="66000"/>
                  <a:satMod val="160000"/>
                </a:srgbClr>
              </a:gs>
              <a:gs pos="50000">
                <a:srgbClr val="512373">
                  <a:tint val="44500"/>
                  <a:satMod val="160000"/>
                </a:srgbClr>
              </a:gs>
              <a:gs pos="100000">
                <a:srgbClr val="512373">
                  <a:tint val="23500"/>
                  <a:satMod val="160000"/>
                </a:srgbClr>
              </a:gs>
            </a:gsLst>
            <a:lin ang="5400000" scaled="1"/>
            <a:tileRect/>
          </a:gradFill>
          <a:ln w="38100">
            <a:solidFill>
              <a:schemeClr val="tx1"/>
            </a:solidFill>
          </a:ln>
        </p:spPr>
        <p:txBody>
          <a:bodyPr wrap="none" rtlCol="0">
            <a:spAutoFit/>
          </a:bodyPr>
          <a:lstStyle/>
          <a:p>
            <a:r>
              <a:rPr lang="cs-CZ" sz="2400" b="1" i="1" dirty="0" smtClean="0">
                <a:latin typeface="Times New Roman" pitchFamily="18" charset="0"/>
                <a:cs typeface="Times New Roman" pitchFamily="18" charset="0"/>
              </a:rPr>
              <a:t>DOPIS</a:t>
            </a:r>
          </a:p>
        </p:txBody>
      </p:sp>
      <p:pic>
        <p:nvPicPr>
          <p:cNvPr id="1026" name="Picture 2" descr="C:\Users\Zuzka\AppData\Local\Microsoft\Windows\Temporary Internet Files\Content.IE5\P4U3Z8ZD\MM900395752[1].gif"/>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4816198" y="3490094"/>
            <a:ext cx="1639411" cy="1561343"/>
          </a:xfrm>
          <a:prstGeom prst="rect">
            <a:avLst/>
          </a:prstGeom>
          <a:noFill/>
          <a:extLst>
            <a:ext uri="{909E8E84-426E-40DD-AFC4-6F175D3DCCD1}">
              <a14:hiddenFill xmlns:a14="http://schemas.microsoft.com/office/drawing/2010/main">
                <a:solidFill>
                  <a:srgbClr val="FFFFFF"/>
                </a:solidFill>
              </a14:hiddenFill>
            </a:ext>
          </a:extLst>
        </p:spPr>
      </p:pic>
      <p:pic>
        <p:nvPicPr>
          <p:cNvPr id="1027" name="Picture 3" descr="C:\Users\Zuzka\AppData\Local\Microsoft\Windows\Temporary Internet Files\Content.IE5\GZAPAGH4\MP900422514[1].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733775" y="3070733"/>
            <a:ext cx="1584176" cy="1980704"/>
          </a:xfrm>
          <a:prstGeom prst="rect">
            <a:avLst/>
          </a:prstGeom>
          <a:noFill/>
          <a:extLst>
            <a:ext uri="{909E8E84-426E-40DD-AFC4-6F175D3DCCD1}">
              <a14:hiddenFill xmlns:a14="http://schemas.microsoft.com/office/drawing/2010/main">
                <a:solidFill>
                  <a:srgbClr val="FFFFFF"/>
                </a:solidFill>
              </a14:hiddenFill>
            </a:ext>
          </a:extLst>
        </p:spPr>
      </p:pic>
      <p:pic>
        <p:nvPicPr>
          <p:cNvPr id="1029" name="Picture 5" descr="C:\Users\Zuzka\AppData\Local\Microsoft\Windows\Temporary Internet Files\Content.IE5\7XHMUJVM\MC900287319[1].wmf"/>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876256" y="627534"/>
            <a:ext cx="1441695" cy="1238395"/>
          </a:xfrm>
          <a:prstGeom prst="rect">
            <a:avLst/>
          </a:prstGeom>
          <a:noFill/>
          <a:extLst>
            <a:ext uri="{909E8E84-426E-40DD-AFC4-6F175D3DCCD1}">
              <a14:hiddenFill xmlns:a14="http://schemas.microsoft.com/office/drawing/2010/main">
                <a:solidFill>
                  <a:srgbClr val="FFFFFF"/>
                </a:solidFill>
              </a14:hiddenFill>
            </a:ext>
          </a:extLst>
        </p:spPr>
      </p:pic>
      <p:pic>
        <p:nvPicPr>
          <p:cNvPr id="1031" name="Picture 7" descr="C:\Users\Zuzka\AppData\Local\Microsoft\Windows\Temporary Internet Files\Content.IE5\P4U3Z8ZD\MC900343957[1].wmf"/>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4932040" y="565074"/>
            <a:ext cx="1407728" cy="1363314"/>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C:\Users\Zuzka\AppData\Local\Microsoft\Windows\Temporary Internet Files\Content.IE5\P4U3Z8ZD\MC900351719[1].wmf"/>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3790239" y="596824"/>
            <a:ext cx="643086" cy="1266141"/>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ctrTitle"/>
          </p:nvPr>
        </p:nvSpPr>
        <p:spPr>
          <a:xfrm>
            <a:off x="0" y="480069"/>
            <a:ext cx="6351910" cy="594066"/>
          </a:xfrm>
        </p:spPr>
        <p:txBody>
          <a:bodyPr>
            <a:normAutofit/>
          </a:bodyPr>
          <a:lstStyle/>
          <a:p>
            <a:pPr algn="l"/>
            <a:r>
              <a:rPr lang="cs-CZ" sz="2500" b="1" dirty="0" smtClean="0">
                <a:latin typeface="Times New Roman" pitchFamily="18" charset="0"/>
                <a:cs typeface="Times New Roman" pitchFamily="18" charset="0"/>
              </a:rPr>
              <a:t>25.3 Jaké si řekneme nové termíny a názvy?</a:t>
            </a:r>
            <a:endParaRPr lang="cs-CZ" sz="2500" b="1" dirty="0">
              <a:latin typeface="Times New Roman" pitchFamily="18" charset="0"/>
              <a:cs typeface="Times New Roman" pitchFamily="18" charset="0"/>
            </a:endParaRPr>
          </a:p>
        </p:txBody>
      </p:sp>
      <p:sp>
        <p:nvSpPr>
          <p:cNvPr id="18" name="TextovéPole 17"/>
          <p:cNvSpPr txBox="1"/>
          <p:nvPr/>
        </p:nvSpPr>
        <p:spPr>
          <a:xfrm>
            <a:off x="0" y="0"/>
            <a:ext cx="9144000" cy="492443"/>
          </a:xfrm>
          <a:prstGeom prst="rect">
            <a:avLst/>
          </a:prstGeom>
          <a:solidFill>
            <a:schemeClr val="accent6">
              <a:lumMod val="40000"/>
              <a:lumOff val="60000"/>
            </a:schemeClr>
          </a:solidFill>
        </p:spPr>
        <p:txBody>
          <a:bodyPr wrap="square" rtlCol="0">
            <a:spAutoFit/>
          </a:bodyPr>
          <a:lstStyle/>
          <a:p>
            <a:r>
              <a:rPr lang="cs-CZ" sz="1200" b="1" dirty="0" smtClean="0">
                <a:solidFill>
                  <a:schemeClr val="accent3">
                    <a:lumMod val="50000"/>
                  </a:schemeClr>
                </a:solidFill>
                <a:latin typeface="Times New Roman" pitchFamily="18" charset="0"/>
                <a:cs typeface="Times New Roman" pitchFamily="18" charset="0"/>
              </a:rPr>
              <a:t>Elektronická  učebnice - II. stupeň                  </a:t>
            </a:r>
            <a:r>
              <a:rPr lang="cs-CZ" sz="1000" dirty="0" smtClean="0">
                <a:solidFill>
                  <a:schemeClr val="accent3">
                    <a:lumMod val="50000"/>
                  </a:schemeClr>
                </a:solidFill>
                <a:latin typeface="Times New Roman" pitchFamily="18" charset="0"/>
                <a:cs typeface="Times New Roman" pitchFamily="18" charset="0"/>
              </a:rPr>
              <a:t>Základní škola Děčín VI, Na Stráni 879/2  – příspěvková organizace              </a:t>
            </a:r>
            <a:r>
              <a:rPr lang="cs-CZ" sz="1600" b="1" dirty="0" smtClean="0">
                <a:solidFill>
                  <a:schemeClr val="accent3">
                    <a:lumMod val="50000"/>
                  </a:schemeClr>
                </a:solidFill>
                <a:latin typeface="Times New Roman" pitchFamily="18" charset="0"/>
                <a:cs typeface="Times New Roman" pitchFamily="18" charset="0"/>
              </a:rPr>
              <a:t>Český jazyk a literatura</a:t>
            </a:r>
          </a:p>
          <a:p>
            <a:endParaRPr lang="cs-CZ" sz="1000" dirty="0">
              <a:latin typeface="Times New Roman" pitchFamily="18" charset="0"/>
              <a:cs typeface="Times New Roman" pitchFamily="18" charset="0"/>
            </a:endParaRPr>
          </a:p>
        </p:txBody>
      </p:sp>
      <p:sp>
        <p:nvSpPr>
          <p:cNvPr id="3" name="TextovéPole 2"/>
          <p:cNvSpPr txBox="1"/>
          <p:nvPr/>
        </p:nvSpPr>
        <p:spPr>
          <a:xfrm>
            <a:off x="69673" y="1059582"/>
            <a:ext cx="6988429" cy="738664"/>
          </a:xfrm>
          <a:prstGeom prst="rect">
            <a:avLst/>
          </a:prstGeom>
          <a:gradFill flip="none" rotWithShape="1">
            <a:gsLst>
              <a:gs pos="0">
                <a:srgbClr val="00B0F0">
                  <a:tint val="66000"/>
                  <a:satMod val="160000"/>
                </a:srgbClr>
              </a:gs>
              <a:gs pos="50000">
                <a:srgbClr val="00B0F0">
                  <a:tint val="44500"/>
                  <a:satMod val="160000"/>
                </a:srgbClr>
              </a:gs>
              <a:gs pos="100000">
                <a:srgbClr val="00B0F0">
                  <a:tint val="23500"/>
                  <a:satMod val="160000"/>
                </a:srgbClr>
              </a:gs>
            </a:gsLst>
            <a:lin ang="0" scaled="1"/>
            <a:tileRect/>
          </a:gradFill>
        </p:spPr>
        <p:txBody>
          <a:bodyPr wrap="square" rtlCol="0">
            <a:spAutoFit/>
          </a:bodyPr>
          <a:lstStyle/>
          <a:p>
            <a:pPr lvl="0"/>
            <a:r>
              <a:rPr lang="cs-CZ" sz="1400" u="sng" dirty="0">
                <a:latin typeface="Times New Roman" pitchFamily="18" charset="0"/>
                <a:cs typeface="Times New Roman" pitchFamily="18" charset="0"/>
              </a:rPr>
              <a:t>pravopisné zásady psaní dopisu, jazykové </a:t>
            </a:r>
            <a:r>
              <a:rPr lang="cs-CZ" sz="1400" u="sng" dirty="0" smtClean="0">
                <a:latin typeface="Times New Roman" pitchFamily="18" charset="0"/>
                <a:cs typeface="Times New Roman" pitchFamily="18" charset="0"/>
              </a:rPr>
              <a:t>prostředky</a:t>
            </a:r>
            <a:endParaRPr lang="cs-CZ" sz="1400" dirty="0">
              <a:latin typeface="Times New Roman" pitchFamily="18" charset="0"/>
              <a:cs typeface="Times New Roman" pitchFamily="18" charset="0"/>
            </a:endParaRPr>
          </a:p>
          <a:p>
            <a:pPr marL="285750" lvl="0" indent="-285750">
              <a:buFont typeface="Arial" pitchFamily="34" charset="0"/>
              <a:buChar char="•"/>
            </a:pPr>
            <a:r>
              <a:rPr lang="cs-CZ" sz="1400" dirty="0" smtClean="0">
                <a:latin typeface="Times New Roman" pitchFamily="18" charset="0"/>
                <a:cs typeface="Times New Roman" pitchFamily="18" charset="0"/>
              </a:rPr>
              <a:t>zájmena </a:t>
            </a:r>
            <a:r>
              <a:rPr lang="cs-CZ" sz="1400" i="1" dirty="0">
                <a:latin typeface="Times New Roman" pitchFamily="18" charset="0"/>
                <a:cs typeface="Times New Roman" pitchFamily="18" charset="0"/>
              </a:rPr>
              <a:t>Tebe, Tobě, Tvůj, … / Vy, Vám, Vašeho, …</a:t>
            </a:r>
            <a:r>
              <a:rPr lang="cs-CZ" sz="1400" dirty="0">
                <a:latin typeface="Times New Roman" pitchFamily="18" charset="0"/>
                <a:cs typeface="Times New Roman" pitchFamily="18" charset="0"/>
              </a:rPr>
              <a:t> píšeme s velkým počátečním </a:t>
            </a:r>
            <a:r>
              <a:rPr lang="cs-CZ" sz="1400" dirty="0" smtClean="0">
                <a:latin typeface="Times New Roman" pitchFamily="18" charset="0"/>
                <a:cs typeface="Times New Roman" pitchFamily="18" charset="0"/>
              </a:rPr>
              <a:t>písmenem</a:t>
            </a:r>
          </a:p>
          <a:p>
            <a:pPr marL="285750" lvl="0" indent="-285750">
              <a:buFont typeface="Arial" pitchFamily="34" charset="0"/>
              <a:buChar char="•"/>
            </a:pPr>
            <a:r>
              <a:rPr lang="cs-CZ" sz="1400" dirty="0" smtClean="0">
                <a:latin typeface="Times New Roman" pitchFamily="18" charset="0"/>
                <a:cs typeface="Times New Roman" pitchFamily="18" charset="0"/>
              </a:rPr>
              <a:t>používáme </a:t>
            </a:r>
            <a:r>
              <a:rPr lang="cs-CZ" sz="1400" dirty="0">
                <a:latin typeface="Times New Roman" pitchFamily="18" charset="0"/>
                <a:cs typeface="Times New Roman" pitchFamily="18" charset="0"/>
              </a:rPr>
              <a:t>spisovnou češtinu (můžeme však využít i běžně užívané hovorové obraty</a:t>
            </a:r>
            <a:r>
              <a:rPr lang="cs-CZ" sz="1400" dirty="0" smtClean="0">
                <a:latin typeface="Times New Roman" pitchFamily="18" charset="0"/>
                <a:cs typeface="Times New Roman" pitchFamily="18" charset="0"/>
              </a:rPr>
              <a:t>)</a:t>
            </a:r>
            <a:endParaRPr lang="cs-CZ" sz="1400" dirty="0">
              <a:latin typeface="Times New Roman" pitchFamily="18" charset="0"/>
              <a:cs typeface="Times New Roman" pitchFamily="18" charset="0"/>
            </a:endParaRPr>
          </a:p>
        </p:txBody>
      </p:sp>
      <p:sp>
        <p:nvSpPr>
          <p:cNvPr id="4" name="TextovéPole 3"/>
          <p:cNvSpPr txBox="1"/>
          <p:nvPr/>
        </p:nvSpPr>
        <p:spPr>
          <a:xfrm>
            <a:off x="262328" y="3776416"/>
            <a:ext cx="1872629" cy="307777"/>
          </a:xfrm>
          <a:prstGeom prst="rect">
            <a:avLst/>
          </a:prstGeom>
          <a:gradFill flip="none" rotWithShape="1">
            <a:gsLst>
              <a:gs pos="0">
                <a:srgbClr val="00B0F0">
                  <a:tint val="66000"/>
                  <a:satMod val="160000"/>
                </a:srgbClr>
              </a:gs>
              <a:gs pos="50000">
                <a:srgbClr val="00B0F0">
                  <a:tint val="44500"/>
                  <a:satMod val="160000"/>
                </a:srgbClr>
              </a:gs>
              <a:gs pos="100000">
                <a:srgbClr val="00B0F0">
                  <a:tint val="23500"/>
                  <a:satMod val="160000"/>
                </a:srgbClr>
              </a:gs>
            </a:gsLst>
            <a:lin ang="0" scaled="1"/>
            <a:tileRect/>
          </a:gradFill>
        </p:spPr>
        <p:txBody>
          <a:bodyPr wrap="none" rtlCol="0">
            <a:spAutoFit/>
          </a:bodyPr>
          <a:lstStyle/>
          <a:p>
            <a:r>
              <a:rPr lang="cs-CZ" sz="1400" u="sng" dirty="0">
                <a:latin typeface="Times New Roman" pitchFamily="18" charset="0"/>
                <a:cs typeface="Times New Roman" pitchFamily="18" charset="0"/>
              </a:rPr>
              <a:t>psaní adresy na obálku</a:t>
            </a:r>
            <a:r>
              <a:rPr lang="cs-CZ" sz="1400" dirty="0">
                <a:latin typeface="Times New Roman" pitchFamily="18" charset="0"/>
                <a:cs typeface="Times New Roman" pitchFamily="18" charset="0"/>
              </a:rPr>
              <a:t> </a:t>
            </a:r>
            <a:endParaRPr lang="cs-CZ" sz="1400" b="1" dirty="0" smtClean="0">
              <a:solidFill>
                <a:schemeClr val="accent3">
                  <a:lumMod val="50000"/>
                </a:schemeClr>
              </a:solidFill>
              <a:latin typeface="Times New Roman" pitchFamily="18" charset="0"/>
              <a:cs typeface="Times New Roman" pitchFamily="18" charset="0"/>
            </a:endParaRPr>
          </a:p>
        </p:txBody>
      </p:sp>
      <p:sp>
        <p:nvSpPr>
          <p:cNvPr id="5" name="TextovéPole 4"/>
          <p:cNvSpPr txBox="1"/>
          <p:nvPr/>
        </p:nvSpPr>
        <p:spPr>
          <a:xfrm>
            <a:off x="3954366" y="2027202"/>
            <a:ext cx="3058851" cy="523220"/>
          </a:xfrm>
          <a:prstGeom prst="rect">
            <a:avLst/>
          </a:prstGeom>
          <a:gradFill flip="none" rotWithShape="1">
            <a:gsLst>
              <a:gs pos="0">
                <a:srgbClr val="00B0F0">
                  <a:tint val="66000"/>
                  <a:satMod val="160000"/>
                </a:srgbClr>
              </a:gs>
              <a:gs pos="50000">
                <a:srgbClr val="00B0F0">
                  <a:tint val="44500"/>
                  <a:satMod val="160000"/>
                </a:srgbClr>
              </a:gs>
              <a:gs pos="100000">
                <a:srgbClr val="00B0F0">
                  <a:tint val="23500"/>
                  <a:satMod val="160000"/>
                </a:srgbClr>
              </a:gs>
            </a:gsLst>
            <a:lin ang="0" scaled="1"/>
            <a:tileRect/>
          </a:gradFill>
        </p:spPr>
        <p:txBody>
          <a:bodyPr wrap="none" rtlCol="0">
            <a:spAutoFit/>
          </a:bodyPr>
          <a:lstStyle/>
          <a:p>
            <a:r>
              <a:rPr lang="cs-CZ" sz="1400" u="sng" dirty="0">
                <a:latin typeface="Times New Roman" pitchFamily="18" charset="0"/>
                <a:cs typeface="Times New Roman" pitchFamily="18" charset="0"/>
              </a:rPr>
              <a:t>poštovní </a:t>
            </a:r>
            <a:r>
              <a:rPr lang="cs-CZ" sz="1400" u="sng" dirty="0" smtClean="0">
                <a:latin typeface="Times New Roman" pitchFamily="18" charset="0"/>
                <a:cs typeface="Times New Roman" pitchFamily="18" charset="0"/>
              </a:rPr>
              <a:t>poukázky</a:t>
            </a:r>
            <a:endParaRPr lang="cs-CZ" sz="1400" dirty="0">
              <a:latin typeface="Times New Roman" pitchFamily="18" charset="0"/>
              <a:cs typeface="Times New Roman" pitchFamily="18" charset="0"/>
            </a:endParaRPr>
          </a:p>
          <a:p>
            <a:pPr marL="285750" indent="-285750">
              <a:buFont typeface="Arial" pitchFamily="34" charset="0"/>
              <a:buChar char="•"/>
            </a:pPr>
            <a:r>
              <a:rPr lang="cs-CZ" sz="1400" dirty="0" smtClean="0">
                <a:latin typeface="Times New Roman" pitchFamily="18" charset="0"/>
                <a:cs typeface="Times New Roman" pitchFamily="18" charset="0"/>
              </a:rPr>
              <a:t>vyplnění </a:t>
            </a:r>
            <a:r>
              <a:rPr lang="cs-CZ" sz="1400" dirty="0">
                <a:latin typeface="Times New Roman" pitchFamily="18" charset="0"/>
                <a:cs typeface="Times New Roman" pitchFamily="18" charset="0"/>
              </a:rPr>
              <a:t>podacího lístku a </a:t>
            </a:r>
            <a:r>
              <a:rPr lang="cs-CZ" sz="1400" dirty="0" smtClean="0">
                <a:latin typeface="Times New Roman" pitchFamily="18" charset="0"/>
                <a:cs typeface="Times New Roman" pitchFamily="18" charset="0"/>
              </a:rPr>
              <a:t>složenky</a:t>
            </a:r>
          </a:p>
        </p:txBody>
      </p:sp>
      <p:sp>
        <p:nvSpPr>
          <p:cNvPr id="6" name="TextovéPole 5"/>
          <p:cNvSpPr txBox="1"/>
          <p:nvPr/>
        </p:nvSpPr>
        <p:spPr>
          <a:xfrm>
            <a:off x="158754" y="2027202"/>
            <a:ext cx="3488196" cy="1169551"/>
          </a:xfrm>
          <a:prstGeom prst="rect">
            <a:avLst/>
          </a:prstGeom>
          <a:gradFill flip="none" rotWithShape="1">
            <a:gsLst>
              <a:gs pos="0">
                <a:srgbClr val="00B0F0">
                  <a:tint val="66000"/>
                  <a:satMod val="160000"/>
                </a:srgbClr>
              </a:gs>
              <a:gs pos="50000">
                <a:srgbClr val="00B0F0">
                  <a:tint val="44500"/>
                  <a:satMod val="160000"/>
                </a:srgbClr>
              </a:gs>
              <a:gs pos="100000">
                <a:srgbClr val="00B0F0">
                  <a:tint val="23500"/>
                  <a:satMod val="160000"/>
                </a:srgbClr>
              </a:gs>
            </a:gsLst>
            <a:lin ang="0" scaled="1"/>
            <a:tileRect/>
          </a:gradFill>
        </p:spPr>
        <p:txBody>
          <a:bodyPr wrap="square" rtlCol="0">
            <a:spAutoFit/>
          </a:bodyPr>
          <a:lstStyle/>
          <a:p>
            <a:pPr lvl="0" algn="just"/>
            <a:r>
              <a:rPr lang="cs-CZ" sz="1400" b="1" dirty="0" smtClean="0">
                <a:latin typeface="Times New Roman" pitchFamily="18" charset="0"/>
                <a:cs typeface="Times New Roman" pitchFamily="18" charset="0"/>
              </a:rPr>
              <a:t>P.S.</a:t>
            </a:r>
            <a:endParaRPr lang="cs-CZ" sz="1400" dirty="0">
              <a:latin typeface="Times New Roman" pitchFamily="18" charset="0"/>
              <a:cs typeface="Times New Roman" pitchFamily="18" charset="0"/>
            </a:endParaRPr>
          </a:p>
          <a:p>
            <a:pPr lvl="0" algn="just">
              <a:buFont typeface="Arial" pitchFamily="34" charset="0"/>
              <a:buChar char="•"/>
            </a:pPr>
            <a:r>
              <a:rPr lang="cs-CZ" sz="1400" dirty="0" smtClean="0">
                <a:latin typeface="Times New Roman" pitchFamily="18" charset="0"/>
                <a:cs typeface="Times New Roman" pitchFamily="18" charset="0"/>
              </a:rPr>
              <a:t>    už </a:t>
            </a:r>
            <a:r>
              <a:rPr lang="cs-CZ" sz="1400" dirty="0">
                <a:latin typeface="Times New Roman" pitchFamily="18" charset="0"/>
                <a:cs typeface="Times New Roman" pitchFamily="18" charset="0"/>
              </a:rPr>
              <a:t>jsme dopis skončili podpisem, </a:t>
            </a:r>
            <a:r>
              <a:rPr lang="cs-CZ" sz="1400" dirty="0" smtClean="0">
                <a:latin typeface="Times New Roman" pitchFamily="18" charset="0"/>
                <a:cs typeface="Times New Roman" pitchFamily="18" charset="0"/>
              </a:rPr>
              <a:t>ale </a:t>
            </a:r>
            <a:r>
              <a:rPr lang="cs-CZ" sz="1400" dirty="0">
                <a:latin typeface="Times New Roman" pitchFamily="18" charset="0"/>
                <a:cs typeface="Times New Roman" pitchFamily="18" charset="0"/>
              </a:rPr>
              <a:t>přesto ještě chceme něco dodatečně sdělit, můžeme tak učinit ve zkratce P.S. (z lat. slov „post </a:t>
            </a:r>
            <a:r>
              <a:rPr lang="cs-CZ" sz="1400" dirty="0" err="1">
                <a:latin typeface="Times New Roman" pitchFamily="18" charset="0"/>
                <a:cs typeface="Times New Roman" pitchFamily="18" charset="0"/>
              </a:rPr>
              <a:t>scriptum</a:t>
            </a:r>
            <a:r>
              <a:rPr lang="cs-CZ" sz="1400" dirty="0">
                <a:latin typeface="Times New Roman" pitchFamily="18" charset="0"/>
                <a:cs typeface="Times New Roman" pitchFamily="18" charset="0"/>
              </a:rPr>
              <a:t>“ = po napsání, dovětek</a:t>
            </a:r>
            <a:r>
              <a:rPr lang="cs-CZ" sz="1400" dirty="0" smtClean="0">
                <a:latin typeface="Times New Roman" pitchFamily="18" charset="0"/>
                <a:cs typeface="Times New Roman" pitchFamily="18" charset="0"/>
              </a:rPr>
              <a:t>)</a:t>
            </a:r>
            <a:endParaRPr lang="cs-CZ" sz="1400" dirty="0">
              <a:latin typeface="Times New Roman" pitchFamily="18" charset="0"/>
              <a:cs typeface="Times New Roman" pitchFamily="18" charset="0"/>
            </a:endParaRPr>
          </a:p>
        </p:txBody>
      </p:sp>
      <p:sp>
        <p:nvSpPr>
          <p:cNvPr id="8" name="TextovéPole 7"/>
          <p:cNvSpPr txBox="1"/>
          <p:nvPr/>
        </p:nvSpPr>
        <p:spPr>
          <a:xfrm>
            <a:off x="267165" y="4312794"/>
            <a:ext cx="1799788" cy="276999"/>
          </a:xfrm>
          <a:prstGeom prst="rect">
            <a:avLst/>
          </a:prstGeom>
          <a:noFill/>
        </p:spPr>
        <p:txBody>
          <a:bodyPr wrap="none" rtlCol="0">
            <a:spAutoFit/>
          </a:bodyPr>
          <a:lstStyle/>
          <a:p>
            <a:r>
              <a:rPr lang="cs-CZ" sz="1200" b="1" dirty="0" smtClean="0">
                <a:solidFill>
                  <a:schemeClr val="accent3">
                    <a:lumMod val="50000"/>
                  </a:schemeClr>
                </a:solidFill>
                <a:latin typeface="Times New Roman" pitchFamily="18" charset="0"/>
                <a:cs typeface="Times New Roman" pitchFamily="18" charset="0"/>
                <a:hlinkClick r:id="rId3"/>
              </a:rPr>
              <a:t>Pravidla pro psaní adres</a:t>
            </a:r>
            <a:endParaRPr lang="cs-CZ" sz="1200" b="1" dirty="0" smtClean="0">
              <a:solidFill>
                <a:schemeClr val="accent3">
                  <a:lumMod val="50000"/>
                </a:schemeClr>
              </a:solidFill>
              <a:latin typeface="Times New Roman" pitchFamily="18" charset="0"/>
              <a:cs typeface="Times New Roman" pitchFamily="18" charset="0"/>
            </a:endParaRPr>
          </a:p>
        </p:txBody>
      </p:sp>
      <p:pic>
        <p:nvPicPr>
          <p:cNvPr id="3075"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272436" y="3579863"/>
            <a:ext cx="2749027" cy="14505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1" name="Mrak 10"/>
          <p:cNvSpPr/>
          <p:nvPr/>
        </p:nvSpPr>
        <p:spPr>
          <a:xfrm>
            <a:off x="3490540" y="3379503"/>
            <a:ext cx="1234278" cy="550802"/>
          </a:xfrm>
          <a:prstGeom prst="cloud">
            <a:avLst/>
          </a:prstGeom>
          <a:gradFill flip="none" rotWithShape="1">
            <a:gsLst>
              <a:gs pos="0">
                <a:srgbClr val="FFFF00">
                  <a:tint val="66000"/>
                  <a:satMod val="160000"/>
                </a:srgbClr>
              </a:gs>
              <a:gs pos="50000">
                <a:srgbClr val="FFFF00">
                  <a:tint val="44500"/>
                  <a:satMod val="160000"/>
                </a:srgbClr>
              </a:gs>
              <a:gs pos="100000">
                <a:srgbClr val="FFFF00">
                  <a:tint val="23500"/>
                  <a:satMod val="160000"/>
                </a:srgbClr>
              </a:gs>
            </a:gsLst>
            <a:path path="circle">
              <a:fillToRect l="50000" t="50000" r="50000" b="50000"/>
            </a:path>
            <a:tileRect/>
          </a:gra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sz="1200" dirty="0" smtClean="0">
                <a:solidFill>
                  <a:schemeClr val="tx1"/>
                </a:solidFill>
                <a:latin typeface="Times New Roman" pitchFamily="18" charset="0"/>
                <a:cs typeface="Times New Roman" pitchFamily="18" charset="0"/>
              </a:rPr>
              <a:t>odesílatel</a:t>
            </a:r>
            <a:endParaRPr lang="cs-CZ" sz="1200" dirty="0">
              <a:solidFill>
                <a:schemeClr val="tx1"/>
              </a:solidFill>
              <a:latin typeface="Times New Roman" pitchFamily="18" charset="0"/>
              <a:cs typeface="Times New Roman" pitchFamily="18" charset="0"/>
            </a:endParaRPr>
          </a:p>
        </p:txBody>
      </p:sp>
      <p:sp>
        <p:nvSpPr>
          <p:cNvPr id="12" name="Mrak 11"/>
          <p:cNvSpPr/>
          <p:nvPr/>
        </p:nvSpPr>
        <p:spPr>
          <a:xfrm>
            <a:off x="2139793" y="4382324"/>
            <a:ext cx="1008112" cy="648073"/>
          </a:xfrm>
          <a:prstGeom prst="cloud">
            <a:avLst/>
          </a:prstGeom>
          <a:gradFill flip="none" rotWithShape="1">
            <a:gsLst>
              <a:gs pos="0">
                <a:srgbClr val="FFFF00">
                  <a:tint val="66000"/>
                  <a:satMod val="160000"/>
                </a:srgbClr>
              </a:gs>
              <a:gs pos="50000">
                <a:srgbClr val="FFFF00">
                  <a:tint val="44500"/>
                  <a:satMod val="160000"/>
                </a:srgbClr>
              </a:gs>
              <a:gs pos="100000">
                <a:srgbClr val="FFFF00">
                  <a:tint val="23500"/>
                  <a:satMod val="160000"/>
                </a:srgbClr>
              </a:gs>
            </a:gsLst>
            <a:path path="circle">
              <a:fillToRect l="50000" t="50000" r="50000" b="50000"/>
            </a:path>
            <a:tileRect/>
          </a:gra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sz="1200" dirty="0" smtClean="0">
                <a:solidFill>
                  <a:schemeClr val="tx1"/>
                </a:solidFill>
                <a:latin typeface="Times New Roman" pitchFamily="18" charset="0"/>
                <a:cs typeface="Times New Roman" pitchFamily="18" charset="0"/>
              </a:rPr>
              <a:t>adresá</a:t>
            </a:r>
            <a:r>
              <a:rPr lang="cs-CZ" sz="1200" dirty="0" smtClean="0">
                <a:solidFill>
                  <a:schemeClr val="tx1"/>
                </a:solidFill>
              </a:rPr>
              <a:t>t</a:t>
            </a:r>
            <a:endParaRPr lang="cs-CZ" sz="1200" dirty="0">
              <a:solidFill>
                <a:schemeClr val="tx1"/>
              </a:solidFill>
            </a:endParaRPr>
          </a:p>
        </p:txBody>
      </p:sp>
      <p:pic>
        <p:nvPicPr>
          <p:cNvPr id="3077" name="Picture 5" descr="podací lístek"/>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185555" y="595677"/>
            <a:ext cx="1803853" cy="2405138"/>
          </a:xfrm>
          <a:prstGeom prst="rect">
            <a:avLst/>
          </a:prstGeom>
          <a:noFill/>
          <a:extLst>
            <a:ext uri="{909E8E84-426E-40DD-AFC4-6F175D3DCCD1}">
              <a14:hiddenFill xmlns:a14="http://schemas.microsoft.com/office/drawing/2010/main">
                <a:solidFill>
                  <a:srgbClr val="FFFFFF"/>
                </a:solidFill>
              </a14:hiddenFill>
            </a:ext>
          </a:extLst>
        </p:spPr>
      </p:pic>
      <p:pic>
        <p:nvPicPr>
          <p:cNvPr id="3078" name="Picture 6" descr="C:\Users\Zuzka\Desktop\09-11_JK_HK_slozenka_01.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117259" y="3196753"/>
            <a:ext cx="3881686" cy="1785009"/>
          </a:xfrm>
          <a:prstGeom prst="rect">
            <a:avLst/>
          </a:prstGeom>
          <a:noFill/>
          <a:extLst>
            <a:ext uri="{909E8E84-426E-40DD-AFC4-6F175D3DCCD1}">
              <a14:hiddenFill xmlns:a14="http://schemas.microsoft.com/office/drawing/2010/main">
                <a:solidFill>
                  <a:srgbClr val="FFFFFF"/>
                </a:solidFill>
              </a14:hiddenFill>
            </a:ext>
          </a:extLst>
        </p:spPr>
      </p:pic>
      <p:cxnSp>
        <p:nvCxnSpPr>
          <p:cNvPr id="22" name="Přímá spojnice se šipkou 21"/>
          <p:cNvCxnSpPr/>
          <p:nvPr/>
        </p:nvCxnSpPr>
        <p:spPr>
          <a:xfrm flipV="1">
            <a:off x="3347864" y="4589793"/>
            <a:ext cx="432048" cy="116567"/>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4" name="Přímá spojnice se šipkou 23"/>
          <p:cNvCxnSpPr/>
          <p:nvPr/>
        </p:nvCxnSpPr>
        <p:spPr>
          <a:xfrm flipH="1">
            <a:off x="2915816" y="3654904"/>
            <a:ext cx="432048" cy="68974"/>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25" name="Zaoblený obdélník 24"/>
          <p:cNvSpPr/>
          <p:nvPr/>
        </p:nvSpPr>
        <p:spPr>
          <a:xfrm>
            <a:off x="4721566" y="2622127"/>
            <a:ext cx="1735210" cy="378688"/>
          </a:xfrm>
          <a:prstGeom prst="roundRect">
            <a:avLst/>
          </a:prstGeom>
          <a:gradFill flip="none" rotWithShape="1">
            <a:gsLst>
              <a:gs pos="0">
                <a:srgbClr val="FFC000">
                  <a:tint val="66000"/>
                  <a:satMod val="160000"/>
                </a:srgbClr>
              </a:gs>
              <a:gs pos="50000">
                <a:srgbClr val="FFC000">
                  <a:tint val="44500"/>
                  <a:satMod val="160000"/>
                </a:srgbClr>
              </a:gs>
              <a:gs pos="100000">
                <a:srgbClr val="FFC000">
                  <a:tint val="23500"/>
                  <a:satMod val="160000"/>
                </a:srgbClr>
              </a:gs>
            </a:gsLst>
            <a:lin ang="5400000" scaled="1"/>
            <a:tileRect/>
          </a:gra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sz="1400" dirty="0" smtClean="0">
                <a:solidFill>
                  <a:schemeClr val="tx1"/>
                </a:solidFill>
                <a:latin typeface="Times New Roman" pitchFamily="18" charset="0"/>
                <a:cs typeface="Times New Roman" pitchFamily="18" charset="0"/>
              </a:rPr>
              <a:t>Víš, k čemu slouží?</a:t>
            </a:r>
            <a:endParaRPr lang="cs-CZ" sz="1400" dirty="0">
              <a:solidFill>
                <a:schemeClr val="tx1"/>
              </a:solidFill>
              <a:latin typeface="Times New Roman" pitchFamily="18" charset="0"/>
              <a:cs typeface="Times New Roman" pitchFamily="18" charset="0"/>
            </a:endParaRPr>
          </a:p>
        </p:txBody>
      </p:sp>
      <p:pic>
        <p:nvPicPr>
          <p:cNvPr id="3079" name="Picture 7" descr="C:\Users\Zuzka\AppData\Local\Microsoft\Windows\Temporary Internet Files\Content.IE5\P4U3Z8ZD\MC900441498[1].pn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4118438" y="2644634"/>
            <a:ext cx="460419" cy="460419"/>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ctrTitle"/>
          </p:nvPr>
        </p:nvSpPr>
        <p:spPr>
          <a:xfrm>
            <a:off x="-18189" y="505915"/>
            <a:ext cx="4284984" cy="594066"/>
          </a:xfrm>
        </p:spPr>
        <p:txBody>
          <a:bodyPr>
            <a:normAutofit fontScale="90000"/>
          </a:bodyPr>
          <a:lstStyle/>
          <a:p>
            <a:pPr algn="l"/>
            <a:r>
              <a:rPr lang="cs-CZ" sz="2800" b="1" dirty="0" smtClean="0">
                <a:latin typeface="Times New Roman" pitchFamily="18" charset="0"/>
                <a:cs typeface="Times New Roman" pitchFamily="18" charset="0"/>
              </a:rPr>
              <a:t>25.4 Co si řekneme nového?</a:t>
            </a:r>
            <a:endParaRPr lang="cs-CZ" sz="2800" b="1" dirty="0">
              <a:latin typeface="Times New Roman" pitchFamily="18" charset="0"/>
              <a:cs typeface="Times New Roman" pitchFamily="18" charset="0"/>
            </a:endParaRPr>
          </a:p>
        </p:txBody>
      </p:sp>
      <p:sp>
        <p:nvSpPr>
          <p:cNvPr id="21" name="TextovéPole 20"/>
          <p:cNvSpPr txBox="1"/>
          <p:nvPr/>
        </p:nvSpPr>
        <p:spPr>
          <a:xfrm>
            <a:off x="0" y="0"/>
            <a:ext cx="9144000" cy="492443"/>
          </a:xfrm>
          <a:prstGeom prst="rect">
            <a:avLst/>
          </a:prstGeom>
          <a:solidFill>
            <a:schemeClr val="accent6">
              <a:lumMod val="40000"/>
              <a:lumOff val="60000"/>
            </a:schemeClr>
          </a:solidFill>
        </p:spPr>
        <p:txBody>
          <a:bodyPr wrap="square" rtlCol="0">
            <a:spAutoFit/>
          </a:bodyPr>
          <a:lstStyle/>
          <a:p>
            <a:r>
              <a:rPr lang="cs-CZ" sz="1200" b="1" dirty="0" smtClean="0">
                <a:solidFill>
                  <a:schemeClr val="accent3">
                    <a:lumMod val="50000"/>
                  </a:schemeClr>
                </a:solidFill>
                <a:latin typeface="Times New Roman" pitchFamily="18" charset="0"/>
                <a:cs typeface="Times New Roman" pitchFamily="18" charset="0"/>
              </a:rPr>
              <a:t>Elektronická  učebnice - II. stupeň                 </a:t>
            </a:r>
            <a:r>
              <a:rPr lang="cs-CZ" sz="1000" dirty="0" smtClean="0">
                <a:solidFill>
                  <a:schemeClr val="accent3">
                    <a:lumMod val="50000"/>
                  </a:schemeClr>
                </a:solidFill>
                <a:latin typeface="Times New Roman" pitchFamily="18" charset="0"/>
                <a:cs typeface="Times New Roman" pitchFamily="18" charset="0"/>
              </a:rPr>
              <a:t>Základní škola Děčín VI, Na Stráni 879/2  – příspěvková organizace               </a:t>
            </a:r>
            <a:r>
              <a:rPr lang="cs-CZ" sz="1600" b="1" dirty="0" smtClean="0">
                <a:solidFill>
                  <a:schemeClr val="accent3">
                    <a:lumMod val="50000"/>
                  </a:schemeClr>
                </a:solidFill>
                <a:latin typeface="Times New Roman" pitchFamily="18" charset="0"/>
                <a:cs typeface="Times New Roman" pitchFamily="18" charset="0"/>
              </a:rPr>
              <a:t>Český jazyk a literatura</a:t>
            </a:r>
          </a:p>
          <a:p>
            <a:endParaRPr lang="cs-CZ" sz="1000" dirty="0">
              <a:latin typeface="Times New Roman" pitchFamily="18" charset="0"/>
              <a:cs typeface="Times New Roman" pitchFamily="18" charset="0"/>
            </a:endParaRPr>
          </a:p>
        </p:txBody>
      </p:sp>
      <p:sp>
        <p:nvSpPr>
          <p:cNvPr id="3" name="TextovéPole 2"/>
          <p:cNvSpPr txBox="1"/>
          <p:nvPr/>
        </p:nvSpPr>
        <p:spPr>
          <a:xfrm>
            <a:off x="347192" y="1188788"/>
            <a:ext cx="1544012" cy="400110"/>
          </a:xfrm>
          <a:prstGeom prst="rect">
            <a:avLst/>
          </a:prstGeom>
          <a:gradFill flip="none" rotWithShape="1">
            <a:gsLst>
              <a:gs pos="0">
                <a:srgbClr val="FF0000">
                  <a:tint val="66000"/>
                  <a:satMod val="160000"/>
                </a:srgbClr>
              </a:gs>
              <a:gs pos="50000">
                <a:srgbClr val="FF0000">
                  <a:tint val="44500"/>
                  <a:satMod val="160000"/>
                </a:srgbClr>
              </a:gs>
              <a:gs pos="100000">
                <a:srgbClr val="FF0000">
                  <a:tint val="23500"/>
                  <a:satMod val="160000"/>
                </a:srgbClr>
              </a:gs>
            </a:gsLst>
            <a:path path="circle">
              <a:fillToRect l="50000" t="50000" r="50000" b="50000"/>
            </a:path>
            <a:tileRect/>
          </a:gradFill>
          <a:ln w="28575">
            <a:solidFill>
              <a:schemeClr val="tx1"/>
            </a:solidFill>
          </a:ln>
        </p:spPr>
        <p:txBody>
          <a:bodyPr wrap="none" rtlCol="0">
            <a:spAutoFit/>
          </a:bodyPr>
          <a:lstStyle/>
          <a:p>
            <a:r>
              <a:rPr lang="cs-CZ" sz="2000" b="1" i="1" dirty="0" smtClean="0">
                <a:latin typeface="Times New Roman" pitchFamily="18" charset="0"/>
                <a:cs typeface="Times New Roman" pitchFamily="18" charset="0"/>
              </a:rPr>
              <a:t>Úřední dopis</a:t>
            </a:r>
          </a:p>
        </p:txBody>
      </p:sp>
      <p:sp>
        <p:nvSpPr>
          <p:cNvPr id="4" name="TextovéPole 3"/>
          <p:cNvSpPr txBox="1"/>
          <p:nvPr/>
        </p:nvSpPr>
        <p:spPr>
          <a:xfrm>
            <a:off x="2159732" y="1154944"/>
            <a:ext cx="3036409" cy="523220"/>
          </a:xfrm>
          <a:prstGeom prst="rect">
            <a:avLst/>
          </a:prstGeom>
          <a:gradFill flip="none" rotWithShape="1">
            <a:gsLst>
              <a:gs pos="0">
                <a:srgbClr val="FF0000">
                  <a:tint val="66000"/>
                  <a:satMod val="160000"/>
                </a:srgbClr>
              </a:gs>
              <a:gs pos="50000">
                <a:srgbClr val="FF0000">
                  <a:tint val="44500"/>
                  <a:satMod val="160000"/>
                </a:srgbClr>
              </a:gs>
              <a:gs pos="100000">
                <a:srgbClr val="FF0000">
                  <a:tint val="23500"/>
                  <a:satMod val="160000"/>
                </a:srgbClr>
              </a:gs>
            </a:gsLst>
            <a:lin ang="0" scaled="1"/>
            <a:tileRect/>
          </a:gradFill>
        </p:spPr>
        <p:txBody>
          <a:bodyPr wrap="none" rtlCol="0">
            <a:spAutoFit/>
          </a:bodyPr>
          <a:lstStyle/>
          <a:p>
            <a:pPr marL="285750" indent="-285750" algn="ctr">
              <a:buFontTx/>
              <a:buChar char="-"/>
            </a:pPr>
            <a:r>
              <a:rPr lang="cs-CZ" sz="1400" dirty="0" smtClean="0">
                <a:latin typeface="Times New Roman" pitchFamily="18" charset="0"/>
                <a:cs typeface="Times New Roman" pitchFamily="18" charset="0"/>
              </a:rPr>
              <a:t>častým druhem =</a:t>
            </a:r>
            <a:r>
              <a:rPr lang="cs-CZ" sz="1400" b="1" dirty="0" smtClean="0">
                <a:latin typeface="Times New Roman" pitchFamily="18" charset="0"/>
                <a:cs typeface="Times New Roman" pitchFamily="18" charset="0"/>
              </a:rPr>
              <a:t> ŽÁDOST,</a:t>
            </a:r>
          </a:p>
          <a:p>
            <a:pPr algn="ctr"/>
            <a:r>
              <a:rPr lang="cs-CZ" sz="1400" b="1" dirty="0" smtClean="0">
                <a:latin typeface="Times New Roman" pitchFamily="18" charset="0"/>
                <a:cs typeface="Times New Roman" pitchFamily="18" charset="0"/>
              </a:rPr>
              <a:t>       </a:t>
            </a:r>
            <a:r>
              <a:rPr lang="cs-CZ" sz="1400" b="1" cap="all" dirty="0" smtClean="0">
                <a:latin typeface="Times New Roman" pitchFamily="18" charset="0"/>
                <a:cs typeface="Times New Roman" pitchFamily="18" charset="0"/>
              </a:rPr>
              <a:t>objednávka, reklamace</a:t>
            </a:r>
          </a:p>
        </p:txBody>
      </p:sp>
      <p:pic>
        <p:nvPicPr>
          <p:cNvPr id="4098"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79512" y="1893590"/>
            <a:ext cx="2592288" cy="3109883"/>
          </a:xfrm>
          <a:prstGeom prst="rect">
            <a:avLst/>
          </a:prstGeom>
          <a:solidFill>
            <a:schemeClr val="bg1"/>
          </a:solidFill>
          <a:ln>
            <a:noFill/>
          </a:ln>
          <a:effectLst/>
        </p:spPr>
      </p:pic>
      <p:sp>
        <p:nvSpPr>
          <p:cNvPr id="5" name="TextovéPole 4"/>
          <p:cNvSpPr txBox="1"/>
          <p:nvPr/>
        </p:nvSpPr>
        <p:spPr>
          <a:xfrm>
            <a:off x="3131840" y="2010172"/>
            <a:ext cx="2191626" cy="2893100"/>
          </a:xfrm>
          <a:prstGeom prst="rect">
            <a:avLst/>
          </a:prstGeom>
          <a:gradFill flip="none" rotWithShape="1">
            <a:gsLst>
              <a:gs pos="0">
                <a:srgbClr val="FF0000">
                  <a:tint val="66000"/>
                  <a:satMod val="160000"/>
                </a:srgbClr>
              </a:gs>
              <a:gs pos="50000">
                <a:srgbClr val="FF0000">
                  <a:tint val="44500"/>
                  <a:satMod val="160000"/>
                </a:srgbClr>
              </a:gs>
              <a:gs pos="100000">
                <a:srgbClr val="FF0000">
                  <a:tint val="23500"/>
                  <a:satMod val="160000"/>
                </a:srgbClr>
              </a:gs>
            </a:gsLst>
            <a:lin ang="0" scaled="1"/>
            <a:tileRect/>
          </a:gradFill>
        </p:spPr>
        <p:txBody>
          <a:bodyPr wrap="none" rtlCol="0">
            <a:spAutoFit/>
          </a:bodyPr>
          <a:lstStyle/>
          <a:p>
            <a:r>
              <a:rPr lang="cs-CZ" sz="1400" dirty="0">
                <a:latin typeface="Times New Roman" pitchFamily="18" charset="0"/>
                <a:ea typeface="Arial Unicode MS" pitchFamily="34" charset="-128"/>
                <a:cs typeface="Times New Roman" pitchFamily="18" charset="0"/>
              </a:rPr>
              <a:t>adresa </a:t>
            </a:r>
            <a:r>
              <a:rPr lang="cs-CZ" sz="1400" dirty="0" smtClean="0">
                <a:latin typeface="Times New Roman" pitchFamily="18" charset="0"/>
                <a:ea typeface="Arial Unicode MS" pitchFamily="34" charset="-128"/>
                <a:cs typeface="Times New Roman" pitchFamily="18" charset="0"/>
              </a:rPr>
              <a:t>odesílatele</a:t>
            </a:r>
          </a:p>
          <a:p>
            <a:endParaRPr lang="cs-CZ" sz="1400" dirty="0">
              <a:latin typeface="Times New Roman" pitchFamily="18" charset="0"/>
              <a:ea typeface="Arial Unicode MS" pitchFamily="34" charset="-128"/>
              <a:cs typeface="Times New Roman" pitchFamily="18" charset="0"/>
            </a:endParaRPr>
          </a:p>
          <a:p>
            <a:r>
              <a:rPr lang="cs-CZ" sz="1400" dirty="0">
                <a:latin typeface="Times New Roman" pitchFamily="18" charset="0"/>
                <a:ea typeface="Arial Unicode MS" pitchFamily="34" charset="-128"/>
                <a:cs typeface="Times New Roman" pitchFamily="18" charset="0"/>
              </a:rPr>
              <a:t>adresa </a:t>
            </a:r>
            <a:r>
              <a:rPr lang="cs-CZ" sz="1400" dirty="0" smtClean="0">
                <a:latin typeface="Times New Roman" pitchFamily="18" charset="0"/>
                <a:ea typeface="Arial Unicode MS" pitchFamily="34" charset="-128"/>
                <a:cs typeface="Times New Roman" pitchFamily="18" charset="0"/>
              </a:rPr>
              <a:t>příjemce</a:t>
            </a:r>
          </a:p>
          <a:p>
            <a:endParaRPr lang="cs-CZ" sz="1400" dirty="0">
              <a:latin typeface="Times New Roman" pitchFamily="18" charset="0"/>
              <a:ea typeface="Arial Unicode MS" pitchFamily="34" charset="-128"/>
              <a:cs typeface="Times New Roman" pitchFamily="18" charset="0"/>
            </a:endParaRPr>
          </a:p>
          <a:p>
            <a:r>
              <a:rPr lang="cs-CZ" sz="1400" dirty="0">
                <a:latin typeface="Times New Roman" pitchFamily="18" charset="0"/>
                <a:ea typeface="Arial Unicode MS" pitchFamily="34" charset="-128"/>
                <a:cs typeface="Times New Roman" pitchFamily="18" charset="0"/>
              </a:rPr>
              <a:t>d</a:t>
            </a:r>
            <a:r>
              <a:rPr lang="cs-CZ" sz="1400" dirty="0" smtClean="0">
                <a:latin typeface="Times New Roman" pitchFamily="18" charset="0"/>
                <a:ea typeface="Arial Unicode MS" pitchFamily="34" charset="-128"/>
                <a:cs typeface="Times New Roman" pitchFamily="18" charset="0"/>
              </a:rPr>
              <a:t>atum</a:t>
            </a:r>
          </a:p>
          <a:p>
            <a:endParaRPr lang="cs-CZ" sz="1400" dirty="0">
              <a:latin typeface="Times New Roman" pitchFamily="18" charset="0"/>
              <a:ea typeface="Arial Unicode MS" pitchFamily="34" charset="-128"/>
              <a:cs typeface="Times New Roman" pitchFamily="18" charset="0"/>
            </a:endParaRPr>
          </a:p>
          <a:p>
            <a:r>
              <a:rPr lang="cs-CZ" sz="1400" dirty="0">
                <a:latin typeface="Times New Roman" pitchFamily="18" charset="0"/>
                <a:ea typeface="Arial Unicode MS" pitchFamily="34" charset="-128"/>
                <a:cs typeface="Times New Roman" pitchFamily="18" charset="0"/>
              </a:rPr>
              <a:t>heslovité oznámení </a:t>
            </a:r>
            <a:r>
              <a:rPr lang="cs-CZ" sz="1400" dirty="0" smtClean="0">
                <a:latin typeface="Times New Roman" pitchFamily="18" charset="0"/>
                <a:ea typeface="Arial Unicode MS" pitchFamily="34" charset="-128"/>
                <a:cs typeface="Times New Roman" pitchFamily="18" charset="0"/>
              </a:rPr>
              <a:t>obsahu</a:t>
            </a:r>
          </a:p>
          <a:p>
            <a:endParaRPr lang="cs-CZ" sz="1400" dirty="0">
              <a:latin typeface="Times New Roman" pitchFamily="18" charset="0"/>
              <a:ea typeface="Arial Unicode MS" pitchFamily="34" charset="-128"/>
              <a:cs typeface="Times New Roman" pitchFamily="18" charset="0"/>
            </a:endParaRPr>
          </a:p>
          <a:p>
            <a:r>
              <a:rPr lang="cs-CZ" sz="1400" dirty="0">
                <a:latin typeface="Times New Roman" pitchFamily="18" charset="0"/>
                <a:ea typeface="Arial Unicode MS" pitchFamily="34" charset="-128"/>
                <a:cs typeface="Times New Roman" pitchFamily="18" charset="0"/>
              </a:rPr>
              <a:t>vlastní obsah </a:t>
            </a:r>
            <a:r>
              <a:rPr lang="cs-CZ" sz="1400" dirty="0" smtClean="0">
                <a:latin typeface="Times New Roman" pitchFamily="18" charset="0"/>
                <a:ea typeface="Arial Unicode MS" pitchFamily="34" charset="-128"/>
                <a:cs typeface="Times New Roman" pitchFamily="18" charset="0"/>
              </a:rPr>
              <a:t>dopisu</a:t>
            </a:r>
          </a:p>
          <a:p>
            <a:endParaRPr lang="cs-CZ" sz="1400" dirty="0">
              <a:latin typeface="Times New Roman" pitchFamily="18" charset="0"/>
              <a:ea typeface="Arial Unicode MS" pitchFamily="34" charset="-128"/>
              <a:cs typeface="Times New Roman" pitchFamily="18" charset="0"/>
            </a:endParaRPr>
          </a:p>
          <a:p>
            <a:r>
              <a:rPr lang="cs-CZ" sz="1400" dirty="0">
                <a:latin typeface="Times New Roman" pitchFamily="18" charset="0"/>
                <a:ea typeface="Arial Unicode MS" pitchFamily="34" charset="-128"/>
                <a:cs typeface="Times New Roman" pitchFamily="18" charset="0"/>
              </a:rPr>
              <a:t>p</a:t>
            </a:r>
            <a:r>
              <a:rPr lang="cs-CZ" sz="1400" dirty="0" smtClean="0">
                <a:latin typeface="Times New Roman" pitchFamily="18" charset="0"/>
                <a:ea typeface="Arial Unicode MS" pitchFamily="34" charset="-128"/>
                <a:cs typeface="Times New Roman" pitchFamily="18" charset="0"/>
              </a:rPr>
              <a:t>ozdrav</a:t>
            </a:r>
          </a:p>
          <a:p>
            <a:endParaRPr lang="cs-CZ" sz="1400" dirty="0">
              <a:latin typeface="Times New Roman" pitchFamily="18" charset="0"/>
              <a:ea typeface="Arial Unicode MS" pitchFamily="34" charset="-128"/>
              <a:cs typeface="Times New Roman" pitchFamily="18" charset="0"/>
            </a:endParaRPr>
          </a:p>
          <a:p>
            <a:r>
              <a:rPr lang="cs-CZ" sz="1400" dirty="0">
                <a:latin typeface="Times New Roman" pitchFamily="18" charset="0"/>
                <a:ea typeface="Arial Unicode MS" pitchFamily="34" charset="-128"/>
                <a:cs typeface="Times New Roman" pitchFamily="18" charset="0"/>
              </a:rPr>
              <a:t>vlastnoruční podpis </a:t>
            </a:r>
            <a:r>
              <a:rPr lang="cs-CZ" sz="1400" dirty="0" smtClean="0">
                <a:latin typeface="Times New Roman" pitchFamily="18" charset="0"/>
                <a:ea typeface="Arial Unicode MS" pitchFamily="34" charset="-128"/>
                <a:cs typeface="Times New Roman" pitchFamily="18" charset="0"/>
              </a:rPr>
              <a:t>pisatele</a:t>
            </a:r>
            <a:endParaRPr lang="cs-CZ" sz="1400" dirty="0">
              <a:latin typeface="Times New Roman" pitchFamily="18" charset="0"/>
              <a:ea typeface="Arial Unicode MS" pitchFamily="34" charset="-128"/>
              <a:cs typeface="Times New Roman" pitchFamily="18" charset="0"/>
            </a:endParaRPr>
          </a:p>
        </p:txBody>
      </p:sp>
      <p:cxnSp>
        <p:nvCxnSpPr>
          <p:cNvPr id="16" name="Přímá spojnice se šipkou 15"/>
          <p:cNvCxnSpPr/>
          <p:nvPr/>
        </p:nvCxnSpPr>
        <p:spPr>
          <a:xfrm flipH="1">
            <a:off x="1475656" y="2643758"/>
            <a:ext cx="1512168"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8" name="Přímá spojnice se šipkou 17"/>
          <p:cNvCxnSpPr/>
          <p:nvPr/>
        </p:nvCxnSpPr>
        <p:spPr>
          <a:xfrm flipH="1">
            <a:off x="1331640" y="2211710"/>
            <a:ext cx="1656184"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0" name="Přímá spojnice se šipkou 19"/>
          <p:cNvCxnSpPr/>
          <p:nvPr/>
        </p:nvCxnSpPr>
        <p:spPr>
          <a:xfrm flipH="1">
            <a:off x="2771800" y="3003798"/>
            <a:ext cx="216024"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3" name="Přímá spojnice se šipkou 22"/>
          <p:cNvCxnSpPr/>
          <p:nvPr/>
        </p:nvCxnSpPr>
        <p:spPr>
          <a:xfrm flipH="1" flipV="1">
            <a:off x="2771800" y="3291830"/>
            <a:ext cx="216024" cy="156701"/>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7" name="Přímá spojnice se šipkou 26"/>
          <p:cNvCxnSpPr/>
          <p:nvPr/>
        </p:nvCxnSpPr>
        <p:spPr>
          <a:xfrm flipH="1" flipV="1">
            <a:off x="2555776" y="3651870"/>
            <a:ext cx="432048" cy="144016"/>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9" name="Přímá spojnice se šipkou 28"/>
          <p:cNvCxnSpPr/>
          <p:nvPr/>
        </p:nvCxnSpPr>
        <p:spPr>
          <a:xfrm flipH="1" flipV="1">
            <a:off x="1062166" y="4156011"/>
            <a:ext cx="2008802" cy="7200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31" name="Přímá spojnice se šipkou 30"/>
          <p:cNvCxnSpPr/>
          <p:nvPr/>
        </p:nvCxnSpPr>
        <p:spPr>
          <a:xfrm flipH="1" flipV="1">
            <a:off x="2555776" y="4515966"/>
            <a:ext cx="576064" cy="216024"/>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4099" name="TextovéPole 4098"/>
          <p:cNvSpPr txBox="1"/>
          <p:nvPr/>
        </p:nvSpPr>
        <p:spPr>
          <a:xfrm>
            <a:off x="5436096" y="984447"/>
            <a:ext cx="987771" cy="400110"/>
          </a:xfrm>
          <a:prstGeom prst="rect">
            <a:avLst/>
          </a:prstGeom>
          <a:gradFill flip="none" rotWithShape="1">
            <a:gsLst>
              <a:gs pos="0">
                <a:srgbClr val="FF0000">
                  <a:tint val="66000"/>
                  <a:satMod val="160000"/>
                </a:srgbClr>
              </a:gs>
              <a:gs pos="50000">
                <a:srgbClr val="FF0000">
                  <a:tint val="44500"/>
                  <a:satMod val="160000"/>
                </a:srgbClr>
              </a:gs>
              <a:gs pos="100000">
                <a:srgbClr val="FF0000">
                  <a:tint val="23500"/>
                  <a:satMod val="160000"/>
                </a:srgbClr>
              </a:gs>
            </a:gsLst>
            <a:path path="circle">
              <a:fillToRect l="50000" t="50000" r="50000" b="50000"/>
            </a:path>
            <a:tileRect/>
          </a:gradFill>
          <a:ln w="28575">
            <a:solidFill>
              <a:schemeClr val="tx1"/>
            </a:solidFill>
          </a:ln>
        </p:spPr>
        <p:txBody>
          <a:bodyPr wrap="none" rtlCol="0">
            <a:spAutoFit/>
          </a:bodyPr>
          <a:lstStyle/>
          <a:p>
            <a:r>
              <a:rPr lang="cs-CZ" sz="2000" b="1" i="1" dirty="0" smtClean="0">
                <a:latin typeface="Times New Roman" pitchFamily="18" charset="0"/>
                <a:cs typeface="Times New Roman" pitchFamily="18" charset="0"/>
              </a:rPr>
              <a:t>E- mail</a:t>
            </a:r>
          </a:p>
        </p:txBody>
      </p:sp>
      <p:sp>
        <p:nvSpPr>
          <p:cNvPr id="4100" name="TextovéPole 4099"/>
          <p:cNvSpPr txBox="1"/>
          <p:nvPr/>
        </p:nvSpPr>
        <p:spPr>
          <a:xfrm>
            <a:off x="6984949" y="727563"/>
            <a:ext cx="1739515" cy="307777"/>
          </a:xfrm>
          <a:prstGeom prst="rect">
            <a:avLst/>
          </a:prstGeom>
          <a:gradFill flip="none" rotWithShape="1">
            <a:gsLst>
              <a:gs pos="0">
                <a:srgbClr val="FF0000">
                  <a:tint val="66000"/>
                  <a:satMod val="160000"/>
                </a:srgbClr>
              </a:gs>
              <a:gs pos="50000">
                <a:srgbClr val="FF0000">
                  <a:tint val="44500"/>
                  <a:satMod val="160000"/>
                </a:srgbClr>
              </a:gs>
              <a:gs pos="100000">
                <a:srgbClr val="FF0000">
                  <a:tint val="23500"/>
                  <a:satMod val="160000"/>
                </a:srgbClr>
              </a:gs>
            </a:gsLst>
            <a:lin ang="0" scaled="1"/>
            <a:tileRect/>
          </a:gradFill>
        </p:spPr>
        <p:txBody>
          <a:bodyPr wrap="none" rtlCol="0">
            <a:spAutoFit/>
          </a:bodyPr>
          <a:lstStyle/>
          <a:p>
            <a:r>
              <a:rPr lang="cs-CZ" sz="1400" b="1" dirty="0" smtClean="0">
                <a:latin typeface="Times New Roman" pitchFamily="18" charset="0"/>
                <a:cs typeface="Times New Roman" pitchFamily="18" charset="0"/>
              </a:rPr>
              <a:t>= elektronická pošta</a:t>
            </a:r>
          </a:p>
        </p:txBody>
      </p:sp>
      <p:pic>
        <p:nvPicPr>
          <p:cNvPr id="4101" name="Picture 3" descr="C:\Users\Zuzka\AppData\Local\Microsoft\Windows\Temporary Internet Files\Content.IE5\GZAPAGH4\MM900318057[1].gif"/>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7854057" y="1310577"/>
            <a:ext cx="870407" cy="851064"/>
          </a:xfrm>
          <a:prstGeom prst="rect">
            <a:avLst/>
          </a:prstGeom>
          <a:noFill/>
          <a:extLst>
            <a:ext uri="{909E8E84-426E-40DD-AFC4-6F175D3DCCD1}">
              <a14:hiddenFill xmlns:a14="http://schemas.microsoft.com/office/drawing/2010/main">
                <a:solidFill>
                  <a:srgbClr val="FFFFFF"/>
                </a:solidFill>
              </a14:hiddenFill>
            </a:ext>
          </a:extLst>
        </p:spPr>
      </p:pic>
      <p:sp>
        <p:nvSpPr>
          <p:cNvPr id="4102" name="TextovéPole 4101"/>
          <p:cNvSpPr txBox="1"/>
          <p:nvPr/>
        </p:nvSpPr>
        <p:spPr>
          <a:xfrm>
            <a:off x="6819535" y="1388843"/>
            <a:ext cx="660758" cy="276999"/>
          </a:xfrm>
          <a:prstGeom prst="rect">
            <a:avLst/>
          </a:prstGeom>
          <a:noFill/>
        </p:spPr>
        <p:txBody>
          <a:bodyPr wrap="none" rtlCol="0">
            <a:spAutoFit/>
          </a:bodyPr>
          <a:lstStyle/>
          <a:p>
            <a:r>
              <a:rPr lang="cs-CZ" sz="1200" b="1" dirty="0" smtClean="0">
                <a:solidFill>
                  <a:schemeClr val="accent3">
                    <a:lumMod val="50000"/>
                  </a:schemeClr>
                </a:solidFill>
                <a:latin typeface="Times New Roman" pitchFamily="18" charset="0"/>
                <a:cs typeface="Times New Roman" pitchFamily="18" charset="0"/>
                <a:hlinkClick r:id="rId5"/>
              </a:rPr>
              <a:t>E-mai</a:t>
            </a:r>
            <a:r>
              <a:rPr lang="cs-CZ" sz="1200" b="1" dirty="0" smtClean="0">
                <a:solidFill>
                  <a:schemeClr val="accent3">
                    <a:lumMod val="50000"/>
                  </a:schemeClr>
                </a:solidFill>
                <a:hlinkClick r:id="rId5"/>
              </a:rPr>
              <a:t>l </a:t>
            </a:r>
            <a:endParaRPr lang="cs-CZ" sz="1200" b="1" dirty="0" smtClean="0">
              <a:solidFill>
                <a:schemeClr val="accent3">
                  <a:lumMod val="50000"/>
                </a:schemeClr>
              </a:solidFill>
            </a:endParaRPr>
          </a:p>
        </p:txBody>
      </p:sp>
      <p:sp>
        <p:nvSpPr>
          <p:cNvPr id="4103" name="TextovéPole 4102"/>
          <p:cNvSpPr txBox="1"/>
          <p:nvPr/>
        </p:nvSpPr>
        <p:spPr>
          <a:xfrm>
            <a:off x="7874923" y="2603688"/>
            <a:ext cx="900781" cy="400110"/>
          </a:xfrm>
          <a:prstGeom prst="rect">
            <a:avLst/>
          </a:prstGeom>
          <a:gradFill flip="none" rotWithShape="1">
            <a:gsLst>
              <a:gs pos="0">
                <a:srgbClr val="FF0000">
                  <a:tint val="66000"/>
                  <a:satMod val="160000"/>
                </a:srgbClr>
              </a:gs>
              <a:gs pos="50000">
                <a:srgbClr val="FF0000">
                  <a:tint val="44500"/>
                  <a:satMod val="160000"/>
                </a:srgbClr>
              </a:gs>
              <a:gs pos="100000">
                <a:srgbClr val="FF0000">
                  <a:tint val="23500"/>
                  <a:satMod val="160000"/>
                </a:srgbClr>
              </a:gs>
            </a:gsLst>
            <a:path path="circle">
              <a:fillToRect l="50000" t="50000" r="50000" b="50000"/>
            </a:path>
            <a:tileRect/>
          </a:gradFill>
          <a:ln w="28575">
            <a:solidFill>
              <a:schemeClr val="tx1"/>
            </a:solidFill>
          </a:ln>
        </p:spPr>
        <p:txBody>
          <a:bodyPr wrap="square" rtlCol="0">
            <a:spAutoFit/>
          </a:bodyPr>
          <a:lstStyle/>
          <a:p>
            <a:r>
              <a:rPr lang="cs-CZ" sz="2000" b="1" i="1" dirty="0" smtClean="0">
                <a:latin typeface="Times New Roman" pitchFamily="18" charset="0"/>
                <a:cs typeface="Times New Roman" pitchFamily="18" charset="0"/>
              </a:rPr>
              <a:t>SMS</a:t>
            </a:r>
          </a:p>
        </p:txBody>
      </p:sp>
      <p:sp>
        <p:nvSpPr>
          <p:cNvPr id="4104" name="TextovéPole 4103"/>
          <p:cNvSpPr txBox="1"/>
          <p:nvPr/>
        </p:nvSpPr>
        <p:spPr>
          <a:xfrm>
            <a:off x="5869000" y="2211710"/>
            <a:ext cx="1814920" cy="307777"/>
          </a:xfrm>
          <a:prstGeom prst="rect">
            <a:avLst/>
          </a:prstGeom>
          <a:gradFill flip="none" rotWithShape="1">
            <a:gsLst>
              <a:gs pos="0">
                <a:srgbClr val="FF0000">
                  <a:tint val="66000"/>
                  <a:satMod val="160000"/>
                </a:srgbClr>
              </a:gs>
              <a:gs pos="50000">
                <a:srgbClr val="FF0000">
                  <a:tint val="44500"/>
                  <a:satMod val="160000"/>
                </a:srgbClr>
              </a:gs>
              <a:gs pos="100000">
                <a:srgbClr val="FF0000">
                  <a:tint val="23500"/>
                  <a:satMod val="160000"/>
                </a:srgbClr>
              </a:gs>
            </a:gsLst>
            <a:lin ang="0" scaled="1"/>
            <a:tileRect/>
          </a:gradFill>
        </p:spPr>
        <p:txBody>
          <a:bodyPr wrap="none" rtlCol="0">
            <a:spAutoFit/>
          </a:bodyPr>
          <a:lstStyle/>
          <a:p>
            <a:r>
              <a:rPr lang="cs-CZ" sz="1400" b="1" i="1" dirty="0" err="1">
                <a:latin typeface="Times New Roman" pitchFamily="18" charset="0"/>
                <a:cs typeface="Times New Roman" pitchFamily="18" charset="0"/>
              </a:rPr>
              <a:t>Short</a:t>
            </a:r>
            <a:r>
              <a:rPr lang="cs-CZ" sz="1400" b="1" i="1" dirty="0">
                <a:latin typeface="Times New Roman" pitchFamily="18" charset="0"/>
                <a:cs typeface="Times New Roman" pitchFamily="18" charset="0"/>
              </a:rPr>
              <a:t> </a:t>
            </a:r>
            <a:r>
              <a:rPr lang="cs-CZ" sz="1400" b="1" i="1" dirty="0" err="1">
                <a:latin typeface="Times New Roman" pitchFamily="18" charset="0"/>
                <a:cs typeface="Times New Roman" pitchFamily="18" charset="0"/>
              </a:rPr>
              <a:t>message</a:t>
            </a:r>
            <a:r>
              <a:rPr lang="cs-CZ" sz="1400" b="1" i="1" dirty="0">
                <a:latin typeface="Times New Roman" pitchFamily="18" charset="0"/>
                <a:cs typeface="Times New Roman" pitchFamily="18" charset="0"/>
              </a:rPr>
              <a:t> </a:t>
            </a:r>
            <a:r>
              <a:rPr lang="cs-CZ" sz="1400" b="1" i="1" dirty="0" err="1" smtClean="0">
                <a:latin typeface="Times New Roman" pitchFamily="18" charset="0"/>
                <a:cs typeface="Times New Roman" pitchFamily="18" charset="0"/>
              </a:rPr>
              <a:t>service</a:t>
            </a:r>
            <a:endParaRPr lang="cs-CZ" sz="1400" b="1" dirty="0" smtClean="0">
              <a:latin typeface="Times New Roman" pitchFamily="18" charset="0"/>
              <a:cs typeface="Times New Roman" pitchFamily="18" charset="0"/>
            </a:endParaRPr>
          </a:p>
        </p:txBody>
      </p:sp>
      <p:sp>
        <p:nvSpPr>
          <p:cNvPr id="4105" name="TextovéPole 4104"/>
          <p:cNvSpPr txBox="1"/>
          <p:nvPr/>
        </p:nvSpPr>
        <p:spPr>
          <a:xfrm>
            <a:off x="6732240" y="2803743"/>
            <a:ext cx="535724" cy="276999"/>
          </a:xfrm>
          <a:prstGeom prst="rect">
            <a:avLst/>
          </a:prstGeom>
          <a:noFill/>
        </p:spPr>
        <p:txBody>
          <a:bodyPr wrap="none" rtlCol="0">
            <a:spAutoFit/>
          </a:bodyPr>
          <a:lstStyle/>
          <a:p>
            <a:r>
              <a:rPr lang="cs-CZ" sz="1200" b="1" dirty="0" smtClean="0">
                <a:solidFill>
                  <a:schemeClr val="accent3">
                    <a:lumMod val="50000"/>
                  </a:schemeClr>
                </a:solidFill>
                <a:latin typeface="Times New Roman" pitchFamily="18" charset="0"/>
                <a:cs typeface="Times New Roman" pitchFamily="18" charset="0"/>
                <a:hlinkClick r:id="rId6"/>
              </a:rPr>
              <a:t>SMS</a:t>
            </a:r>
            <a:r>
              <a:rPr lang="cs-CZ" sz="1200" b="1" dirty="0" smtClean="0">
                <a:solidFill>
                  <a:schemeClr val="accent3">
                    <a:lumMod val="50000"/>
                  </a:schemeClr>
                </a:solidFill>
                <a:hlinkClick r:id="rId6"/>
              </a:rPr>
              <a:t> </a:t>
            </a:r>
            <a:endParaRPr lang="cs-CZ" sz="1200" b="1" dirty="0" smtClean="0">
              <a:solidFill>
                <a:schemeClr val="accent3">
                  <a:lumMod val="50000"/>
                </a:schemeClr>
              </a:solidFill>
            </a:endParaRPr>
          </a:p>
        </p:txBody>
      </p:sp>
      <p:pic>
        <p:nvPicPr>
          <p:cNvPr id="4106" name="Picture 4" descr="C:\Users\Zuzka\AppData\Local\Microsoft\Windows\Temporary Internet Files\Content.IE5\P4U3Z8ZD\MC900433869[1].pn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281700" y="3226916"/>
            <a:ext cx="1828572" cy="1828572"/>
          </a:xfrm>
          <a:prstGeom prst="rect">
            <a:avLst/>
          </a:prstGeom>
          <a:noFill/>
          <a:extLst>
            <a:ext uri="{909E8E84-426E-40DD-AFC4-6F175D3DCCD1}">
              <a14:hiddenFill xmlns:a14="http://schemas.microsoft.com/office/drawing/2010/main">
                <a:solidFill>
                  <a:srgbClr val="FFFFFF"/>
                </a:solidFill>
              </a14:hiddenFill>
            </a:ext>
          </a:extLst>
        </p:spPr>
      </p:pic>
      <p:pic>
        <p:nvPicPr>
          <p:cNvPr id="4108" name="Picture 5"/>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5929981" y="3151803"/>
            <a:ext cx="1351719" cy="185167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ctrTitle"/>
          </p:nvPr>
        </p:nvSpPr>
        <p:spPr>
          <a:xfrm>
            <a:off x="0" y="492443"/>
            <a:ext cx="3996952" cy="594066"/>
          </a:xfrm>
        </p:spPr>
        <p:txBody>
          <a:bodyPr>
            <a:normAutofit fontScale="90000"/>
          </a:bodyPr>
          <a:lstStyle/>
          <a:p>
            <a:pPr algn="l"/>
            <a:r>
              <a:rPr lang="cs-CZ" sz="2800" b="1" dirty="0" smtClean="0">
                <a:latin typeface="Times New Roman" pitchFamily="18" charset="0"/>
                <a:cs typeface="Times New Roman" pitchFamily="18" charset="0"/>
              </a:rPr>
              <a:t>25.5 Procvičení a příklady</a:t>
            </a:r>
            <a:endParaRPr lang="cs-CZ" sz="2800" b="1" dirty="0">
              <a:latin typeface="Times New Roman" pitchFamily="18" charset="0"/>
              <a:cs typeface="Times New Roman" pitchFamily="18" charset="0"/>
            </a:endParaRPr>
          </a:p>
        </p:txBody>
      </p:sp>
      <p:sp>
        <p:nvSpPr>
          <p:cNvPr id="16" name="TextovéPole 15"/>
          <p:cNvSpPr txBox="1"/>
          <p:nvPr/>
        </p:nvSpPr>
        <p:spPr>
          <a:xfrm>
            <a:off x="0" y="0"/>
            <a:ext cx="9144000" cy="492443"/>
          </a:xfrm>
          <a:prstGeom prst="rect">
            <a:avLst/>
          </a:prstGeom>
          <a:solidFill>
            <a:schemeClr val="accent6">
              <a:lumMod val="40000"/>
              <a:lumOff val="60000"/>
            </a:schemeClr>
          </a:solidFill>
        </p:spPr>
        <p:txBody>
          <a:bodyPr wrap="square" rtlCol="0">
            <a:spAutoFit/>
          </a:bodyPr>
          <a:lstStyle/>
          <a:p>
            <a:r>
              <a:rPr lang="cs-CZ" sz="1200" b="1" dirty="0" smtClean="0">
                <a:solidFill>
                  <a:schemeClr val="accent3">
                    <a:lumMod val="50000"/>
                  </a:schemeClr>
                </a:solidFill>
                <a:latin typeface="Times New Roman" pitchFamily="18" charset="0"/>
                <a:cs typeface="Times New Roman" pitchFamily="18" charset="0"/>
              </a:rPr>
              <a:t>Elektronická  učebnice - II. stupeň                  </a:t>
            </a:r>
            <a:r>
              <a:rPr lang="cs-CZ" sz="1000" dirty="0" smtClean="0">
                <a:solidFill>
                  <a:schemeClr val="accent3">
                    <a:lumMod val="50000"/>
                  </a:schemeClr>
                </a:solidFill>
                <a:latin typeface="Times New Roman" pitchFamily="18" charset="0"/>
                <a:cs typeface="Times New Roman" pitchFamily="18" charset="0"/>
              </a:rPr>
              <a:t>Základní škola Děčín VI, Na Stráni 879/2  – příspěvková organizace              </a:t>
            </a:r>
            <a:r>
              <a:rPr lang="cs-CZ" sz="1600" b="1" dirty="0" smtClean="0">
                <a:solidFill>
                  <a:schemeClr val="accent3">
                    <a:lumMod val="50000"/>
                  </a:schemeClr>
                </a:solidFill>
                <a:latin typeface="Times New Roman" pitchFamily="18" charset="0"/>
                <a:cs typeface="Times New Roman" pitchFamily="18" charset="0"/>
              </a:rPr>
              <a:t>Český jazyk a literatura</a:t>
            </a:r>
          </a:p>
          <a:p>
            <a:endParaRPr lang="cs-CZ" sz="1000" dirty="0">
              <a:latin typeface="Times New Roman" pitchFamily="18" charset="0"/>
              <a:cs typeface="Times New Roman" pitchFamily="18" charset="0"/>
            </a:endParaRPr>
          </a:p>
        </p:txBody>
      </p:sp>
      <p:sp>
        <p:nvSpPr>
          <p:cNvPr id="3" name="TextovéPole 2"/>
          <p:cNvSpPr txBox="1"/>
          <p:nvPr/>
        </p:nvSpPr>
        <p:spPr>
          <a:xfrm>
            <a:off x="251520" y="1275605"/>
            <a:ext cx="4536504" cy="3693319"/>
          </a:xfrm>
          <a:prstGeom prst="rect">
            <a:avLst/>
          </a:prstGeom>
          <a:gradFill flip="none" rotWithShape="1">
            <a:gsLst>
              <a:gs pos="0">
                <a:srgbClr val="00B0F0">
                  <a:tint val="66000"/>
                  <a:satMod val="160000"/>
                </a:srgbClr>
              </a:gs>
              <a:gs pos="50000">
                <a:srgbClr val="00B0F0">
                  <a:tint val="44500"/>
                  <a:satMod val="160000"/>
                </a:srgbClr>
              </a:gs>
              <a:gs pos="100000">
                <a:srgbClr val="00B0F0">
                  <a:tint val="23500"/>
                  <a:satMod val="160000"/>
                </a:srgbClr>
              </a:gs>
            </a:gsLst>
            <a:lin ang="5400000" scaled="1"/>
            <a:tileRect/>
          </a:gradFill>
          <a:ln>
            <a:solidFill>
              <a:schemeClr val="tx1"/>
            </a:solidFill>
          </a:ln>
        </p:spPr>
        <p:txBody>
          <a:bodyPr wrap="square" rtlCol="0">
            <a:spAutoFit/>
          </a:bodyPr>
          <a:lstStyle/>
          <a:p>
            <a:pPr marL="342900" lvl="0" indent="-342900" algn="just">
              <a:buFont typeface="+mj-lt"/>
              <a:buAutoNum type="arabicPeriod"/>
            </a:pPr>
            <a:r>
              <a:rPr lang="cs-CZ" dirty="0">
                <a:latin typeface="Times New Roman" pitchFamily="18" charset="0"/>
                <a:cs typeface="Times New Roman" pitchFamily="18" charset="0"/>
              </a:rPr>
              <a:t>Jak se </a:t>
            </a:r>
            <a:r>
              <a:rPr lang="cs-CZ" dirty="0" smtClean="0">
                <a:latin typeface="Times New Roman" pitchFamily="18" charset="0"/>
                <a:cs typeface="Times New Roman" pitchFamily="18" charset="0"/>
              </a:rPr>
              <a:t>nazývají  sběratelé </a:t>
            </a:r>
            <a:r>
              <a:rPr lang="cs-CZ" dirty="0">
                <a:latin typeface="Times New Roman" pitchFamily="18" charset="0"/>
                <a:cs typeface="Times New Roman" pitchFamily="18" charset="0"/>
              </a:rPr>
              <a:t>poštovních známek</a:t>
            </a:r>
            <a:r>
              <a:rPr lang="cs-CZ" dirty="0" smtClean="0">
                <a:latin typeface="Times New Roman" pitchFamily="18" charset="0"/>
                <a:cs typeface="Times New Roman" pitchFamily="18" charset="0"/>
              </a:rPr>
              <a:t>?</a:t>
            </a:r>
            <a:endParaRPr lang="cs-CZ" dirty="0">
              <a:latin typeface="Times New Roman" pitchFamily="18" charset="0"/>
              <a:cs typeface="Times New Roman" pitchFamily="18" charset="0"/>
            </a:endParaRPr>
          </a:p>
          <a:p>
            <a:pPr marL="342900" lvl="0" indent="-342900" algn="just">
              <a:buFont typeface="+mj-lt"/>
              <a:buAutoNum type="arabicPeriod"/>
            </a:pPr>
            <a:r>
              <a:rPr lang="cs-CZ" dirty="0">
                <a:latin typeface="Times New Roman" pitchFamily="18" charset="0"/>
                <a:cs typeface="Times New Roman" pitchFamily="18" charset="0"/>
              </a:rPr>
              <a:t>Jak se jmenuje nejdražší poštovní známka světa</a:t>
            </a:r>
            <a:r>
              <a:rPr lang="cs-CZ" dirty="0" smtClean="0">
                <a:latin typeface="Times New Roman" pitchFamily="18" charset="0"/>
                <a:cs typeface="Times New Roman" pitchFamily="18" charset="0"/>
              </a:rPr>
              <a:t>?</a:t>
            </a:r>
          </a:p>
          <a:p>
            <a:pPr marL="342900" lvl="0" indent="-342900" algn="just">
              <a:buFont typeface="+mj-lt"/>
              <a:buAutoNum type="arabicPeriod"/>
            </a:pPr>
            <a:r>
              <a:rPr lang="cs-CZ" dirty="0" smtClean="0">
                <a:latin typeface="Times New Roman" pitchFamily="18" charset="0"/>
                <a:cs typeface="Times New Roman" pitchFamily="18" charset="0"/>
              </a:rPr>
              <a:t>Víme</a:t>
            </a:r>
            <a:r>
              <a:rPr lang="cs-CZ" dirty="0">
                <a:latin typeface="Times New Roman" pitchFamily="18" charset="0"/>
                <a:cs typeface="Times New Roman" pitchFamily="18" charset="0"/>
              </a:rPr>
              <a:t>, co znamená zkratka P.S., co však znamená zkratka P.F.?</a:t>
            </a:r>
          </a:p>
          <a:p>
            <a:pPr marL="342900" lvl="0" indent="-342900" algn="just">
              <a:buFont typeface="+mj-lt"/>
              <a:buAutoNum type="arabicPeriod"/>
            </a:pPr>
            <a:r>
              <a:rPr lang="cs-CZ" dirty="0">
                <a:latin typeface="Times New Roman" pitchFamily="18" charset="0"/>
                <a:cs typeface="Times New Roman" pitchFamily="18" charset="0"/>
              </a:rPr>
              <a:t>Jaký dopis nazveme slovem „anonym“?</a:t>
            </a:r>
          </a:p>
          <a:p>
            <a:pPr marL="342900" lvl="0" indent="-342900" algn="just">
              <a:buFont typeface="+mj-lt"/>
              <a:buAutoNum type="arabicPeriod"/>
            </a:pPr>
            <a:r>
              <a:rPr lang="cs-CZ" dirty="0">
                <a:latin typeface="Times New Roman" pitchFamily="18" charset="0"/>
                <a:cs typeface="Times New Roman" pitchFamily="18" charset="0"/>
              </a:rPr>
              <a:t>Vysvětli pojem „otevřený dopis“ (např. Ministr kultury vyjádřil veřejně svoje odmítavé stanovisko v otevřeném dopise.)</a:t>
            </a:r>
          </a:p>
          <a:p>
            <a:pPr marL="342900" lvl="0" indent="-342900" algn="just">
              <a:buFont typeface="+mj-lt"/>
              <a:buAutoNum type="arabicPeriod"/>
            </a:pPr>
            <a:r>
              <a:rPr lang="cs-CZ" dirty="0">
                <a:latin typeface="Times New Roman" pitchFamily="18" charset="0"/>
                <a:cs typeface="Times New Roman" pitchFamily="18" charset="0"/>
              </a:rPr>
              <a:t>Vysvětli pojem „listovní tajemství“.</a:t>
            </a:r>
          </a:p>
          <a:p>
            <a:pPr marL="342900" lvl="0" indent="-342900" algn="just">
              <a:buFont typeface="+mj-lt"/>
              <a:buAutoNum type="arabicPeriod"/>
            </a:pPr>
            <a:r>
              <a:rPr lang="cs-CZ" dirty="0">
                <a:latin typeface="Times New Roman" pitchFamily="18" charset="0"/>
                <a:cs typeface="Times New Roman" pitchFamily="18" charset="0"/>
              </a:rPr>
              <a:t>Co znamenají slova „omarkovat“ a „ofrankovat</a:t>
            </a:r>
            <a:r>
              <a:rPr lang="cs-CZ" dirty="0" smtClean="0">
                <a:latin typeface="Times New Roman" pitchFamily="18" charset="0"/>
                <a:cs typeface="Times New Roman" pitchFamily="18" charset="0"/>
              </a:rPr>
              <a:t>“?</a:t>
            </a:r>
            <a:endParaRPr lang="cs-CZ" dirty="0">
              <a:latin typeface="Times New Roman" pitchFamily="18" charset="0"/>
              <a:cs typeface="Times New Roman" pitchFamily="18" charset="0"/>
            </a:endParaRPr>
          </a:p>
        </p:txBody>
      </p:sp>
      <p:sp>
        <p:nvSpPr>
          <p:cNvPr id="5" name="TextovéPole 4"/>
          <p:cNvSpPr txBox="1"/>
          <p:nvPr/>
        </p:nvSpPr>
        <p:spPr>
          <a:xfrm>
            <a:off x="5148064" y="1923678"/>
            <a:ext cx="1491114" cy="830997"/>
          </a:xfrm>
          <a:prstGeom prst="rect">
            <a:avLst/>
          </a:prstGeom>
          <a:solidFill>
            <a:srgbClr val="FFFF00"/>
          </a:solidFill>
          <a:ln>
            <a:solidFill>
              <a:schemeClr val="tx1"/>
            </a:solidFill>
          </a:ln>
        </p:spPr>
        <p:txBody>
          <a:bodyPr wrap="none" rtlCol="0">
            <a:spAutoFit/>
          </a:bodyPr>
          <a:lstStyle/>
          <a:p>
            <a:r>
              <a:rPr lang="cs-CZ" sz="2400" b="1" dirty="0" smtClean="0">
                <a:latin typeface="Times New Roman" pitchFamily="18" charset="0"/>
                <a:cs typeface="Times New Roman" pitchFamily="18" charset="0"/>
              </a:rPr>
              <a:t>Malý </a:t>
            </a:r>
            <a:r>
              <a:rPr lang="cs-CZ" sz="2400" b="1" dirty="0" smtClean="0">
                <a:latin typeface="Times New Roman" pitchFamily="18" charset="0"/>
                <a:cs typeface="Times New Roman" pitchFamily="18" charset="0"/>
              </a:rPr>
              <a:t>kvíz</a:t>
            </a:r>
          </a:p>
          <a:p>
            <a:pPr algn="ctr"/>
            <a:r>
              <a:rPr lang="cs-CZ" sz="2400" b="1" dirty="0" smtClean="0">
                <a:latin typeface="Times New Roman" pitchFamily="18" charset="0"/>
                <a:cs typeface="Times New Roman" pitchFamily="18" charset="0"/>
                <a:sym typeface="Wingdings" pitchFamily="2" charset="2"/>
              </a:rPr>
              <a:t></a:t>
            </a:r>
            <a:endParaRPr lang="cs-CZ" sz="2400" b="1" dirty="0" smtClean="0">
              <a:latin typeface="Times New Roman" pitchFamily="18" charset="0"/>
              <a:cs typeface="Times New Roman" pitchFamily="18" charset="0"/>
            </a:endParaRPr>
          </a:p>
        </p:txBody>
      </p:sp>
      <p:pic>
        <p:nvPicPr>
          <p:cNvPr id="2052"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04048" y="2931790"/>
            <a:ext cx="1761448" cy="19856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3"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926032" y="694334"/>
            <a:ext cx="2095500" cy="2790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5" name="Picture 7" descr="C:\Users\Zuzka\AppData\Local\Microsoft\Windows\Temporary Internet Files\Content.IE5\MY6KFRSJ\MC900424466[1].wmf"/>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452320" y="3792500"/>
            <a:ext cx="1224136" cy="1052915"/>
          </a:xfrm>
          <a:prstGeom prst="rect">
            <a:avLst/>
          </a:prstGeom>
          <a:noFill/>
          <a:extLst>
            <a:ext uri="{909E8E84-426E-40DD-AFC4-6F175D3DCCD1}">
              <a14:hiddenFill xmlns:a14="http://schemas.microsoft.com/office/drawing/2010/main">
                <a:solidFill>
                  <a:srgbClr val="FFFFFF"/>
                </a:solidFill>
              </a14:hiddenFill>
            </a:ext>
          </a:extLst>
        </p:spPr>
      </p:pic>
      <p:sp>
        <p:nvSpPr>
          <p:cNvPr id="4" name="TextovéPole 3"/>
          <p:cNvSpPr txBox="1"/>
          <p:nvPr/>
        </p:nvSpPr>
        <p:spPr>
          <a:xfrm>
            <a:off x="4999504" y="694334"/>
            <a:ext cx="1626281" cy="954107"/>
          </a:xfrm>
          <a:prstGeom prst="rect">
            <a:avLst/>
          </a:prstGeom>
          <a:gradFill flip="none" rotWithShape="1">
            <a:gsLst>
              <a:gs pos="0">
                <a:srgbClr val="C00000">
                  <a:tint val="66000"/>
                  <a:satMod val="160000"/>
                </a:srgbClr>
              </a:gs>
              <a:gs pos="50000">
                <a:srgbClr val="C00000">
                  <a:tint val="44500"/>
                  <a:satMod val="160000"/>
                </a:srgbClr>
              </a:gs>
              <a:gs pos="100000">
                <a:srgbClr val="C00000">
                  <a:tint val="23500"/>
                  <a:satMod val="160000"/>
                </a:srgbClr>
              </a:gs>
            </a:gsLst>
            <a:path path="circle">
              <a:fillToRect l="50000" t="50000" r="50000" b="50000"/>
            </a:path>
            <a:tileRect/>
          </a:gradFill>
          <a:ln>
            <a:solidFill>
              <a:schemeClr val="tx1"/>
            </a:solidFill>
          </a:ln>
        </p:spPr>
        <p:txBody>
          <a:bodyPr wrap="square" rtlCol="0">
            <a:spAutoFit/>
          </a:bodyPr>
          <a:lstStyle/>
          <a:p>
            <a:pPr algn="just"/>
            <a:r>
              <a:rPr lang="cs-CZ" sz="1400" b="1" dirty="0" smtClean="0">
                <a:latin typeface="Times New Roman" pitchFamily="18" charset="0"/>
                <a:cs typeface="Times New Roman" pitchFamily="18" charset="0"/>
              </a:rPr>
              <a:t>Napiš co nejvíce zkratek, které často používáš při psaní </a:t>
            </a:r>
            <a:r>
              <a:rPr lang="cs-CZ" sz="1400" b="1" dirty="0" err="1" smtClean="0">
                <a:latin typeface="Times New Roman" pitchFamily="18" charset="0"/>
                <a:cs typeface="Times New Roman" pitchFamily="18" charset="0"/>
              </a:rPr>
              <a:t>sms</a:t>
            </a:r>
            <a:r>
              <a:rPr lang="cs-CZ" sz="1400" b="1" dirty="0" smtClean="0">
                <a:latin typeface="Times New Roman" pitchFamily="18" charset="0"/>
                <a:cs typeface="Times New Roman" pitchFamily="18" charset="0"/>
              </a:rPr>
              <a:t>.</a:t>
            </a: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ctrTitle"/>
          </p:nvPr>
        </p:nvSpPr>
        <p:spPr>
          <a:xfrm>
            <a:off x="0" y="497064"/>
            <a:ext cx="4284984" cy="594066"/>
          </a:xfrm>
        </p:spPr>
        <p:txBody>
          <a:bodyPr>
            <a:normAutofit/>
          </a:bodyPr>
          <a:lstStyle/>
          <a:p>
            <a:pPr algn="l"/>
            <a:r>
              <a:rPr lang="cs-CZ" sz="2500" b="1" dirty="0" smtClean="0">
                <a:latin typeface="Times New Roman" pitchFamily="18" charset="0"/>
                <a:cs typeface="Times New Roman" pitchFamily="18" charset="0"/>
              </a:rPr>
              <a:t>25.6 Něco navíc pro šikovné</a:t>
            </a:r>
            <a:endParaRPr lang="cs-CZ" sz="2500" b="1" dirty="0">
              <a:latin typeface="Times New Roman" pitchFamily="18" charset="0"/>
              <a:cs typeface="Times New Roman" pitchFamily="18" charset="0"/>
            </a:endParaRPr>
          </a:p>
        </p:txBody>
      </p:sp>
      <p:sp>
        <p:nvSpPr>
          <p:cNvPr id="16" name="TextovéPole 15"/>
          <p:cNvSpPr txBox="1"/>
          <p:nvPr/>
        </p:nvSpPr>
        <p:spPr>
          <a:xfrm>
            <a:off x="0" y="0"/>
            <a:ext cx="9144000" cy="492443"/>
          </a:xfrm>
          <a:prstGeom prst="rect">
            <a:avLst/>
          </a:prstGeom>
          <a:solidFill>
            <a:schemeClr val="accent6">
              <a:lumMod val="40000"/>
              <a:lumOff val="60000"/>
            </a:schemeClr>
          </a:solidFill>
        </p:spPr>
        <p:txBody>
          <a:bodyPr wrap="square" rtlCol="0">
            <a:spAutoFit/>
          </a:bodyPr>
          <a:lstStyle/>
          <a:p>
            <a:r>
              <a:rPr lang="cs-CZ" sz="1200" b="1" dirty="0" smtClean="0">
                <a:solidFill>
                  <a:schemeClr val="accent3">
                    <a:lumMod val="50000"/>
                  </a:schemeClr>
                </a:solidFill>
                <a:latin typeface="Times New Roman" pitchFamily="18" charset="0"/>
                <a:cs typeface="Times New Roman" pitchFamily="18" charset="0"/>
              </a:rPr>
              <a:t>Elektronická  učebnice - II. stupeň                 </a:t>
            </a:r>
            <a:r>
              <a:rPr lang="cs-CZ" sz="1000" dirty="0" smtClean="0">
                <a:solidFill>
                  <a:schemeClr val="accent3">
                    <a:lumMod val="50000"/>
                  </a:schemeClr>
                </a:solidFill>
                <a:latin typeface="Times New Roman" pitchFamily="18" charset="0"/>
                <a:cs typeface="Times New Roman" pitchFamily="18" charset="0"/>
              </a:rPr>
              <a:t>Základní škola Děčín VI, Na Stráni 879/2  – příspěvková organizace              </a:t>
            </a:r>
            <a:r>
              <a:rPr lang="cs-CZ" sz="1600" b="1" dirty="0" smtClean="0">
                <a:solidFill>
                  <a:schemeClr val="accent3">
                    <a:lumMod val="50000"/>
                  </a:schemeClr>
                </a:solidFill>
                <a:latin typeface="Times New Roman" pitchFamily="18" charset="0"/>
                <a:cs typeface="Times New Roman" pitchFamily="18" charset="0"/>
              </a:rPr>
              <a:t>Český jazyk a literatura</a:t>
            </a:r>
          </a:p>
          <a:p>
            <a:endParaRPr lang="cs-CZ" sz="1000" dirty="0">
              <a:latin typeface="Times New Roman" pitchFamily="18" charset="0"/>
              <a:cs typeface="Times New Roman" pitchFamily="18" charset="0"/>
            </a:endParaRPr>
          </a:p>
        </p:txBody>
      </p:sp>
      <p:sp>
        <p:nvSpPr>
          <p:cNvPr id="3" name="TextovéPole 2"/>
          <p:cNvSpPr txBox="1"/>
          <p:nvPr/>
        </p:nvSpPr>
        <p:spPr>
          <a:xfrm>
            <a:off x="184470" y="1419622"/>
            <a:ext cx="6717806" cy="3293209"/>
          </a:xfrm>
          <a:prstGeom prst="rect">
            <a:avLst/>
          </a:prstGeom>
          <a:gradFill flip="none" rotWithShape="1">
            <a:gsLst>
              <a:gs pos="0">
                <a:srgbClr val="00B050">
                  <a:tint val="66000"/>
                  <a:satMod val="160000"/>
                </a:srgbClr>
              </a:gs>
              <a:gs pos="50000">
                <a:srgbClr val="00B050">
                  <a:tint val="44500"/>
                  <a:satMod val="160000"/>
                </a:srgbClr>
              </a:gs>
              <a:gs pos="100000">
                <a:srgbClr val="00B050">
                  <a:tint val="23500"/>
                  <a:satMod val="160000"/>
                </a:srgbClr>
              </a:gs>
            </a:gsLst>
            <a:lin ang="5400000" scaled="1"/>
            <a:tileRect/>
          </a:gradFill>
          <a:ln>
            <a:solidFill>
              <a:schemeClr val="tx1"/>
            </a:solidFill>
          </a:ln>
        </p:spPr>
        <p:txBody>
          <a:bodyPr wrap="square" rtlCol="0">
            <a:spAutoFit/>
          </a:bodyPr>
          <a:lstStyle/>
          <a:p>
            <a:pPr algn="just"/>
            <a:r>
              <a:rPr lang="cs-CZ" sz="1400" b="1" dirty="0">
                <a:latin typeface="Times New Roman" pitchFamily="18" charset="0"/>
                <a:cs typeface="Times New Roman" pitchFamily="18" charset="0"/>
              </a:rPr>
              <a:t>Dopis slavné osobnosti </a:t>
            </a:r>
          </a:p>
          <a:p>
            <a:pPr algn="just"/>
            <a:endParaRPr lang="cs-CZ" sz="1400" b="1" dirty="0">
              <a:latin typeface="Times New Roman" pitchFamily="18" charset="0"/>
              <a:cs typeface="Times New Roman" pitchFamily="18" charset="0"/>
            </a:endParaRPr>
          </a:p>
          <a:p>
            <a:pPr algn="just"/>
            <a:r>
              <a:rPr lang="cs-CZ" sz="1400" dirty="0">
                <a:latin typeface="Times New Roman" pitchFamily="18" charset="0"/>
                <a:cs typeface="Times New Roman" pitchFamily="18" charset="0"/>
              </a:rPr>
              <a:t>Vážený pane Edisone, píši Vám těchto pár řádků k uctění Vaší památky. Nic o Vás vlastně nevím, ale vím to hlavní: byl jste vynálezce. A to je pro nás dost důležité. Vynalezl jste žárovku a za to Vás určitě obdivují mnozí lidé. Takový objev se jen tak někomu nepovede, to je pravda. Ale hlavně, co bychom si bez vás asi počali? Jaké by to bylo bez žárovky? Museli bychom si pořád svítit svíčkami anebo lucernami. To by pro nás - pohodlné lidi - nebylo to pravé. My jsme zvyklí jen stisknout vypínač a "</a:t>
            </a:r>
            <a:r>
              <a:rPr lang="cs-CZ" sz="1400" dirty="0" smtClean="0">
                <a:latin typeface="Times New Roman" pitchFamily="18" charset="0"/>
                <a:cs typeface="Times New Roman" pitchFamily="18" charset="0"/>
              </a:rPr>
              <a:t>budiž světlo</a:t>
            </a:r>
            <a:r>
              <a:rPr lang="cs-CZ" sz="1400" dirty="0">
                <a:latin typeface="Times New Roman" pitchFamily="18" charset="0"/>
                <a:cs typeface="Times New Roman" pitchFamily="18" charset="0"/>
              </a:rPr>
              <a:t>".</a:t>
            </a:r>
            <a:br>
              <a:rPr lang="cs-CZ" sz="1400" dirty="0">
                <a:latin typeface="Times New Roman" pitchFamily="18" charset="0"/>
                <a:cs typeface="Times New Roman" pitchFamily="18" charset="0"/>
              </a:rPr>
            </a:br>
            <a:r>
              <a:rPr lang="cs-CZ" sz="1400" dirty="0">
                <a:latin typeface="Times New Roman" pitchFamily="18" charset="0"/>
                <a:cs typeface="Times New Roman" pitchFamily="18" charset="0"/>
              </a:rPr>
              <a:t>Také Vás respektuji, protože jste celkově přispěl vůbec k rozvoji elektřiny. A bez elektřiny by to už asi vůbec nešlo. To bych ani nemohl napsat tento dopis! Kdyby jste teď žil a viděl, co všechno díky Vám existuje, z toho by Vám určitě lezly oči z důlků. Za funkčnost všech technických vymoženosti vděčíme Vám a Vašim kolegům vynálezcům.</a:t>
            </a:r>
            <a:br>
              <a:rPr lang="cs-CZ" sz="1400" dirty="0">
                <a:latin typeface="Times New Roman" pitchFamily="18" charset="0"/>
                <a:cs typeface="Times New Roman" pitchFamily="18" charset="0"/>
              </a:rPr>
            </a:br>
            <a:r>
              <a:rPr lang="cs-CZ" sz="1400" dirty="0">
                <a:latin typeface="Times New Roman" pitchFamily="18" charset="0"/>
                <a:cs typeface="Times New Roman" pitchFamily="18" charset="0"/>
              </a:rPr>
              <a:t>Takže musím uznat, že jste byl hodně významná osobnost historie. Máte i můj dík. </a:t>
            </a:r>
          </a:p>
          <a:p>
            <a:pPr algn="just"/>
            <a:r>
              <a:rPr lang="cs-CZ" sz="1400" dirty="0">
                <a:latin typeface="Times New Roman" pitchFamily="18" charset="0"/>
                <a:cs typeface="Times New Roman" pitchFamily="18" charset="0"/>
              </a:rPr>
              <a:t>S </a:t>
            </a:r>
            <a:r>
              <a:rPr lang="cs-CZ" sz="1400" dirty="0" smtClean="0">
                <a:latin typeface="Times New Roman" pitchFamily="18" charset="0"/>
                <a:cs typeface="Times New Roman" pitchFamily="18" charset="0"/>
              </a:rPr>
              <a:t>pozdravem</a:t>
            </a:r>
            <a:endParaRPr lang="cs-CZ" sz="1400" b="1" dirty="0">
              <a:solidFill>
                <a:schemeClr val="accent3">
                  <a:lumMod val="50000"/>
                </a:schemeClr>
              </a:solidFill>
              <a:latin typeface="Times New Roman" pitchFamily="18" charset="0"/>
              <a:cs typeface="Times New Roman" pitchFamily="18" charset="0"/>
            </a:endParaRPr>
          </a:p>
          <a:p>
            <a:pPr algn="just"/>
            <a:r>
              <a:rPr lang="cs-CZ" sz="1400" b="1" dirty="0" smtClean="0">
                <a:solidFill>
                  <a:schemeClr val="accent3">
                    <a:lumMod val="50000"/>
                  </a:schemeClr>
                </a:solidFill>
                <a:latin typeface="Times New Roman" pitchFamily="18" charset="0"/>
                <a:cs typeface="Times New Roman" pitchFamily="18" charset="0"/>
              </a:rPr>
              <a:t>…. </a:t>
            </a:r>
            <a:endParaRPr lang="cs-CZ" sz="1400" dirty="0">
              <a:latin typeface="Times New Roman" pitchFamily="18" charset="0"/>
              <a:cs typeface="Times New Roman" pitchFamily="18" charset="0"/>
            </a:endParaRPr>
          </a:p>
        </p:txBody>
      </p:sp>
      <p:pic>
        <p:nvPicPr>
          <p:cNvPr id="2051" name="Picture 3" descr="C:\Users\Zuzka\AppData\Local\Microsoft\Windows\Temporary Internet Files\Content.IE5\P4U3Z8ZD\MC900354141[1].wm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236296" y="751978"/>
            <a:ext cx="1570776" cy="1599446"/>
          </a:xfrm>
          <a:prstGeom prst="rect">
            <a:avLst/>
          </a:prstGeom>
          <a:noFill/>
          <a:extLst>
            <a:ext uri="{909E8E84-426E-40DD-AFC4-6F175D3DCCD1}">
              <a14:hiddenFill xmlns:a14="http://schemas.microsoft.com/office/drawing/2010/main">
                <a:solidFill>
                  <a:srgbClr val="FFFFFF"/>
                </a:solidFill>
              </a14:hiddenFill>
            </a:ext>
          </a:extLst>
        </p:spPr>
      </p:pic>
      <p:pic>
        <p:nvPicPr>
          <p:cNvPr id="1027" name="Picture 3" descr="C:\Program Files\Microsoft Office\MEDIA\CAGCAT10\j0299125.wmf"/>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190895" y="736252"/>
            <a:ext cx="762207" cy="927193"/>
          </a:xfrm>
          <a:prstGeom prst="rect">
            <a:avLst/>
          </a:prstGeom>
          <a:noFill/>
          <a:extLst>
            <a:ext uri="{909E8E84-426E-40DD-AFC4-6F175D3DCCD1}">
              <a14:hiddenFill xmlns:a14="http://schemas.microsoft.com/office/drawing/2010/main">
                <a:solidFill>
                  <a:srgbClr val="FFFFFF"/>
                </a:solidFill>
              </a14:hiddenFill>
            </a:ext>
          </a:extLst>
        </p:spPr>
      </p:pic>
      <p:sp>
        <p:nvSpPr>
          <p:cNvPr id="4" name="TextovéPole 3"/>
          <p:cNvSpPr txBox="1"/>
          <p:nvPr/>
        </p:nvSpPr>
        <p:spPr>
          <a:xfrm>
            <a:off x="5220072" y="736252"/>
            <a:ext cx="1491114" cy="461665"/>
          </a:xfrm>
          <a:prstGeom prst="rect">
            <a:avLst/>
          </a:prstGeom>
          <a:gradFill flip="none" rotWithShape="1">
            <a:gsLst>
              <a:gs pos="0">
                <a:srgbClr val="C00000">
                  <a:tint val="66000"/>
                  <a:satMod val="160000"/>
                </a:srgbClr>
              </a:gs>
              <a:gs pos="50000">
                <a:srgbClr val="C00000">
                  <a:tint val="44500"/>
                  <a:satMod val="160000"/>
                </a:srgbClr>
              </a:gs>
              <a:gs pos="100000">
                <a:srgbClr val="C00000">
                  <a:tint val="23500"/>
                  <a:satMod val="160000"/>
                </a:srgbClr>
              </a:gs>
            </a:gsLst>
            <a:path path="circle">
              <a:fillToRect l="50000" t="50000" r="50000" b="50000"/>
            </a:path>
            <a:tileRect/>
          </a:gradFill>
        </p:spPr>
        <p:txBody>
          <a:bodyPr wrap="none" rtlCol="0">
            <a:spAutoFit/>
          </a:bodyPr>
          <a:lstStyle/>
          <a:p>
            <a:r>
              <a:rPr lang="cs-CZ" sz="1200" b="1" dirty="0" smtClean="0">
                <a:latin typeface="Times New Roman" pitchFamily="18" charset="0"/>
                <a:cs typeface="Times New Roman" pitchFamily="18" charset="0"/>
              </a:rPr>
              <a:t>Dokážeš i ty napsat </a:t>
            </a:r>
          </a:p>
          <a:p>
            <a:pPr algn="ctr"/>
            <a:r>
              <a:rPr lang="cs-CZ" sz="1200" b="1" dirty="0" smtClean="0">
                <a:latin typeface="Times New Roman" pitchFamily="18" charset="0"/>
                <a:cs typeface="Times New Roman" pitchFamily="18" charset="0"/>
              </a:rPr>
              <a:t>podobný dopis?</a:t>
            </a:r>
          </a:p>
        </p:txBody>
      </p:sp>
      <p:sp>
        <p:nvSpPr>
          <p:cNvPr id="5" name="TextovéPole 4"/>
          <p:cNvSpPr txBox="1"/>
          <p:nvPr/>
        </p:nvSpPr>
        <p:spPr>
          <a:xfrm>
            <a:off x="7176741" y="3939902"/>
            <a:ext cx="1689886" cy="954107"/>
          </a:xfrm>
          <a:prstGeom prst="rect">
            <a:avLst/>
          </a:prstGeom>
          <a:noFill/>
        </p:spPr>
        <p:txBody>
          <a:bodyPr wrap="none" rtlCol="0">
            <a:spAutoFit/>
          </a:bodyPr>
          <a:lstStyle/>
          <a:p>
            <a:pPr algn="ctr"/>
            <a:r>
              <a:rPr lang="cs-CZ" sz="1400" b="1" dirty="0" smtClean="0">
                <a:latin typeface="Times New Roman" pitchFamily="18" charset="0"/>
                <a:cs typeface="Times New Roman" pitchFamily="18" charset="0"/>
                <a:hlinkClick r:id="rId5"/>
              </a:rPr>
              <a:t>Žádosti – </a:t>
            </a:r>
          </a:p>
          <a:p>
            <a:pPr algn="ctr"/>
            <a:r>
              <a:rPr lang="cs-CZ" sz="1400" b="1" dirty="0" smtClean="0">
                <a:latin typeface="Times New Roman" pitchFamily="18" charset="0"/>
                <a:cs typeface="Times New Roman" pitchFamily="18" charset="0"/>
                <a:hlinkClick r:id="rId5"/>
              </a:rPr>
              <a:t>vydání občanského </a:t>
            </a:r>
          </a:p>
          <a:p>
            <a:pPr algn="ctr"/>
            <a:r>
              <a:rPr lang="cs-CZ" sz="1400" b="1" dirty="0" smtClean="0">
                <a:latin typeface="Times New Roman" pitchFamily="18" charset="0"/>
                <a:cs typeface="Times New Roman" pitchFamily="18" charset="0"/>
                <a:hlinkClick r:id="rId5"/>
              </a:rPr>
              <a:t>průkazu, </a:t>
            </a:r>
          </a:p>
          <a:p>
            <a:pPr algn="ctr"/>
            <a:r>
              <a:rPr lang="cs-CZ" sz="1400" b="1" dirty="0" smtClean="0">
                <a:latin typeface="Times New Roman" pitchFamily="18" charset="0"/>
                <a:cs typeface="Times New Roman" pitchFamily="18" charset="0"/>
                <a:hlinkClick r:id="rId5"/>
              </a:rPr>
              <a:t>cestovního pasu, ...</a:t>
            </a:r>
            <a:endParaRPr lang="cs-CZ" sz="1400" b="1" dirty="0" smtClean="0">
              <a:latin typeface="Times New Roman" pitchFamily="18" charset="0"/>
              <a:cs typeface="Times New Roman" pitchFamily="18" charset="0"/>
            </a:endParaRPr>
          </a:p>
        </p:txBody>
      </p:sp>
      <p:sp>
        <p:nvSpPr>
          <p:cNvPr id="6" name="TextovéPole 5"/>
          <p:cNvSpPr txBox="1"/>
          <p:nvPr/>
        </p:nvSpPr>
        <p:spPr>
          <a:xfrm>
            <a:off x="7176741" y="2859782"/>
            <a:ext cx="1669584" cy="646331"/>
          </a:xfrm>
          <a:prstGeom prst="rect">
            <a:avLst/>
          </a:prstGeom>
          <a:gradFill flip="none" rotWithShape="1">
            <a:gsLst>
              <a:gs pos="0">
                <a:srgbClr val="C00000">
                  <a:tint val="66000"/>
                  <a:satMod val="160000"/>
                </a:srgbClr>
              </a:gs>
              <a:gs pos="50000">
                <a:srgbClr val="C00000">
                  <a:tint val="44500"/>
                  <a:satMod val="160000"/>
                </a:srgbClr>
              </a:gs>
              <a:gs pos="100000">
                <a:srgbClr val="C00000">
                  <a:tint val="23500"/>
                  <a:satMod val="160000"/>
                </a:srgbClr>
              </a:gs>
            </a:gsLst>
            <a:path path="circle">
              <a:fillToRect l="50000" t="50000" r="50000" b="50000"/>
            </a:path>
            <a:tileRect/>
          </a:gradFill>
        </p:spPr>
        <p:txBody>
          <a:bodyPr wrap="square" rtlCol="0">
            <a:spAutoFit/>
          </a:bodyPr>
          <a:lstStyle/>
          <a:p>
            <a:pPr algn="ctr"/>
            <a:r>
              <a:rPr lang="cs-CZ" sz="1200" b="1" dirty="0" smtClean="0">
                <a:latin typeface="Times New Roman" pitchFamily="18" charset="0"/>
                <a:cs typeface="Times New Roman" pitchFamily="18" charset="0"/>
              </a:rPr>
              <a:t>Zkus si vyplnit žádosti na následujícím odkaze.</a:t>
            </a: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ctrTitle"/>
          </p:nvPr>
        </p:nvSpPr>
        <p:spPr>
          <a:xfrm>
            <a:off x="0" y="492443"/>
            <a:ext cx="4896544" cy="594066"/>
          </a:xfrm>
        </p:spPr>
        <p:txBody>
          <a:bodyPr>
            <a:normAutofit/>
          </a:bodyPr>
          <a:lstStyle/>
          <a:p>
            <a:pPr algn="l"/>
            <a:r>
              <a:rPr lang="cs-CZ" sz="2500" b="1" dirty="0" smtClean="0">
                <a:latin typeface="Times New Roman" pitchFamily="18" charset="0"/>
                <a:cs typeface="Times New Roman" pitchFamily="18" charset="0"/>
              </a:rPr>
              <a:t>25.7 CLIL</a:t>
            </a:r>
            <a:endParaRPr lang="cs-CZ" sz="2500" b="1" dirty="0">
              <a:latin typeface="Times New Roman" pitchFamily="18" charset="0"/>
              <a:cs typeface="Times New Roman" pitchFamily="18" charset="0"/>
            </a:endParaRPr>
          </a:p>
        </p:txBody>
      </p:sp>
      <p:sp>
        <p:nvSpPr>
          <p:cNvPr id="11" name="TextovéPole 10">
            <a:hlinkClick r:id="rId3"/>
          </p:cNvPr>
          <p:cNvSpPr txBox="1"/>
          <p:nvPr/>
        </p:nvSpPr>
        <p:spPr>
          <a:xfrm>
            <a:off x="6516216" y="3867895"/>
            <a:ext cx="2304256" cy="461665"/>
          </a:xfrm>
          <a:prstGeom prst="rect">
            <a:avLst/>
          </a:prstGeom>
          <a:noFill/>
        </p:spPr>
        <p:txBody>
          <a:bodyPr wrap="square" rtlCol="0">
            <a:spAutoFit/>
          </a:bodyPr>
          <a:lstStyle/>
          <a:p>
            <a:endParaRPr lang="cs-CZ" sz="1200" dirty="0" smtClean="0"/>
          </a:p>
          <a:p>
            <a:endParaRPr lang="cs-CZ" sz="1200" dirty="0"/>
          </a:p>
        </p:txBody>
      </p:sp>
      <p:sp>
        <p:nvSpPr>
          <p:cNvPr id="17" name="TextovéPole 16"/>
          <p:cNvSpPr txBox="1"/>
          <p:nvPr/>
        </p:nvSpPr>
        <p:spPr>
          <a:xfrm>
            <a:off x="0" y="0"/>
            <a:ext cx="9144000" cy="492443"/>
          </a:xfrm>
          <a:prstGeom prst="rect">
            <a:avLst/>
          </a:prstGeom>
          <a:solidFill>
            <a:schemeClr val="accent6">
              <a:lumMod val="40000"/>
              <a:lumOff val="60000"/>
            </a:schemeClr>
          </a:solidFill>
        </p:spPr>
        <p:txBody>
          <a:bodyPr wrap="square" rtlCol="0">
            <a:spAutoFit/>
          </a:bodyPr>
          <a:lstStyle/>
          <a:p>
            <a:r>
              <a:rPr lang="cs-CZ" sz="1200" b="1" dirty="0" smtClean="0">
                <a:solidFill>
                  <a:schemeClr val="accent3">
                    <a:lumMod val="50000"/>
                  </a:schemeClr>
                </a:solidFill>
                <a:latin typeface="Times New Roman" pitchFamily="18" charset="0"/>
                <a:cs typeface="Times New Roman" pitchFamily="18" charset="0"/>
              </a:rPr>
              <a:t>Elektronická  učebnice - II. stupeň        </a:t>
            </a:r>
            <a:r>
              <a:rPr lang="cs-CZ" sz="1000" dirty="0" smtClean="0">
                <a:solidFill>
                  <a:schemeClr val="accent3">
                    <a:lumMod val="50000"/>
                  </a:schemeClr>
                </a:solidFill>
                <a:latin typeface="Times New Roman" pitchFamily="18" charset="0"/>
                <a:cs typeface="Times New Roman" pitchFamily="18" charset="0"/>
              </a:rPr>
              <a:t>Základní škola Děčín VI, Na Stráni 879/2  – příspěvková organizace        </a:t>
            </a:r>
            <a:r>
              <a:rPr lang="cs-CZ" sz="1600" b="1" dirty="0" smtClean="0">
                <a:solidFill>
                  <a:schemeClr val="accent3">
                    <a:lumMod val="50000"/>
                  </a:schemeClr>
                </a:solidFill>
                <a:latin typeface="Times New Roman" pitchFamily="18" charset="0"/>
                <a:cs typeface="Times New Roman" pitchFamily="18" charset="0"/>
              </a:rPr>
              <a:t>Czech </a:t>
            </a:r>
            <a:r>
              <a:rPr lang="cs-CZ" sz="1600" b="1" dirty="0" err="1" smtClean="0">
                <a:solidFill>
                  <a:schemeClr val="accent3">
                    <a:lumMod val="50000"/>
                  </a:schemeClr>
                </a:solidFill>
                <a:latin typeface="Times New Roman" pitchFamily="18" charset="0"/>
                <a:cs typeface="Times New Roman" pitchFamily="18" charset="0"/>
              </a:rPr>
              <a:t>language</a:t>
            </a:r>
            <a:r>
              <a:rPr lang="cs-CZ" sz="1600" b="1" dirty="0" smtClean="0">
                <a:solidFill>
                  <a:schemeClr val="accent3">
                    <a:lumMod val="50000"/>
                  </a:schemeClr>
                </a:solidFill>
                <a:latin typeface="Times New Roman" pitchFamily="18" charset="0"/>
                <a:cs typeface="Times New Roman" pitchFamily="18" charset="0"/>
              </a:rPr>
              <a:t> and </a:t>
            </a:r>
            <a:r>
              <a:rPr lang="cs-CZ" sz="1600" b="1" dirty="0" err="1" smtClean="0">
                <a:solidFill>
                  <a:schemeClr val="accent3">
                    <a:lumMod val="50000"/>
                  </a:schemeClr>
                </a:solidFill>
                <a:latin typeface="Times New Roman" pitchFamily="18" charset="0"/>
                <a:cs typeface="Times New Roman" pitchFamily="18" charset="0"/>
              </a:rPr>
              <a:t>literature</a:t>
            </a:r>
            <a:endParaRPr lang="cs-CZ" sz="1600" b="1" dirty="0" smtClean="0">
              <a:solidFill>
                <a:schemeClr val="accent3">
                  <a:lumMod val="50000"/>
                </a:schemeClr>
              </a:solidFill>
              <a:latin typeface="Times New Roman" pitchFamily="18" charset="0"/>
              <a:cs typeface="Times New Roman" pitchFamily="18" charset="0"/>
            </a:endParaRPr>
          </a:p>
          <a:p>
            <a:endParaRPr lang="cs-CZ" sz="1000" dirty="0">
              <a:latin typeface="Times New Roman" pitchFamily="18" charset="0"/>
              <a:cs typeface="Times New Roman" pitchFamily="18" charset="0"/>
            </a:endParaRPr>
          </a:p>
        </p:txBody>
      </p:sp>
      <p:sp>
        <p:nvSpPr>
          <p:cNvPr id="3" name="TextovéPole 2"/>
          <p:cNvSpPr txBox="1"/>
          <p:nvPr/>
        </p:nvSpPr>
        <p:spPr>
          <a:xfrm>
            <a:off x="323528" y="1374428"/>
            <a:ext cx="4680520" cy="2862322"/>
          </a:xfrm>
          <a:prstGeom prst="rect">
            <a:avLst/>
          </a:prstGeom>
          <a:gradFill flip="none" rotWithShape="1">
            <a:gsLst>
              <a:gs pos="0">
                <a:srgbClr val="FFFF00">
                  <a:tint val="66000"/>
                  <a:satMod val="160000"/>
                </a:srgbClr>
              </a:gs>
              <a:gs pos="50000">
                <a:srgbClr val="FFFF00">
                  <a:tint val="44500"/>
                  <a:satMod val="160000"/>
                </a:srgbClr>
              </a:gs>
              <a:gs pos="100000">
                <a:srgbClr val="FFFF00">
                  <a:tint val="23500"/>
                  <a:satMod val="160000"/>
                </a:srgbClr>
              </a:gs>
            </a:gsLst>
            <a:path path="circle">
              <a:fillToRect l="50000" t="50000" r="50000" b="50000"/>
            </a:path>
            <a:tileRect/>
          </a:gradFill>
          <a:ln w="28575">
            <a:solidFill>
              <a:schemeClr val="tx1"/>
            </a:solidFill>
          </a:ln>
        </p:spPr>
        <p:txBody>
          <a:bodyPr wrap="square" rtlCol="0">
            <a:spAutoFit/>
          </a:bodyPr>
          <a:lstStyle/>
          <a:p>
            <a:pPr algn="just"/>
            <a:r>
              <a:rPr lang="en-US" sz="2000" dirty="0">
                <a:latin typeface="Times New Roman" pitchFamily="18" charset="0"/>
                <a:cs typeface="Times New Roman" pitchFamily="18" charset="0"/>
              </a:rPr>
              <a:t>The </a:t>
            </a:r>
            <a:r>
              <a:rPr lang="en-US" sz="2000" b="1" dirty="0">
                <a:latin typeface="Times New Roman" pitchFamily="18" charset="0"/>
                <a:cs typeface="Times New Roman" pitchFamily="18" charset="0"/>
              </a:rPr>
              <a:t>Mauritius "Post Office"</a:t>
            </a:r>
            <a:r>
              <a:rPr lang="en-US" sz="2000" dirty="0">
                <a:latin typeface="Times New Roman" pitchFamily="18" charset="0"/>
                <a:cs typeface="Times New Roman" pitchFamily="18" charset="0"/>
              </a:rPr>
              <a:t> stamps were issued by the British Colony Mauritius in September 1847, in two denominations: an orange-red one </a:t>
            </a:r>
            <a:r>
              <a:rPr lang="en-US" sz="2000" dirty="0" smtClean="0">
                <a:latin typeface="Times New Roman" pitchFamily="18" charset="0"/>
                <a:cs typeface="Times New Roman" pitchFamily="18" charset="0"/>
              </a:rPr>
              <a:t>penny </a:t>
            </a:r>
            <a:r>
              <a:rPr lang="en-US" sz="2000" dirty="0">
                <a:latin typeface="Times New Roman" pitchFamily="18" charset="0"/>
                <a:cs typeface="Times New Roman" pitchFamily="18" charset="0"/>
              </a:rPr>
              <a:t>and a deep blue two </a:t>
            </a:r>
            <a:r>
              <a:rPr lang="en-US" sz="2000" dirty="0" smtClean="0">
                <a:latin typeface="Times New Roman" pitchFamily="18" charset="0"/>
                <a:cs typeface="Times New Roman" pitchFamily="18" charset="0"/>
              </a:rPr>
              <a:t>pence. </a:t>
            </a:r>
            <a:r>
              <a:rPr lang="en-US" sz="2000" dirty="0">
                <a:latin typeface="Times New Roman" pitchFamily="18" charset="0"/>
                <a:cs typeface="Times New Roman" pitchFamily="18" charset="0"/>
              </a:rPr>
              <a:t>Their name comes from the wording on the stamps reading "Post Office", which was soon changed in the next issue to "Post Paid." </a:t>
            </a:r>
            <a:r>
              <a:rPr lang="en-US" sz="2000" dirty="0" smtClean="0">
                <a:latin typeface="Times New Roman" pitchFamily="18" charset="0"/>
                <a:cs typeface="Times New Roman" pitchFamily="18" charset="0"/>
              </a:rPr>
              <a:t> </a:t>
            </a:r>
            <a:r>
              <a:rPr lang="en-US" sz="2000" dirty="0">
                <a:latin typeface="Times New Roman" pitchFamily="18" charset="0"/>
                <a:cs typeface="Times New Roman" pitchFamily="18" charset="0"/>
              </a:rPr>
              <a:t>They are among the rarest postage stamps in the </a:t>
            </a:r>
            <a:r>
              <a:rPr lang="en-US" sz="2000" dirty="0" smtClean="0">
                <a:latin typeface="Times New Roman" pitchFamily="18" charset="0"/>
                <a:cs typeface="Times New Roman" pitchFamily="18" charset="0"/>
              </a:rPr>
              <a:t>world</a:t>
            </a:r>
            <a:r>
              <a:rPr lang="cs-CZ" sz="2000" dirty="0" smtClean="0">
                <a:latin typeface="Times New Roman" pitchFamily="18" charset="0"/>
                <a:cs typeface="Times New Roman" pitchFamily="18" charset="0"/>
              </a:rPr>
              <a:t>.</a:t>
            </a:r>
          </a:p>
        </p:txBody>
      </p:sp>
      <p:pic>
        <p:nvPicPr>
          <p:cNvPr id="1026"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285000" y="636419"/>
            <a:ext cx="1788795" cy="1987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213872" y="636419"/>
            <a:ext cx="1762125" cy="1987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8" name="Picture 4"/>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5364088" y="2805589"/>
            <a:ext cx="3312368" cy="21406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ctrTitle"/>
          </p:nvPr>
        </p:nvSpPr>
        <p:spPr>
          <a:xfrm>
            <a:off x="0" y="492443"/>
            <a:ext cx="2916832" cy="594066"/>
          </a:xfrm>
        </p:spPr>
        <p:txBody>
          <a:bodyPr>
            <a:normAutofit/>
          </a:bodyPr>
          <a:lstStyle/>
          <a:p>
            <a:pPr algn="l"/>
            <a:r>
              <a:rPr lang="cs-CZ" sz="2500" b="1" dirty="0" smtClean="0">
                <a:latin typeface="Times New Roman" pitchFamily="18" charset="0"/>
                <a:cs typeface="Times New Roman" pitchFamily="18" charset="0"/>
              </a:rPr>
              <a:t>25.8 Test znalostí</a:t>
            </a:r>
            <a:endParaRPr lang="cs-CZ" sz="2500" b="1" dirty="0">
              <a:latin typeface="Times New Roman" pitchFamily="18" charset="0"/>
              <a:cs typeface="Times New Roman" pitchFamily="18" charset="0"/>
            </a:endParaRPr>
          </a:p>
        </p:txBody>
      </p:sp>
      <p:sp>
        <p:nvSpPr>
          <p:cNvPr id="11" name="TextovéPole 10">
            <a:hlinkClick r:id="rId3"/>
          </p:cNvPr>
          <p:cNvSpPr txBox="1"/>
          <p:nvPr/>
        </p:nvSpPr>
        <p:spPr>
          <a:xfrm>
            <a:off x="6516216" y="3867895"/>
            <a:ext cx="2304256" cy="461665"/>
          </a:xfrm>
          <a:prstGeom prst="rect">
            <a:avLst/>
          </a:prstGeom>
          <a:noFill/>
        </p:spPr>
        <p:txBody>
          <a:bodyPr wrap="square" rtlCol="0">
            <a:spAutoFit/>
          </a:bodyPr>
          <a:lstStyle/>
          <a:p>
            <a:endParaRPr lang="cs-CZ" sz="1200" dirty="0" smtClean="0"/>
          </a:p>
          <a:p>
            <a:endParaRPr lang="cs-CZ" sz="1200" dirty="0"/>
          </a:p>
        </p:txBody>
      </p:sp>
      <p:sp>
        <p:nvSpPr>
          <p:cNvPr id="13" name="TextovéPole 12"/>
          <p:cNvSpPr txBox="1"/>
          <p:nvPr/>
        </p:nvSpPr>
        <p:spPr>
          <a:xfrm>
            <a:off x="7092280" y="1203598"/>
            <a:ext cx="1440160" cy="246221"/>
          </a:xfrm>
          <a:prstGeom prst="rect">
            <a:avLst/>
          </a:prstGeom>
          <a:noFill/>
        </p:spPr>
        <p:txBody>
          <a:bodyPr wrap="square" rtlCol="0">
            <a:spAutoFit/>
          </a:bodyPr>
          <a:lstStyle/>
          <a:p>
            <a:pPr algn="ctr"/>
            <a:r>
              <a:rPr lang="cs-CZ" sz="1000" b="1" dirty="0" smtClean="0">
                <a:solidFill>
                  <a:srgbClr val="813763"/>
                </a:solidFill>
                <a:latin typeface="Times New Roman" pitchFamily="18" charset="0"/>
                <a:cs typeface="Times New Roman" pitchFamily="18" charset="0"/>
              </a:rPr>
              <a:t>Správné odpovědi:</a:t>
            </a:r>
            <a:endParaRPr lang="cs-CZ" sz="1000" b="1" dirty="0">
              <a:solidFill>
                <a:srgbClr val="813763"/>
              </a:solidFill>
              <a:latin typeface="Times New Roman" pitchFamily="18" charset="0"/>
              <a:cs typeface="Times New Roman" pitchFamily="18" charset="0"/>
            </a:endParaRPr>
          </a:p>
        </p:txBody>
      </p:sp>
      <p:graphicFrame>
        <p:nvGraphicFramePr>
          <p:cNvPr id="15" name="Tabulka 14"/>
          <p:cNvGraphicFramePr>
            <a:graphicFrameLocks noGrp="1"/>
          </p:cNvGraphicFramePr>
          <p:nvPr>
            <p:extLst>
              <p:ext uri="{D42A27DB-BD31-4B8C-83A1-F6EECF244321}">
                <p14:modId xmlns:p14="http://schemas.microsoft.com/office/powerpoint/2010/main" val="4280262334"/>
              </p:ext>
            </p:extLst>
          </p:nvPr>
        </p:nvGraphicFramePr>
        <p:xfrm>
          <a:off x="755576" y="1425022"/>
          <a:ext cx="6336704" cy="3352800"/>
        </p:xfrm>
        <a:graphic>
          <a:graphicData uri="http://schemas.openxmlformats.org/drawingml/2006/table">
            <a:tbl>
              <a:tblPr bandRow="1">
                <a:tableStyleId>{775DCB02-9BB8-47FD-8907-85C794F793BA}</a:tableStyleId>
              </a:tblPr>
              <a:tblGrid>
                <a:gridCol w="3048000"/>
                <a:gridCol w="3288704"/>
              </a:tblGrid>
              <a:tr h="370840">
                <a:tc>
                  <a:txBody>
                    <a:bodyPr/>
                    <a:lstStyle/>
                    <a:p>
                      <a:pPr marL="342900" indent="-342900" algn="l">
                        <a:buAutoNum type="arabicPeriod"/>
                      </a:pPr>
                      <a:r>
                        <a:rPr lang="cs-CZ" sz="1600" dirty="0" smtClean="0">
                          <a:latin typeface="Times New Roman" pitchFamily="18" charset="0"/>
                          <a:cs typeface="Times New Roman" pitchFamily="18" charset="0"/>
                        </a:rPr>
                        <a:t>Mezi</a:t>
                      </a:r>
                      <a:r>
                        <a:rPr lang="cs-CZ" sz="1600" baseline="0" dirty="0" smtClean="0">
                          <a:latin typeface="Times New Roman" pitchFamily="18" charset="0"/>
                          <a:cs typeface="Times New Roman" pitchFamily="18" charset="0"/>
                        </a:rPr>
                        <a:t> úřední dopis nepatří:</a:t>
                      </a:r>
                      <a:endParaRPr lang="cs-CZ" sz="1600" dirty="0" smtClean="0">
                        <a:latin typeface="Times New Roman" pitchFamily="18" charset="0"/>
                        <a:cs typeface="Times New Roman" pitchFamily="18" charset="0"/>
                      </a:endParaRPr>
                    </a:p>
                    <a:p>
                      <a:pPr marL="0" indent="0" algn="l">
                        <a:buNone/>
                      </a:pPr>
                      <a:endParaRPr lang="cs-CZ" sz="1200" dirty="0" smtClean="0">
                        <a:latin typeface="Times New Roman" pitchFamily="18" charset="0"/>
                        <a:cs typeface="Times New Roman" pitchFamily="18" charset="0"/>
                      </a:endParaRPr>
                    </a:p>
                    <a:p>
                      <a:pPr marL="342900" indent="-342900" algn="l"/>
                      <a:r>
                        <a:rPr lang="cs-CZ" sz="1200" dirty="0" smtClean="0">
                          <a:latin typeface="Times New Roman" pitchFamily="18" charset="0"/>
                          <a:cs typeface="Times New Roman" pitchFamily="18" charset="0"/>
                        </a:rPr>
                        <a:t>a/  reklamace</a:t>
                      </a:r>
                    </a:p>
                    <a:p>
                      <a:pPr marL="342900" indent="-342900" algn="l"/>
                      <a:r>
                        <a:rPr lang="cs-CZ" sz="1200" dirty="0" smtClean="0">
                          <a:latin typeface="Times New Roman" pitchFamily="18" charset="0"/>
                          <a:cs typeface="Times New Roman" pitchFamily="18" charset="0"/>
                        </a:rPr>
                        <a:t>b/  objednávka</a:t>
                      </a:r>
                    </a:p>
                    <a:p>
                      <a:pPr marL="342900" indent="-342900" algn="l"/>
                      <a:r>
                        <a:rPr lang="cs-CZ" sz="1200" dirty="0" smtClean="0">
                          <a:latin typeface="Times New Roman" pitchFamily="18" charset="0"/>
                          <a:cs typeface="Times New Roman" pitchFamily="18" charset="0"/>
                        </a:rPr>
                        <a:t>c/  pozdrav z hor</a:t>
                      </a:r>
                    </a:p>
                    <a:p>
                      <a:pPr marL="342900" indent="-342900" algn="l"/>
                      <a:r>
                        <a:rPr lang="cs-CZ" sz="1200" dirty="0" smtClean="0">
                          <a:latin typeface="Times New Roman" pitchFamily="18" charset="0"/>
                          <a:cs typeface="Times New Roman" pitchFamily="18" charset="0"/>
                        </a:rPr>
                        <a:t>d/  žádost</a:t>
                      </a:r>
                      <a:endParaRPr lang="cs-CZ" dirty="0">
                        <a:latin typeface="Times New Roman" pitchFamily="18" charset="0"/>
                        <a:cs typeface="Times New Roman"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gradFill flip="none" rotWithShape="1">
                      <a:gsLst>
                        <a:gs pos="0">
                          <a:srgbClr val="00B050">
                            <a:tint val="66000"/>
                            <a:satMod val="160000"/>
                          </a:srgbClr>
                        </a:gs>
                        <a:gs pos="50000">
                          <a:srgbClr val="00B050">
                            <a:tint val="44500"/>
                            <a:satMod val="160000"/>
                          </a:srgbClr>
                        </a:gs>
                        <a:gs pos="100000">
                          <a:srgbClr val="00B050">
                            <a:tint val="23500"/>
                            <a:satMod val="160000"/>
                          </a:srgbClr>
                        </a:gs>
                      </a:gsLst>
                      <a:path path="circle">
                        <a:fillToRect l="50000" t="50000" r="50000" b="50000"/>
                      </a:path>
                      <a:tileRect/>
                    </a:gradFill>
                  </a:tcPr>
                </a:tc>
                <a:tc>
                  <a:txBody>
                    <a:bodyPr/>
                    <a:lstStyle/>
                    <a:p>
                      <a:pPr marL="342900" indent="-342900" algn="l">
                        <a:buAutoNum type="arabicPeriod" startAt="3"/>
                      </a:pPr>
                      <a:r>
                        <a:rPr lang="cs-CZ" sz="1600" dirty="0" smtClean="0">
                          <a:latin typeface="Times New Roman" pitchFamily="18" charset="0"/>
                          <a:cs typeface="Times New Roman" pitchFamily="18" charset="0"/>
                        </a:rPr>
                        <a:t>Jaké tvrzení je nesprávné?</a:t>
                      </a:r>
                    </a:p>
                    <a:p>
                      <a:pPr marL="0" indent="0" algn="l">
                        <a:buNone/>
                      </a:pPr>
                      <a:endParaRPr lang="cs-CZ" sz="1600" dirty="0" smtClean="0">
                        <a:latin typeface="Times New Roman" pitchFamily="18" charset="0"/>
                        <a:cs typeface="Times New Roman" pitchFamily="18" charset="0"/>
                      </a:endParaRPr>
                    </a:p>
                    <a:p>
                      <a:pPr marL="0" indent="0" algn="l">
                        <a:buNone/>
                      </a:pPr>
                      <a:r>
                        <a:rPr lang="cs-CZ" sz="1200" dirty="0" smtClean="0">
                          <a:latin typeface="Times New Roman" pitchFamily="18" charset="0"/>
                          <a:cs typeface="Times New Roman" pitchFamily="18" charset="0"/>
                        </a:rPr>
                        <a:t>a/  Částku na složenky píšeme dohromady.</a:t>
                      </a:r>
                    </a:p>
                    <a:p>
                      <a:pPr marL="342900" indent="-342900" algn="l"/>
                      <a:r>
                        <a:rPr lang="cs-CZ" sz="1200" dirty="0" smtClean="0">
                          <a:latin typeface="Times New Roman" pitchFamily="18" charset="0"/>
                          <a:cs typeface="Times New Roman" pitchFamily="18" charset="0"/>
                        </a:rPr>
                        <a:t>b/  Mezi poštovní poukázky řadíme i podací lístek.</a:t>
                      </a:r>
                    </a:p>
                    <a:p>
                      <a:pPr marL="342900" indent="-342900" algn="l"/>
                      <a:r>
                        <a:rPr lang="cs-CZ" sz="1200" dirty="0" smtClean="0">
                          <a:latin typeface="Times New Roman" pitchFamily="18" charset="0"/>
                          <a:cs typeface="Times New Roman" pitchFamily="18" charset="0"/>
                        </a:rPr>
                        <a:t>c/  Zkratka P.S. znamená „hodně</a:t>
                      </a:r>
                      <a:r>
                        <a:rPr lang="cs-CZ" sz="1200" baseline="0" dirty="0" smtClean="0">
                          <a:latin typeface="Times New Roman" pitchFamily="18" charset="0"/>
                          <a:cs typeface="Times New Roman" pitchFamily="18" charset="0"/>
                        </a:rPr>
                        <a:t> štěstí“.</a:t>
                      </a:r>
                      <a:endParaRPr lang="cs-CZ" sz="1200" dirty="0" smtClean="0">
                        <a:latin typeface="Times New Roman" pitchFamily="18" charset="0"/>
                        <a:cs typeface="Times New Roman" pitchFamily="18" charset="0"/>
                      </a:endParaRPr>
                    </a:p>
                    <a:p>
                      <a:pPr marL="342900" indent="-342900" algn="l"/>
                      <a:r>
                        <a:rPr lang="cs-CZ" sz="1200" dirty="0" smtClean="0">
                          <a:latin typeface="Times New Roman" pitchFamily="18" charset="0"/>
                          <a:cs typeface="Times New Roman" pitchFamily="18" charset="0"/>
                        </a:rPr>
                        <a:t>d/  Žádost</a:t>
                      </a:r>
                      <a:r>
                        <a:rPr lang="cs-CZ" sz="1200" baseline="0" dirty="0" smtClean="0">
                          <a:latin typeface="Times New Roman" pitchFamily="18" charset="0"/>
                          <a:cs typeface="Times New Roman" pitchFamily="18" charset="0"/>
                        </a:rPr>
                        <a:t> o vydání OP není soukromým dopisem.</a:t>
                      </a:r>
                      <a:endParaRPr lang="cs-CZ" sz="1200" dirty="0" smtClean="0">
                        <a:latin typeface="Times New Roman" pitchFamily="18" charset="0"/>
                        <a:cs typeface="Times New Roman" pitchFamily="18" charset="0"/>
                      </a:endParaRPr>
                    </a:p>
                    <a:p>
                      <a:pPr marL="342900" indent="-342900" algn="l"/>
                      <a:endParaRPr lang="cs-CZ" dirty="0">
                        <a:latin typeface="Times New Roman" pitchFamily="18" charset="0"/>
                        <a:cs typeface="Times New Roman"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gradFill flip="none" rotWithShape="1">
                      <a:gsLst>
                        <a:gs pos="0">
                          <a:srgbClr val="00B050">
                            <a:tint val="66000"/>
                            <a:satMod val="160000"/>
                          </a:srgbClr>
                        </a:gs>
                        <a:gs pos="50000">
                          <a:srgbClr val="00B050">
                            <a:tint val="44500"/>
                            <a:satMod val="160000"/>
                          </a:srgbClr>
                        </a:gs>
                        <a:gs pos="100000">
                          <a:srgbClr val="00B050">
                            <a:tint val="23500"/>
                            <a:satMod val="160000"/>
                          </a:srgbClr>
                        </a:gs>
                      </a:gsLst>
                      <a:path path="circle">
                        <a:fillToRect l="50000" t="50000" r="50000" b="50000"/>
                      </a:path>
                      <a:tileRect/>
                    </a:gradFill>
                  </a:tcPr>
                </a:tc>
              </a:tr>
              <a:tr h="370840">
                <a:tc>
                  <a:txBody>
                    <a:bodyPr/>
                    <a:lstStyle/>
                    <a:p>
                      <a:pPr marL="342900" indent="-342900" algn="l">
                        <a:buAutoNum type="arabicPeriod" startAt="2"/>
                      </a:pPr>
                      <a:r>
                        <a:rPr lang="cs-CZ" sz="1600" dirty="0" smtClean="0">
                          <a:latin typeface="Times New Roman" pitchFamily="18" charset="0"/>
                          <a:cs typeface="Times New Roman" pitchFamily="18" charset="0"/>
                        </a:rPr>
                        <a:t>Mezi</a:t>
                      </a:r>
                      <a:r>
                        <a:rPr lang="cs-CZ" sz="1600" baseline="0" dirty="0" smtClean="0">
                          <a:latin typeface="Times New Roman" pitchFamily="18" charset="0"/>
                          <a:cs typeface="Times New Roman" pitchFamily="18" charset="0"/>
                        </a:rPr>
                        <a:t> náležitosti soukromého dopisu nepatří:</a:t>
                      </a:r>
                      <a:endParaRPr lang="cs-CZ" sz="1600" dirty="0" smtClean="0">
                        <a:latin typeface="Times New Roman" pitchFamily="18" charset="0"/>
                        <a:cs typeface="Times New Roman" pitchFamily="18" charset="0"/>
                      </a:endParaRPr>
                    </a:p>
                    <a:p>
                      <a:pPr marL="0" indent="0" algn="l">
                        <a:buNone/>
                      </a:pPr>
                      <a:endParaRPr lang="cs-CZ" sz="1200" dirty="0" smtClean="0">
                        <a:latin typeface="Times New Roman" pitchFamily="18" charset="0"/>
                        <a:cs typeface="Times New Roman" pitchFamily="18" charset="0"/>
                      </a:endParaRPr>
                    </a:p>
                    <a:p>
                      <a:pPr marL="342900" indent="-342900" algn="l"/>
                      <a:r>
                        <a:rPr lang="cs-CZ" sz="1200" dirty="0" smtClean="0">
                          <a:latin typeface="Times New Roman" pitchFamily="18" charset="0"/>
                          <a:cs typeface="Times New Roman" pitchFamily="18" charset="0"/>
                        </a:rPr>
                        <a:t>a/  datum</a:t>
                      </a:r>
                    </a:p>
                    <a:p>
                      <a:pPr marL="342900" indent="-342900" algn="l"/>
                      <a:r>
                        <a:rPr lang="cs-CZ" sz="1200" dirty="0" smtClean="0">
                          <a:latin typeface="Times New Roman" pitchFamily="18" charset="0"/>
                          <a:cs typeface="Times New Roman" pitchFamily="18" charset="0"/>
                        </a:rPr>
                        <a:t>b/  podpis</a:t>
                      </a:r>
                    </a:p>
                    <a:p>
                      <a:pPr marL="342900" indent="-342900" algn="l"/>
                      <a:r>
                        <a:rPr lang="cs-CZ" sz="1200" dirty="0" smtClean="0">
                          <a:latin typeface="Times New Roman" pitchFamily="18" charset="0"/>
                          <a:cs typeface="Times New Roman" pitchFamily="18" charset="0"/>
                        </a:rPr>
                        <a:t>c/  vlastní sdělení</a:t>
                      </a:r>
                    </a:p>
                    <a:p>
                      <a:pPr marL="342900" indent="-342900" algn="l"/>
                      <a:r>
                        <a:rPr lang="cs-CZ" sz="1200" dirty="0" smtClean="0">
                          <a:latin typeface="Times New Roman" pitchFamily="18" charset="0"/>
                          <a:cs typeface="Times New Roman" pitchFamily="18" charset="0"/>
                        </a:rPr>
                        <a:t>d/  číslo</a:t>
                      </a:r>
                      <a:r>
                        <a:rPr lang="cs-CZ" sz="1200" baseline="0" dirty="0" smtClean="0">
                          <a:latin typeface="Times New Roman" pitchFamily="18" charset="0"/>
                          <a:cs typeface="Times New Roman" pitchFamily="18" charset="0"/>
                        </a:rPr>
                        <a:t> OP</a:t>
                      </a:r>
                      <a:endParaRPr lang="cs-CZ" sz="1200" dirty="0" smtClean="0">
                        <a:latin typeface="Times New Roman" pitchFamily="18" charset="0"/>
                        <a:cs typeface="Times New Roman" pitchFamily="18" charset="0"/>
                      </a:endParaRPr>
                    </a:p>
                    <a:p>
                      <a:endParaRPr lang="cs-CZ" dirty="0">
                        <a:latin typeface="Times New Roman" pitchFamily="18" charset="0"/>
                        <a:cs typeface="Times New Roman"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gradFill flip="none" rotWithShape="1">
                      <a:gsLst>
                        <a:gs pos="0">
                          <a:srgbClr val="00B050">
                            <a:tint val="66000"/>
                            <a:satMod val="160000"/>
                          </a:srgbClr>
                        </a:gs>
                        <a:gs pos="50000">
                          <a:srgbClr val="00B050">
                            <a:tint val="44500"/>
                            <a:satMod val="160000"/>
                          </a:srgbClr>
                        </a:gs>
                        <a:gs pos="100000">
                          <a:srgbClr val="00B050">
                            <a:tint val="23500"/>
                            <a:satMod val="160000"/>
                          </a:srgbClr>
                        </a:gs>
                      </a:gsLst>
                      <a:path path="circle">
                        <a:fillToRect l="50000" t="50000" r="50000" b="50000"/>
                      </a:path>
                      <a:tileRect/>
                    </a:gradFill>
                  </a:tcPr>
                </a:tc>
                <a:tc>
                  <a:txBody>
                    <a:bodyPr/>
                    <a:lstStyle/>
                    <a:p>
                      <a:pPr marL="342900" marR="0" indent="-342900" algn="l" defTabSz="914400" rtl="0" eaLnBrk="1" fontAlgn="auto" latinLnBrk="0" hangingPunct="1">
                        <a:lnSpc>
                          <a:spcPct val="100000"/>
                        </a:lnSpc>
                        <a:spcBef>
                          <a:spcPts val="0"/>
                        </a:spcBef>
                        <a:spcAft>
                          <a:spcPts val="0"/>
                        </a:spcAft>
                        <a:buClrTx/>
                        <a:buSzTx/>
                        <a:buFontTx/>
                        <a:buAutoNum type="arabicPeriod" startAt="4"/>
                        <a:tabLst/>
                        <a:defRPr/>
                      </a:pPr>
                      <a:r>
                        <a:rPr lang="cs-CZ" sz="1600" baseline="0" dirty="0" smtClean="0">
                          <a:latin typeface="Times New Roman" pitchFamily="18" charset="0"/>
                          <a:cs typeface="Times New Roman" pitchFamily="18" charset="0"/>
                        </a:rPr>
                        <a:t>Vysvětli pojem anonym:</a:t>
                      </a:r>
                      <a:endParaRPr lang="cs-CZ" sz="1600" dirty="0" smtClean="0">
                        <a:latin typeface="Times New Roman" pitchFamily="18" charset="0"/>
                        <a:cs typeface="Times New Roman" pitchFamily="18" charset="0"/>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cs-CZ" sz="1600" dirty="0" smtClean="0">
                        <a:latin typeface="Times New Roman" pitchFamily="18" charset="0"/>
                        <a:cs typeface="Times New Roman" pitchFamily="18" charset="0"/>
                      </a:endParaRPr>
                    </a:p>
                    <a:p>
                      <a:pPr marL="0" marR="0" indent="0" algn="l" defTabSz="914400" rtl="0" eaLnBrk="1" fontAlgn="auto" latinLnBrk="0" hangingPunct="1">
                        <a:lnSpc>
                          <a:spcPct val="100000"/>
                        </a:lnSpc>
                        <a:spcBef>
                          <a:spcPts val="0"/>
                        </a:spcBef>
                        <a:spcAft>
                          <a:spcPts val="0"/>
                        </a:spcAft>
                        <a:buClrTx/>
                        <a:buSzTx/>
                        <a:buFontTx/>
                        <a:buNone/>
                        <a:tabLst/>
                        <a:defRPr/>
                      </a:pPr>
                      <a:r>
                        <a:rPr lang="cs-CZ" sz="1200" dirty="0" smtClean="0">
                          <a:latin typeface="Times New Roman" pitchFamily="18" charset="0"/>
                          <a:cs typeface="Times New Roman" pitchFamily="18" charset="0"/>
                        </a:rPr>
                        <a:t>a/  nepodepsaný dopis</a:t>
                      </a:r>
                    </a:p>
                    <a:p>
                      <a:pPr marL="0" marR="0" indent="0" algn="l" defTabSz="914400" rtl="0" eaLnBrk="1" fontAlgn="auto" latinLnBrk="0" hangingPunct="1">
                        <a:lnSpc>
                          <a:spcPct val="100000"/>
                        </a:lnSpc>
                        <a:spcBef>
                          <a:spcPts val="0"/>
                        </a:spcBef>
                        <a:spcAft>
                          <a:spcPts val="0"/>
                        </a:spcAft>
                        <a:buClrTx/>
                        <a:buSzTx/>
                        <a:buFontTx/>
                        <a:buNone/>
                        <a:tabLst/>
                        <a:defRPr/>
                      </a:pPr>
                      <a:r>
                        <a:rPr lang="cs-CZ" sz="1200" dirty="0" smtClean="0">
                          <a:latin typeface="Times New Roman" pitchFamily="18" charset="0"/>
                          <a:cs typeface="Times New Roman" pitchFamily="18" charset="0"/>
                        </a:rPr>
                        <a:t>b/  člověk sbírající známky</a:t>
                      </a:r>
                    </a:p>
                    <a:p>
                      <a:pPr marL="0" marR="0" indent="0" algn="l" defTabSz="914400" rtl="0" eaLnBrk="1" fontAlgn="auto" latinLnBrk="0" hangingPunct="1">
                        <a:lnSpc>
                          <a:spcPct val="100000"/>
                        </a:lnSpc>
                        <a:spcBef>
                          <a:spcPts val="0"/>
                        </a:spcBef>
                        <a:spcAft>
                          <a:spcPts val="0"/>
                        </a:spcAft>
                        <a:buClrTx/>
                        <a:buSzTx/>
                        <a:buFontTx/>
                        <a:buNone/>
                        <a:tabLst/>
                        <a:defRPr/>
                      </a:pPr>
                      <a:r>
                        <a:rPr lang="cs-CZ" sz="1200" dirty="0" smtClean="0">
                          <a:latin typeface="Times New Roman" pitchFamily="18" charset="0"/>
                          <a:cs typeface="Times New Roman" pitchFamily="18" charset="0"/>
                        </a:rPr>
                        <a:t>c/  člověk,</a:t>
                      </a:r>
                      <a:r>
                        <a:rPr lang="cs-CZ" sz="1200" baseline="0" dirty="0" smtClean="0">
                          <a:latin typeface="Times New Roman" pitchFamily="18" charset="0"/>
                          <a:cs typeface="Times New Roman" pitchFamily="18" charset="0"/>
                        </a:rPr>
                        <a:t> kterému píšeme dopis</a:t>
                      </a:r>
                      <a:endParaRPr lang="cs-CZ" sz="1200" dirty="0" smtClean="0">
                        <a:latin typeface="Times New Roman" pitchFamily="18" charset="0"/>
                        <a:cs typeface="Times New Roman" pitchFamily="18" charset="0"/>
                      </a:endParaRPr>
                    </a:p>
                    <a:p>
                      <a:pPr marL="0" marR="0" indent="0" algn="l" defTabSz="914400" rtl="0" eaLnBrk="1" fontAlgn="auto" latinLnBrk="0" hangingPunct="1">
                        <a:lnSpc>
                          <a:spcPct val="100000"/>
                        </a:lnSpc>
                        <a:spcBef>
                          <a:spcPts val="0"/>
                        </a:spcBef>
                        <a:spcAft>
                          <a:spcPts val="0"/>
                        </a:spcAft>
                        <a:buClrTx/>
                        <a:buSzTx/>
                        <a:buFontTx/>
                        <a:buNone/>
                        <a:tabLst/>
                        <a:defRPr/>
                      </a:pPr>
                      <a:r>
                        <a:rPr lang="cs-CZ" sz="1200" baseline="0" dirty="0" smtClean="0">
                          <a:latin typeface="Times New Roman" pitchFamily="18" charset="0"/>
                          <a:cs typeface="Times New Roman" pitchFamily="18" charset="0"/>
                        </a:rPr>
                        <a:t>d/  poštovní známka</a:t>
                      </a:r>
                      <a:endParaRPr lang="cs-CZ" sz="1600" dirty="0">
                        <a:latin typeface="Times New Roman" pitchFamily="18" charset="0"/>
                        <a:cs typeface="Times New Roman"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gradFill flip="none" rotWithShape="1">
                      <a:gsLst>
                        <a:gs pos="0">
                          <a:srgbClr val="00B050">
                            <a:tint val="66000"/>
                            <a:satMod val="160000"/>
                          </a:srgbClr>
                        </a:gs>
                        <a:gs pos="50000">
                          <a:srgbClr val="00B050">
                            <a:tint val="44500"/>
                            <a:satMod val="160000"/>
                          </a:srgbClr>
                        </a:gs>
                        <a:gs pos="100000">
                          <a:srgbClr val="00B050">
                            <a:tint val="23500"/>
                            <a:satMod val="160000"/>
                          </a:srgbClr>
                        </a:gs>
                      </a:gsLst>
                      <a:path path="circle">
                        <a:fillToRect l="50000" t="50000" r="50000" b="50000"/>
                      </a:path>
                      <a:tileRect/>
                    </a:gradFill>
                  </a:tcPr>
                </a:tc>
              </a:tr>
            </a:tbl>
          </a:graphicData>
        </a:graphic>
      </p:graphicFrame>
      <p:sp>
        <p:nvSpPr>
          <p:cNvPr id="16" name="TextovéPole 15"/>
          <p:cNvSpPr txBox="1"/>
          <p:nvPr/>
        </p:nvSpPr>
        <p:spPr>
          <a:xfrm>
            <a:off x="7596336" y="1419622"/>
            <a:ext cx="504056" cy="1200329"/>
          </a:xfrm>
          <a:prstGeom prst="rect">
            <a:avLst/>
          </a:prstGeom>
          <a:noFill/>
        </p:spPr>
        <p:txBody>
          <a:bodyPr wrap="square" rtlCol="0">
            <a:spAutoFit/>
          </a:bodyPr>
          <a:lstStyle/>
          <a:p>
            <a:pPr marL="228600" indent="-228600">
              <a:buAutoNum type="arabicPeriod"/>
            </a:pPr>
            <a:endParaRPr lang="cs-CZ" sz="1200" dirty="0" smtClean="0">
              <a:latin typeface="Times New Roman" pitchFamily="18" charset="0"/>
              <a:cs typeface="Times New Roman" pitchFamily="18" charset="0"/>
            </a:endParaRPr>
          </a:p>
          <a:p>
            <a:pPr marL="228600" indent="-228600">
              <a:buAutoNum type="arabicPeriod"/>
            </a:pPr>
            <a:r>
              <a:rPr lang="cs-CZ" sz="1200" dirty="0">
                <a:latin typeface="Times New Roman" pitchFamily="18" charset="0"/>
                <a:cs typeface="Times New Roman" pitchFamily="18" charset="0"/>
              </a:rPr>
              <a:t>c</a:t>
            </a:r>
            <a:endParaRPr lang="cs-CZ" sz="1200" dirty="0" smtClean="0">
              <a:latin typeface="Times New Roman" pitchFamily="18" charset="0"/>
              <a:cs typeface="Times New Roman" pitchFamily="18" charset="0"/>
            </a:endParaRPr>
          </a:p>
          <a:p>
            <a:pPr marL="228600" indent="-228600">
              <a:buAutoNum type="arabicPeriod"/>
            </a:pPr>
            <a:r>
              <a:rPr lang="cs-CZ" sz="1200" dirty="0">
                <a:latin typeface="Times New Roman" pitchFamily="18" charset="0"/>
                <a:cs typeface="Times New Roman" pitchFamily="18" charset="0"/>
              </a:rPr>
              <a:t>d</a:t>
            </a:r>
            <a:endParaRPr lang="cs-CZ" sz="1200" dirty="0" smtClean="0">
              <a:latin typeface="Times New Roman" pitchFamily="18" charset="0"/>
              <a:cs typeface="Times New Roman" pitchFamily="18" charset="0"/>
            </a:endParaRPr>
          </a:p>
          <a:p>
            <a:pPr marL="228600" indent="-228600">
              <a:buAutoNum type="arabicPeriod"/>
            </a:pPr>
            <a:r>
              <a:rPr lang="cs-CZ" sz="1200" dirty="0">
                <a:latin typeface="Times New Roman" pitchFamily="18" charset="0"/>
                <a:cs typeface="Times New Roman" pitchFamily="18" charset="0"/>
              </a:rPr>
              <a:t>c</a:t>
            </a:r>
            <a:endParaRPr lang="cs-CZ" sz="1200" dirty="0" smtClean="0">
              <a:latin typeface="Times New Roman" pitchFamily="18" charset="0"/>
              <a:cs typeface="Times New Roman" pitchFamily="18" charset="0"/>
            </a:endParaRPr>
          </a:p>
          <a:p>
            <a:pPr marL="228600" indent="-228600">
              <a:buAutoNum type="arabicPeriod"/>
            </a:pPr>
            <a:r>
              <a:rPr lang="cs-CZ" sz="1200" dirty="0">
                <a:latin typeface="Times New Roman" pitchFamily="18" charset="0"/>
                <a:cs typeface="Times New Roman" pitchFamily="18" charset="0"/>
              </a:rPr>
              <a:t>a</a:t>
            </a:r>
            <a:endParaRPr lang="cs-CZ" sz="1200" dirty="0" smtClean="0">
              <a:latin typeface="Times New Roman" pitchFamily="18" charset="0"/>
              <a:cs typeface="Times New Roman" pitchFamily="18" charset="0"/>
            </a:endParaRPr>
          </a:p>
          <a:p>
            <a:pPr marL="228600" indent="-228600"/>
            <a:endParaRPr lang="cs-CZ" sz="1200" dirty="0"/>
          </a:p>
        </p:txBody>
      </p:sp>
      <p:sp>
        <p:nvSpPr>
          <p:cNvPr id="17" name="TextovéPole 16"/>
          <p:cNvSpPr txBox="1"/>
          <p:nvPr/>
        </p:nvSpPr>
        <p:spPr>
          <a:xfrm>
            <a:off x="7532712" y="4236318"/>
            <a:ext cx="1440160" cy="307777"/>
          </a:xfrm>
          <a:prstGeom prst="rect">
            <a:avLst/>
          </a:prstGeom>
          <a:noFill/>
        </p:spPr>
        <p:txBody>
          <a:bodyPr wrap="square" rtlCol="0">
            <a:spAutoFit/>
          </a:bodyPr>
          <a:lstStyle/>
          <a:p>
            <a:r>
              <a:rPr lang="cs-CZ" sz="1400" dirty="0" smtClean="0">
                <a:solidFill>
                  <a:srgbClr val="813763"/>
                </a:solidFill>
                <a:latin typeface="Times New Roman" pitchFamily="18" charset="0"/>
                <a:cs typeface="Times New Roman" pitchFamily="18" charset="0"/>
              </a:rPr>
              <a:t>Test  na známku</a:t>
            </a:r>
            <a:endParaRPr lang="cs-CZ" sz="1400" dirty="0">
              <a:solidFill>
                <a:srgbClr val="813763"/>
              </a:solidFill>
              <a:latin typeface="Times New Roman" pitchFamily="18" charset="0"/>
              <a:cs typeface="Times New Roman" pitchFamily="18" charset="0"/>
            </a:endParaRPr>
          </a:p>
        </p:txBody>
      </p:sp>
      <p:sp>
        <p:nvSpPr>
          <p:cNvPr id="14" name="TextovéPole 13"/>
          <p:cNvSpPr txBox="1"/>
          <p:nvPr/>
        </p:nvSpPr>
        <p:spPr>
          <a:xfrm>
            <a:off x="0" y="0"/>
            <a:ext cx="9144000" cy="492443"/>
          </a:xfrm>
          <a:prstGeom prst="rect">
            <a:avLst/>
          </a:prstGeom>
          <a:solidFill>
            <a:schemeClr val="accent6">
              <a:lumMod val="40000"/>
              <a:lumOff val="60000"/>
            </a:schemeClr>
          </a:solidFill>
        </p:spPr>
        <p:txBody>
          <a:bodyPr wrap="square" rtlCol="0">
            <a:spAutoFit/>
          </a:bodyPr>
          <a:lstStyle/>
          <a:p>
            <a:r>
              <a:rPr lang="cs-CZ" sz="1200" b="1" dirty="0" smtClean="0">
                <a:solidFill>
                  <a:schemeClr val="accent3">
                    <a:lumMod val="50000"/>
                  </a:schemeClr>
                </a:solidFill>
                <a:latin typeface="Times New Roman" pitchFamily="18" charset="0"/>
                <a:cs typeface="Times New Roman" pitchFamily="18" charset="0"/>
              </a:rPr>
              <a:t>Elektronická  učebnice - II. stupeň                 </a:t>
            </a:r>
            <a:r>
              <a:rPr lang="cs-CZ" sz="1000" dirty="0" smtClean="0">
                <a:solidFill>
                  <a:schemeClr val="accent3">
                    <a:lumMod val="50000"/>
                  </a:schemeClr>
                </a:solidFill>
                <a:latin typeface="Times New Roman" pitchFamily="18" charset="0"/>
                <a:cs typeface="Times New Roman" pitchFamily="18" charset="0"/>
              </a:rPr>
              <a:t>Základní škola Děčín VI, Na Stráni 879/2  – příspěvková organizace               </a:t>
            </a:r>
            <a:r>
              <a:rPr lang="cs-CZ" sz="1600" b="1" dirty="0" smtClean="0">
                <a:solidFill>
                  <a:schemeClr val="accent3">
                    <a:lumMod val="50000"/>
                  </a:schemeClr>
                </a:solidFill>
                <a:latin typeface="Times New Roman" pitchFamily="18" charset="0"/>
                <a:cs typeface="Times New Roman" pitchFamily="18" charset="0"/>
              </a:rPr>
              <a:t>Český jazyk a literatura</a:t>
            </a:r>
          </a:p>
          <a:p>
            <a:endParaRPr lang="cs-CZ" sz="1000" dirty="0">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grpId="0" nodeType="clickEffect">
                                  <p:stCondLst>
                                    <p:cond delay="0"/>
                                  </p:stCondLst>
                                  <p:childTnLst>
                                    <p:set>
                                      <p:cBhvr>
                                        <p:cTn id="12" dur="1" fill="hold">
                                          <p:stCondLst>
                                            <p:cond delay="0"/>
                                          </p:stCondLst>
                                        </p:cTn>
                                        <p:tgtEl>
                                          <p:spTgt spid="17"/>
                                        </p:tgtEl>
                                        <p:attrNameLst>
                                          <p:attrName>style.visibility</p:attrName>
                                        </p:attrNameLst>
                                      </p:cBhvr>
                                      <p:to>
                                        <p:strVal val="visible"/>
                                      </p:to>
                                    </p:set>
                                    <p:animEffect transition="in" filter="fade">
                                      <p:cBhvr>
                                        <p:cTn id="13" dur="1000"/>
                                        <p:tgtEl>
                                          <p:spTgt spid="17"/>
                                        </p:tgtEl>
                                      </p:cBhvr>
                                    </p:animEffect>
                                    <p:anim calcmode="lin" valueType="num">
                                      <p:cBhvr>
                                        <p:cTn id="14" dur="1000" fill="hold"/>
                                        <p:tgtEl>
                                          <p:spTgt spid="17"/>
                                        </p:tgtEl>
                                        <p:attrNameLst>
                                          <p:attrName>ppt_x</p:attrName>
                                        </p:attrNameLst>
                                      </p:cBhvr>
                                      <p:tavLst>
                                        <p:tav tm="0">
                                          <p:val>
                                            <p:strVal val="#ppt_x"/>
                                          </p:val>
                                        </p:tav>
                                        <p:tav tm="100000">
                                          <p:val>
                                            <p:strVal val="#ppt_x"/>
                                          </p:val>
                                        </p:tav>
                                      </p:tavLst>
                                    </p:anim>
                                    <p:anim calcmode="lin" valueType="num">
                                      <p:cBhvr>
                                        <p:cTn id="15"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2" presetClass="entr" presetSubtype="4" fill="hold" nodeType="clickEffect">
                                  <p:stCondLst>
                                    <p:cond delay="0"/>
                                  </p:stCondLst>
                                  <p:childTnLst>
                                    <p:set>
                                      <p:cBhvr>
                                        <p:cTn id="19" dur="1" fill="hold">
                                          <p:stCondLst>
                                            <p:cond delay="0"/>
                                          </p:stCondLst>
                                        </p:cTn>
                                        <p:tgtEl>
                                          <p:spTgt spid="15"/>
                                        </p:tgtEl>
                                        <p:attrNameLst>
                                          <p:attrName>style.visibility</p:attrName>
                                        </p:attrNameLst>
                                      </p:cBhvr>
                                      <p:to>
                                        <p:strVal val="visible"/>
                                      </p:to>
                                    </p:set>
                                    <p:anim calcmode="lin" valueType="num">
                                      <p:cBhvr additive="base">
                                        <p:cTn id="20" dur="500" fill="hold"/>
                                        <p:tgtEl>
                                          <p:spTgt spid="15"/>
                                        </p:tgtEl>
                                        <p:attrNameLst>
                                          <p:attrName>ppt_x</p:attrName>
                                        </p:attrNameLst>
                                      </p:cBhvr>
                                      <p:tavLst>
                                        <p:tav tm="0">
                                          <p:val>
                                            <p:strVal val="#ppt_x"/>
                                          </p:val>
                                        </p:tav>
                                        <p:tav tm="100000">
                                          <p:val>
                                            <p:strVal val="#ppt_x"/>
                                          </p:val>
                                        </p:tav>
                                      </p:tavLst>
                                    </p:anim>
                                    <p:anim calcmode="lin" valueType="num">
                                      <p:cBhvr additive="base">
                                        <p:cTn id="21"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26" presetClass="entr" presetSubtype="0" fill="hold" grpId="0" nodeType="clickEffect">
                                  <p:stCondLst>
                                    <p:cond delay="0"/>
                                  </p:stCondLst>
                                  <p:childTnLst>
                                    <p:set>
                                      <p:cBhvr>
                                        <p:cTn id="25" dur="1" fill="hold">
                                          <p:stCondLst>
                                            <p:cond delay="0"/>
                                          </p:stCondLst>
                                        </p:cTn>
                                        <p:tgtEl>
                                          <p:spTgt spid="13"/>
                                        </p:tgtEl>
                                        <p:attrNameLst>
                                          <p:attrName>style.visibility</p:attrName>
                                        </p:attrNameLst>
                                      </p:cBhvr>
                                      <p:to>
                                        <p:strVal val="visible"/>
                                      </p:to>
                                    </p:set>
                                    <p:animEffect transition="in" filter="wipe(down)">
                                      <p:cBhvr>
                                        <p:cTn id="26" dur="580">
                                          <p:stCondLst>
                                            <p:cond delay="0"/>
                                          </p:stCondLst>
                                        </p:cTn>
                                        <p:tgtEl>
                                          <p:spTgt spid="13"/>
                                        </p:tgtEl>
                                      </p:cBhvr>
                                    </p:animEffect>
                                    <p:anim calcmode="lin" valueType="num">
                                      <p:cBhvr>
                                        <p:cTn id="27" dur="1822" tmFilter="0,0; 0.14,0.36; 0.43,0.73; 0.71,0.91; 1.0,1.0">
                                          <p:stCondLst>
                                            <p:cond delay="0"/>
                                          </p:stCondLst>
                                        </p:cTn>
                                        <p:tgtEl>
                                          <p:spTgt spid="13"/>
                                        </p:tgtEl>
                                        <p:attrNameLst>
                                          <p:attrName>ppt_x</p:attrName>
                                        </p:attrNameLst>
                                      </p:cBhvr>
                                      <p:tavLst>
                                        <p:tav tm="0">
                                          <p:val>
                                            <p:strVal val="#ppt_x-0.25"/>
                                          </p:val>
                                        </p:tav>
                                        <p:tav tm="100000">
                                          <p:val>
                                            <p:strVal val="#ppt_x"/>
                                          </p:val>
                                        </p:tav>
                                      </p:tavLst>
                                    </p:anim>
                                    <p:anim calcmode="lin" valueType="num">
                                      <p:cBhvr>
                                        <p:cTn id="28" dur="664" tmFilter="0.0,0.0; 0.25,0.07; 0.50,0.2; 0.75,0.467; 1.0,1.0">
                                          <p:stCondLst>
                                            <p:cond delay="0"/>
                                          </p:stCondLst>
                                        </p:cTn>
                                        <p:tgtEl>
                                          <p:spTgt spid="13"/>
                                        </p:tgtEl>
                                        <p:attrNameLst>
                                          <p:attrName>ppt_y</p:attrName>
                                        </p:attrNameLst>
                                      </p:cBhvr>
                                      <p:tavLst>
                                        <p:tav tm="0" fmla="#ppt_y-sin(pi*$)/3">
                                          <p:val>
                                            <p:fltVal val="0.5"/>
                                          </p:val>
                                        </p:tav>
                                        <p:tav tm="100000">
                                          <p:val>
                                            <p:fltVal val="1"/>
                                          </p:val>
                                        </p:tav>
                                      </p:tavLst>
                                    </p:anim>
                                    <p:anim calcmode="lin" valueType="num">
                                      <p:cBhvr>
                                        <p:cTn id="29" dur="664" tmFilter="0, 0; 0.125,0.2665; 0.25,0.4; 0.375,0.465; 0.5,0.5;  0.625,0.535; 0.75,0.6; 0.875,0.7335; 1,1">
                                          <p:stCondLst>
                                            <p:cond delay="664"/>
                                          </p:stCondLst>
                                        </p:cTn>
                                        <p:tgtEl>
                                          <p:spTgt spid="13"/>
                                        </p:tgtEl>
                                        <p:attrNameLst>
                                          <p:attrName>ppt_y</p:attrName>
                                        </p:attrNameLst>
                                      </p:cBhvr>
                                      <p:tavLst>
                                        <p:tav tm="0" fmla="#ppt_y-sin(pi*$)/9">
                                          <p:val>
                                            <p:fltVal val="0"/>
                                          </p:val>
                                        </p:tav>
                                        <p:tav tm="100000">
                                          <p:val>
                                            <p:fltVal val="1"/>
                                          </p:val>
                                        </p:tav>
                                      </p:tavLst>
                                    </p:anim>
                                    <p:anim calcmode="lin" valueType="num">
                                      <p:cBhvr>
                                        <p:cTn id="30" dur="332" tmFilter="0, 0; 0.125,0.2665; 0.25,0.4; 0.375,0.465; 0.5,0.5;  0.625,0.535; 0.75,0.6; 0.875,0.7335; 1,1">
                                          <p:stCondLst>
                                            <p:cond delay="1324"/>
                                          </p:stCondLst>
                                        </p:cTn>
                                        <p:tgtEl>
                                          <p:spTgt spid="13"/>
                                        </p:tgtEl>
                                        <p:attrNameLst>
                                          <p:attrName>ppt_y</p:attrName>
                                        </p:attrNameLst>
                                      </p:cBhvr>
                                      <p:tavLst>
                                        <p:tav tm="0" fmla="#ppt_y-sin(pi*$)/27">
                                          <p:val>
                                            <p:fltVal val="0"/>
                                          </p:val>
                                        </p:tav>
                                        <p:tav tm="100000">
                                          <p:val>
                                            <p:fltVal val="1"/>
                                          </p:val>
                                        </p:tav>
                                      </p:tavLst>
                                    </p:anim>
                                    <p:anim calcmode="lin" valueType="num">
                                      <p:cBhvr>
                                        <p:cTn id="31" dur="164" tmFilter="0, 0; 0.125,0.2665; 0.25,0.4; 0.375,0.465; 0.5,0.5;  0.625,0.535; 0.75,0.6; 0.875,0.7335; 1,1">
                                          <p:stCondLst>
                                            <p:cond delay="1656"/>
                                          </p:stCondLst>
                                        </p:cTn>
                                        <p:tgtEl>
                                          <p:spTgt spid="13"/>
                                        </p:tgtEl>
                                        <p:attrNameLst>
                                          <p:attrName>ppt_y</p:attrName>
                                        </p:attrNameLst>
                                      </p:cBhvr>
                                      <p:tavLst>
                                        <p:tav tm="0" fmla="#ppt_y-sin(pi*$)/81">
                                          <p:val>
                                            <p:fltVal val="0"/>
                                          </p:val>
                                        </p:tav>
                                        <p:tav tm="100000">
                                          <p:val>
                                            <p:fltVal val="1"/>
                                          </p:val>
                                        </p:tav>
                                      </p:tavLst>
                                    </p:anim>
                                    <p:animScale>
                                      <p:cBhvr>
                                        <p:cTn id="32" dur="26">
                                          <p:stCondLst>
                                            <p:cond delay="650"/>
                                          </p:stCondLst>
                                        </p:cTn>
                                        <p:tgtEl>
                                          <p:spTgt spid="13"/>
                                        </p:tgtEl>
                                      </p:cBhvr>
                                      <p:to x="100000" y="60000"/>
                                    </p:animScale>
                                    <p:animScale>
                                      <p:cBhvr>
                                        <p:cTn id="33" dur="166" decel="50000">
                                          <p:stCondLst>
                                            <p:cond delay="676"/>
                                          </p:stCondLst>
                                        </p:cTn>
                                        <p:tgtEl>
                                          <p:spTgt spid="13"/>
                                        </p:tgtEl>
                                      </p:cBhvr>
                                      <p:to x="100000" y="100000"/>
                                    </p:animScale>
                                    <p:animScale>
                                      <p:cBhvr>
                                        <p:cTn id="34" dur="26">
                                          <p:stCondLst>
                                            <p:cond delay="1312"/>
                                          </p:stCondLst>
                                        </p:cTn>
                                        <p:tgtEl>
                                          <p:spTgt spid="13"/>
                                        </p:tgtEl>
                                      </p:cBhvr>
                                      <p:to x="100000" y="80000"/>
                                    </p:animScale>
                                    <p:animScale>
                                      <p:cBhvr>
                                        <p:cTn id="35" dur="166" decel="50000">
                                          <p:stCondLst>
                                            <p:cond delay="1338"/>
                                          </p:stCondLst>
                                        </p:cTn>
                                        <p:tgtEl>
                                          <p:spTgt spid="13"/>
                                        </p:tgtEl>
                                      </p:cBhvr>
                                      <p:to x="100000" y="100000"/>
                                    </p:animScale>
                                    <p:animScale>
                                      <p:cBhvr>
                                        <p:cTn id="36" dur="26">
                                          <p:stCondLst>
                                            <p:cond delay="1642"/>
                                          </p:stCondLst>
                                        </p:cTn>
                                        <p:tgtEl>
                                          <p:spTgt spid="13"/>
                                        </p:tgtEl>
                                      </p:cBhvr>
                                      <p:to x="100000" y="90000"/>
                                    </p:animScale>
                                    <p:animScale>
                                      <p:cBhvr>
                                        <p:cTn id="37" dur="166" decel="50000">
                                          <p:stCondLst>
                                            <p:cond delay="1668"/>
                                          </p:stCondLst>
                                        </p:cTn>
                                        <p:tgtEl>
                                          <p:spTgt spid="13"/>
                                        </p:tgtEl>
                                      </p:cBhvr>
                                      <p:to x="100000" y="100000"/>
                                    </p:animScale>
                                    <p:animScale>
                                      <p:cBhvr>
                                        <p:cTn id="38" dur="26">
                                          <p:stCondLst>
                                            <p:cond delay="1808"/>
                                          </p:stCondLst>
                                        </p:cTn>
                                        <p:tgtEl>
                                          <p:spTgt spid="13"/>
                                        </p:tgtEl>
                                      </p:cBhvr>
                                      <p:to x="100000" y="95000"/>
                                    </p:animScale>
                                    <p:animScale>
                                      <p:cBhvr>
                                        <p:cTn id="39" dur="166" decel="50000">
                                          <p:stCondLst>
                                            <p:cond delay="1834"/>
                                          </p:stCondLst>
                                        </p:cTn>
                                        <p:tgtEl>
                                          <p:spTgt spid="13"/>
                                        </p:tgtEl>
                                      </p:cBhvr>
                                      <p:to x="100000" y="100000"/>
                                    </p:animScale>
                                  </p:childTnLst>
                                </p:cTn>
                              </p:par>
                            </p:childTnLst>
                          </p:cTn>
                        </p:par>
                      </p:childTnLst>
                    </p:cTn>
                  </p:par>
                  <p:par>
                    <p:cTn id="40" fill="hold">
                      <p:stCondLst>
                        <p:cond delay="indefinite"/>
                      </p:stCondLst>
                      <p:childTnLst>
                        <p:par>
                          <p:cTn id="41" fill="hold">
                            <p:stCondLst>
                              <p:cond delay="0"/>
                            </p:stCondLst>
                            <p:childTnLst>
                              <p:par>
                                <p:cTn id="42" presetID="7" presetClass="entr" presetSubtype="4" fill="hold" grpId="0" nodeType="clickEffect">
                                  <p:stCondLst>
                                    <p:cond delay="0"/>
                                  </p:stCondLst>
                                  <p:childTnLst>
                                    <p:set>
                                      <p:cBhvr>
                                        <p:cTn id="43" dur="1" fill="hold">
                                          <p:stCondLst>
                                            <p:cond delay="0"/>
                                          </p:stCondLst>
                                        </p:cTn>
                                        <p:tgtEl>
                                          <p:spTgt spid="16"/>
                                        </p:tgtEl>
                                        <p:attrNameLst>
                                          <p:attrName>style.visibility</p:attrName>
                                        </p:attrNameLst>
                                      </p:cBhvr>
                                      <p:to>
                                        <p:strVal val="visible"/>
                                      </p:to>
                                    </p:set>
                                    <p:anim calcmode="lin" valueType="num">
                                      <p:cBhvr additive="base">
                                        <p:cTn id="44" dur="5000" fill="hold"/>
                                        <p:tgtEl>
                                          <p:spTgt spid="16"/>
                                        </p:tgtEl>
                                        <p:attrNameLst>
                                          <p:attrName>ppt_x</p:attrName>
                                        </p:attrNameLst>
                                      </p:cBhvr>
                                      <p:tavLst>
                                        <p:tav tm="0">
                                          <p:val>
                                            <p:strVal val="#ppt_x"/>
                                          </p:val>
                                        </p:tav>
                                        <p:tav tm="100000">
                                          <p:val>
                                            <p:strVal val="#ppt_x"/>
                                          </p:val>
                                        </p:tav>
                                      </p:tavLst>
                                    </p:anim>
                                    <p:anim calcmode="lin" valueType="num">
                                      <p:cBhvr additive="base">
                                        <p:cTn id="45" dur="5000" fill="hold"/>
                                        <p:tgtEl>
                                          <p:spTgt spid="1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3" grpId="0"/>
      <p:bldP spid="16" grpId="0"/>
      <p:bldP spid="17"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txBox="1">
            <a:spLocks/>
          </p:cNvSpPr>
          <p:nvPr/>
        </p:nvSpPr>
        <p:spPr>
          <a:xfrm>
            <a:off x="20150" y="498603"/>
            <a:ext cx="4623858" cy="594066"/>
          </a:xfrm>
          <a:prstGeom prst="rect">
            <a:avLst/>
          </a:prstGeom>
        </p:spPr>
        <p:txBody>
          <a:bodyP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cs-CZ" sz="2500" b="1" dirty="0" smtClean="0">
                <a:latin typeface="Times New Roman" pitchFamily="18" charset="0"/>
                <a:cs typeface="Times New Roman" pitchFamily="18" charset="0"/>
              </a:rPr>
              <a:t>25.9 Použité zdroje, citace</a:t>
            </a:r>
            <a:endParaRPr lang="cs-CZ" sz="2500" b="1" dirty="0">
              <a:latin typeface="Times New Roman" pitchFamily="18" charset="0"/>
              <a:cs typeface="Times New Roman" pitchFamily="18" charset="0"/>
            </a:endParaRPr>
          </a:p>
        </p:txBody>
      </p:sp>
      <p:sp>
        <p:nvSpPr>
          <p:cNvPr id="3" name="TextovéPole 2"/>
          <p:cNvSpPr txBox="1"/>
          <p:nvPr/>
        </p:nvSpPr>
        <p:spPr>
          <a:xfrm>
            <a:off x="0" y="0"/>
            <a:ext cx="9144000" cy="492443"/>
          </a:xfrm>
          <a:prstGeom prst="rect">
            <a:avLst/>
          </a:prstGeom>
          <a:solidFill>
            <a:schemeClr val="accent6">
              <a:lumMod val="40000"/>
              <a:lumOff val="60000"/>
            </a:schemeClr>
          </a:solidFill>
        </p:spPr>
        <p:txBody>
          <a:bodyPr wrap="square" rtlCol="0">
            <a:spAutoFit/>
          </a:bodyPr>
          <a:lstStyle/>
          <a:p>
            <a:r>
              <a:rPr lang="cs-CZ" sz="1200" b="1" dirty="0" smtClean="0">
                <a:solidFill>
                  <a:schemeClr val="accent3">
                    <a:lumMod val="50000"/>
                  </a:schemeClr>
                </a:solidFill>
                <a:latin typeface="Times New Roman" pitchFamily="18" charset="0"/>
                <a:cs typeface="Times New Roman" pitchFamily="18" charset="0"/>
              </a:rPr>
              <a:t>Elektronická  učebnice - II. stupeň                      </a:t>
            </a:r>
            <a:r>
              <a:rPr lang="cs-CZ" sz="1000" dirty="0" smtClean="0">
                <a:solidFill>
                  <a:schemeClr val="accent3">
                    <a:lumMod val="50000"/>
                  </a:schemeClr>
                </a:solidFill>
                <a:latin typeface="Times New Roman" pitchFamily="18" charset="0"/>
                <a:cs typeface="Times New Roman" pitchFamily="18" charset="0"/>
              </a:rPr>
              <a:t>Základní škola Děčín VI, Na Stráni 879/2  – příspěvková organizace         </a:t>
            </a:r>
            <a:r>
              <a:rPr lang="cs-CZ" sz="1600" b="1" dirty="0" smtClean="0">
                <a:solidFill>
                  <a:schemeClr val="accent3">
                    <a:lumMod val="50000"/>
                  </a:schemeClr>
                </a:solidFill>
                <a:latin typeface="Times New Roman" pitchFamily="18" charset="0"/>
                <a:cs typeface="Times New Roman" pitchFamily="18" charset="0"/>
              </a:rPr>
              <a:t>Český jazyk a literatura</a:t>
            </a:r>
          </a:p>
          <a:p>
            <a:endParaRPr lang="cs-CZ" sz="1000" dirty="0">
              <a:latin typeface="Times New Roman" pitchFamily="18" charset="0"/>
              <a:cs typeface="Times New Roman" pitchFamily="18" charset="0"/>
            </a:endParaRPr>
          </a:p>
        </p:txBody>
      </p:sp>
      <p:sp>
        <p:nvSpPr>
          <p:cNvPr id="4" name="TextovéPole 3"/>
          <p:cNvSpPr txBox="1"/>
          <p:nvPr/>
        </p:nvSpPr>
        <p:spPr>
          <a:xfrm>
            <a:off x="503548" y="1563638"/>
            <a:ext cx="8136904" cy="2339102"/>
          </a:xfrm>
          <a:prstGeom prst="rect">
            <a:avLst/>
          </a:prstGeom>
        </p:spPr>
        <p:style>
          <a:lnRef idx="1">
            <a:schemeClr val="accent1"/>
          </a:lnRef>
          <a:fillRef idx="2">
            <a:schemeClr val="accent1"/>
          </a:fillRef>
          <a:effectRef idx="1">
            <a:schemeClr val="accent1"/>
          </a:effectRef>
          <a:fontRef idx="minor">
            <a:schemeClr val="dk1"/>
          </a:fontRef>
        </p:style>
        <p:txBody>
          <a:bodyPr wrap="square" rtlCol="0">
            <a:spAutoFit/>
          </a:bodyPr>
          <a:lstStyle/>
          <a:p>
            <a:pPr marL="171450" indent="-171450" algn="just">
              <a:buFont typeface="Arial" pitchFamily="34" charset="0"/>
              <a:buChar char="•"/>
            </a:pPr>
            <a:r>
              <a:rPr lang="cs-CZ" sz="1200" dirty="0">
                <a:latin typeface="Times New Roman" pitchFamily="18" charset="0"/>
                <a:cs typeface="Times New Roman" pitchFamily="18" charset="0"/>
              </a:rPr>
              <a:t>Bičíková, V., Topil, Z., Šafránek, F.: Český jazyk. Učebnice pro 6. ročník, TOBIÁŠ, Havlíčkův Brod, 2005.</a:t>
            </a:r>
          </a:p>
          <a:p>
            <a:pPr marL="171450" indent="-171450" algn="just">
              <a:buFont typeface="Arial" pitchFamily="34" charset="0"/>
              <a:buChar char="•"/>
            </a:pPr>
            <a:r>
              <a:rPr lang="cs-CZ" sz="1200" dirty="0">
                <a:latin typeface="Times New Roman" pitchFamily="18" charset="0"/>
                <a:cs typeface="Times New Roman" pitchFamily="18" charset="0"/>
              </a:rPr>
              <a:t>Bičíková, V., Topil, Z., Šafránek, F.: Český jazyk. Pracovní sešit pro 6. ročník, TOBIÁŠ, Havlíčkův Brod, </a:t>
            </a:r>
            <a:r>
              <a:rPr lang="cs-CZ" sz="1200" dirty="0" smtClean="0">
                <a:latin typeface="Times New Roman" pitchFamily="18" charset="0"/>
                <a:cs typeface="Times New Roman" pitchFamily="18" charset="0"/>
              </a:rPr>
              <a:t>1999.</a:t>
            </a:r>
          </a:p>
          <a:p>
            <a:pPr marL="171450" indent="-171450" algn="just">
              <a:buFont typeface="Arial" pitchFamily="34" charset="0"/>
              <a:buChar char="•"/>
            </a:pPr>
            <a:r>
              <a:rPr lang="cs-CZ" sz="1200" dirty="0">
                <a:solidFill>
                  <a:schemeClr val="tx1"/>
                </a:solidFill>
                <a:latin typeface="Times New Roman" pitchFamily="18" charset="0"/>
                <a:cs typeface="Times New Roman" pitchFamily="18" charset="0"/>
                <a:hlinkClick r:id="rId2"/>
              </a:rPr>
              <a:t>http://</a:t>
            </a:r>
            <a:r>
              <a:rPr lang="cs-CZ" sz="1200" dirty="0" smtClean="0">
                <a:solidFill>
                  <a:schemeClr val="tx1"/>
                </a:solidFill>
                <a:latin typeface="Times New Roman" pitchFamily="18" charset="0"/>
                <a:cs typeface="Times New Roman" pitchFamily="18" charset="0"/>
                <a:hlinkClick r:id="rId2"/>
              </a:rPr>
              <a:t>bigbloger.lidovky.cz/blog/2432/202718/008.jpg</a:t>
            </a:r>
            <a:r>
              <a:rPr lang="cs-CZ" sz="1200" dirty="0" smtClean="0">
                <a:solidFill>
                  <a:schemeClr val="tx1"/>
                </a:solidFill>
                <a:latin typeface="Times New Roman" pitchFamily="18" charset="0"/>
                <a:cs typeface="Times New Roman" pitchFamily="18" charset="0"/>
              </a:rPr>
              <a:t> (</a:t>
            </a:r>
            <a:r>
              <a:rPr lang="cs-CZ" sz="1200" dirty="0" err="1" smtClean="0">
                <a:solidFill>
                  <a:schemeClr val="tx1"/>
                </a:solidFill>
                <a:latin typeface="Times New Roman" pitchFamily="18" charset="0"/>
                <a:cs typeface="Times New Roman" pitchFamily="18" charset="0"/>
              </a:rPr>
              <a:t>slide</a:t>
            </a:r>
            <a:r>
              <a:rPr lang="cs-CZ" sz="1200" dirty="0" smtClean="0">
                <a:solidFill>
                  <a:schemeClr val="tx1"/>
                </a:solidFill>
                <a:latin typeface="Times New Roman" pitchFamily="18" charset="0"/>
                <a:cs typeface="Times New Roman" pitchFamily="18" charset="0"/>
              </a:rPr>
              <a:t> 1)</a:t>
            </a:r>
          </a:p>
          <a:p>
            <a:pPr marL="171450" indent="-171450" algn="just">
              <a:buFont typeface="Arial" pitchFamily="34" charset="0"/>
              <a:buChar char="•"/>
            </a:pPr>
            <a:r>
              <a:rPr lang="cs-CZ" sz="1200" dirty="0">
                <a:solidFill>
                  <a:schemeClr val="tx1"/>
                </a:solidFill>
                <a:latin typeface="Times New Roman" pitchFamily="18" charset="0"/>
                <a:cs typeface="Times New Roman" pitchFamily="18" charset="0"/>
                <a:hlinkClick r:id="rId3"/>
              </a:rPr>
              <a:t>http://</a:t>
            </a:r>
            <a:r>
              <a:rPr lang="cs-CZ" sz="1200" dirty="0" smtClean="0">
                <a:solidFill>
                  <a:schemeClr val="tx1"/>
                </a:solidFill>
                <a:latin typeface="Times New Roman" pitchFamily="18" charset="0"/>
                <a:cs typeface="Times New Roman" pitchFamily="18" charset="0"/>
                <a:hlinkClick r:id="rId3"/>
              </a:rPr>
              <a:t>dumy.cz/material/23697-psani-adres-na-obalku</a:t>
            </a:r>
            <a:r>
              <a:rPr lang="cs-CZ" sz="1200" dirty="0" smtClean="0">
                <a:solidFill>
                  <a:schemeClr val="tx1"/>
                </a:solidFill>
                <a:latin typeface="Times New Roman" pitchFamily="18" charset="0"/>
                <a:cs typeface="Times New Roman" pitchFamily="18" charset="0"/>
              </a:rPr>
              <a:t> (</a:t>
            </a:r>
            <a:r>
              <a:rPr lang="cs-CZ" sz="1200" dirty="0" err="1" smtClean="0">
                <a:solidFill>
                  <a:schemeClr val="tx1"/>
                </a:solidFill>
                <a:latin typeface="Times New Roman" pitchFamily="18" charset="0"/>
                <a:cs typeface="Times New Roman" pitchFamily="18" charset="0"/>
              </a:rPr>
              <a:t>slide</a:t>
            </a:r>
            <a:r>
              <a:rPr lang="cs-CZ" sz="1200" dirty="0" smtClean="0">
                <a:solidFill>
                  <a:schemeClr val="tx1"/>
                </a:solidFill>
                <a:latin typeface="Times New Roman" pitchFamily="18" charset="0"/>
                <a:cs typeface="Times New Roman" pitchFamily="18" charset="0"/>
              </a:rPr>
              <a:t> 3)</a:t>
            </a:r>
          </a:p>
          <a:p>
            <a:pPr marL="171450" indent="-171450" algn="just">
              <a:buFont typeface="Arial" pitchFamily="34" charset="0"/>
              <a:buChar char="•"/>
            </a:pPr>
            <a:r>
              <a:rPr lang="cs-CZ" sz="1200" dirty="0">
                <a:solidFill>
                  <a:schemeClr val="tx1"/>
                </a:solidFill>
                <a:latin typeface="Times New Roman" pitchFamily="18" charset="0"/>
                <a:cs typeface="Times New Roman" pitchFamily="18" charset="0"/>
                <a:hlinkClick r:id="rId4"/>
              </a:rPr>
              <a:t>http://www.julda.cz/2009/04/podaci-listek-vzor-tiskopis-ke-stazeni</a:t>
            </a:r>
            <a:r>
              <a:rPr lang="cs-CZ" sz="1200" dirty="0" smtClean="0">
                <a:solidFill>
                  <a:schemeClr val="tx1"/>
                </a:solidFill>
                <a:latin typeface="Times New Roman" pitchFamily="18" charset="0"/>
                <a:cs typeface="Times New Roman" pitchFamily="18" charset="0"/>
                <a:hlinkClick r:id="rId4"/>
              </a:rPr>
              <a:t>/</a:t>
            </a:r>
            <a:r>
              <a:rPr lang="cs-CZ" sz="1200" dirty="0" smtClean="0">
                <a:solidFill>
                  <a:schemeClr val="tx1"/>
                </a:solidFill>
                <a:latin typeface="Times New Roman" pitchFamily="18" charset="0"/>
                <a:cs typeface="Times New Roman" pitchFamily="18" charset="0"/>
              </a:rPr>
              <a:t> (</a:t>
            </a:r>
            <a:r>
              <a:rPr lang="cs-CZ" sz="1200" dirty="0" err="1" smtClean="0">
                <a:solidFill>
                  <a:schemeClr val="tx1"/>
                </a:solidFill>
                <a:latin typeface="Times New Roman" pitchFamily="18" charset="0"/>
                <a:cs typeface="Times New Roman" pitchFamily="18" charset="0"/>
              </a:rPr>
              <a:t>slide</a:t>
            </a:r>
            <a:r>
              <a:rPr lang="cs-CZ" sz="1200" dirty="0" smtClean="0">
                <a:solidFill>
                  <a:schemeClr val="tx1"/>
                </a:solidFill>
                <a:latin typeface="Times New Roman" pitchFamily="18" charset="0"/>
                <a:cs typeface="Times New Roman" pitchFamily="18" charset="0"/>
              </a:rPr>
              <a:t> 3)</a:t>
            </a:r>
          </a:p>
          <a:p>
            <a:pPr marL="171450" indent="-171450" algn="just">
              <a:buFont typeface="Arial" pitchFamily="34" charset="0"/>
              <a:buChar char="•"/>
            </a:pPr>
            <a:r>
              <a:rPr lang="cs-CZ" sz="1200" dirty="0">
                <a:solidFill>
                  <a:schemeClr val="tx1"/>
                </a:solidFill>
                <a:latin typeface="Times New Roman" pitchFamily="18" charset="0"/>
                <a:cs typeface="Times New Roman" pitchFamily="18" charset="0"/>
                <a:hlinkClick r:id="rId5"/>
              </a:rPr>
              <a:t>http://</a:t>
            </a:r>
            <a:r>
              <a:rPr lang="cs-CZ" sz="1200" dirty="0" smtClean="0">
                <a:solidFill>
                  <a:schemeClr val="tx1"/>
                </a:solidFill>
                <a:latin typeface="Times New Roman" pitchFamily="18" charset="0"/>
                <a:cs typeface="Times New Roman" pitchFamily="18" charset="0"/>
                <a:hlinkClick r:id="rId5"/>
              </a:rPr>
              <a:t>juniorklubhk.jino.cz/juniorklubhk/klub_info_soubory/09-11_JK_HK_slozenka_01.jpg</a:t>
            </a:r>
            <a:r>
              <a:rPr lang="cs-CZ" sz="1200" dirty="0" smtClean="0">
                <a:solidFill>
                  <a:schemeClr val="tx1"/>
                </a:solidFill>
                <a:latin typeface="Times New Roman" pitchFamily="18" charset="0"/>
                <a:cs typeface="Times New Roman" pitchFamily="18" charset="0"/>
              </a:rPr>
              <a:t> (</a:t>
            </a:r>
            <a:r>
              <a:rPr lang="cs-CZ" sz="1200" dirty="0" err="1" smtClean="0">
                <a:solidFill>
                  <a:schemeClr val="tx1"/>
                </a:solidFill>
                <a:latin typeface="Times New Roman" pitchFamily="18" charset="0"/>
                <a:cs typeface="Times New Roman" pitchFamily="18" charset="0"/>
              </a:rPr>
              <a:t>slide</a:t>
            </a:r>
            <a:r>
              <a:rPr lang="cs-CZ" sz="1200" dirty="0" smtClean="0">
                <a:solidFill>
                  <a:schemeClr val="tx1"/>
                </a:solidFill>
                <a:latin typeface="Times New Roman" pitchFamily="18" charset="0"/>
                <a:cs typeface="Times New Roman" pitchFamily="18" charset="0"/>
              </a:rPr>
              <a:t> 3)</a:t>
            </a:r>
          </a:p>
          <a:p>
            <a:pPr marL="171450" indent="-171450" algn="just">
              <a:buFont typeface="Arial" pitchFamily="34" charset="0"/>
              <a:buChar char="•"/>
            </a:pPr>
            <a:r>
              <a:rPr lang="cs-CZ" sz="1200" dirty="0">
                <a:solidFill>
                  <a:schemeClr val="tx1"/>
                </a:solidFill>
                <a:latin typeface="Times New Roman" pitchFamily="18" charset="0"/>
                <a:cs typeface="Times New Roman" pitchFamily="18" charset="0"/>
                <a:hlinkClick r:id="rId6"/>
              </a:rPr>
              <a:t>http://</a:t>
            </a:r>
            <a:r>
              <a:rPr lang="cs-CZ" sz="1200" dirty="0" smtClean="0">
                <a:solidFill>
                  <a:schemeClr val="tx1"/>
                </a:solidFill>
                <a:latin typeface="Times New Roman" pitchFamily="18" charset="0"/>
                <a:cs typeface="Times New Roman" pitchFamily="18" charset="0"/>
                <a:hlinkClick r:id="rId6"/>
              </a:rPr>
              <a:t>dum.rvp.cz/materialy/uredni-dopis-krok-za-krokem.html</a:t>
            </a:r>
            <a:r>
              <a:rPr lang="cs-CZ" sz="1200" dirty="0" smtClean="0">
                <a:solidFill>
                  <a:schemeClr val="tx1"/>
                </a:solidFill>
                <a:latin typeface="Times New Roman" pitchFamily="18" charset="0"/>
                <a:cs typeface="Times New Roman" pitchFamily="18" charset="0"/>
              </a:rPr>
              <a:t> (</a:t>
            </a:r>
            <a:r>
              <a:rPr lang="cs-CZ" sz="1200" dirty="0" err="1" smtClean="0">
                <a:solidFill>
                  <a:schemeClr val="tx1"/>
                </a:solidFill>
                <a:latin typeface="Times New Roman" pitchFamily="18" charset="0"/>
                <a:cs typeface="Times New Roman" pitchFamily="18" charset="0"/>
              </a:rPr>
              <a:t>slide</a:t>
            </a:r>
            <a:r>
              <a:rPr lang="cs-CZ" sz="1200" dirty="0" smtClean="0">
                <a:solidFill>
                  <a:schemeClr val="tx1"/>
                </a:solidFill>
                <a:latin typeface="Times New Roman" pitchFamily="18" charset="0"/>
                <a:cs typeface="Times New Roman" pitchFamily="18" charset="0"/>
              </a:rPr>
              <a:t> 4)</a:t>
            </a:r>
          </a:p>
          <a:p>
            <a:pPr marL="171450" indent="-171450" algn="just">
              <a:buFont typeface="Arial" pitchFamily="34" charset="0"/>
              <a:buChar char="•"/>
            </a:pPr>
            <a:r>
              <a:rPr lang="cs-CZ" sz="1200" dirty="0">
                <a:solidFill>
                  <a:schemeClr val="tx1"/>
                </a:solidFill>
                <a:latin typeface="Times New Roman" pitchFamily="18" charset="0"/>
                <a:cs typeface="Times New Roman" pitchFamily="18" charset="0"/>
                <a:hlinkClick r:id="rId7"/>
              </a:rPr>
              <a:t>http://</a:t>
            </a:r>
            <a:r>
              <a:rPr lang="cs-CZ" sz="1200" dirty="0" smtClean="0">
                <a:solidFill>
                  <a:schemeClr val="tx1"/>
                </a:solidFill>
                <a:latin typeface="Times New Roman" pitchFamily="18" charset="0"/>
                <a:cs typeface="Times New Roman" pitchFamily="18" charset="0"/>
                <a:hlinkClick r:id="rId7"/>
              </a:rPr>
              <a:t>cs.wikipedia.org/wiki/Modr%C3%BD_mauricius</a:t>
            </a:r>
            <a:r>
              <a:rPr lang="cs-CZ" sz="1200" dirty="0" smtClean="0">
                <a:solidFill>
                  <a:schemeClr val="tx1"/>
                </a:solidFill>
                <a:latin typeface="Times New Roman" pitchFamily="18" charset="0"/>
                <a:cs typeface="Times New Roman" pitchFamily="18" charset="0"/>
              </a:rPr>
              <a:t> (</a:t>
            </a:r>
            <a:r>
              <a:rPr lang="cs-CZ" sz="1200" dirty="0" err="1" smtClean="0">
                <a:solidFill>
                  <a:schemeClr val="tx1"/>
                </a:solidFill>
                <a:latin typeface="Times New Roman" pitchFamily="18" charset="0"/>
                <a:cs typeface="Times New Roman" pitchFamily="18" charset="0"/>
              </a:rPr>
              <a:t>slide</a:t>
            </a:r>
            <a:r>
              <a:rPr lang="cs-CZ" sz="1200" dirty="0" smtClean="0">
                <a:solidFill>
                  <a:schemeClr val="tx1"/>
                </a:solidFill>
                <a:latin typeface="Times New Roman" pitchFamily="18" charset="0"/>
                <a:cs typeface="Times New Roman" pitchFamily="18" charset="0"/>
              </a:rPr>
              <a:t> 5)</a:t>
            </a:r>
          </a:p>
          <a:p>
            <a:pPr marL="171450" indent="-171450" algn="just">
              <a:buFont typeface="Arial" pitchFamily="34" charset="0"/>
              <a:buChar char="•"/>
            </a:pPr>
            <a:r>
              <a:rPr lang="cs-CZ" sz="1200" dirty="0">
                <a:solidFill>
                  <a:schemeClr val="tx1"/>
                </a:solidFill>
                <a:latin typeface="Times New Roman" pitchFamily="18" charset="0"/>
                <a:cs typeface="Times New Roman" pitchFamily="18" charset="0"/>
                <a:hlinkClick r:id="rId8"/>
              </a:rPr>
              <a:t>http://</a:t>
            </a:r>
            <a:r>
              <a:rPr lang="cs-CZ" sz="1200" dirty="0" smtClean="0">
                <a:solidFill>
                  <a:schemeClr val="tx1"/>
                </a:solidFill>
                <a:latin typeface="Times New Roman" pitchFamily="18" charset="0"/>
                <a:cs typeface="Times New Roman" pitchFamily="18" charset="0"/>
                <a:hlinkClick r:id="rId8"/>
              </a:rPr>
              <a:t>www.cesky-jazyk.cz/slohovky/dopisy/dopis-slavne-osobnosti-edison.html</a:t>
            </a:r>
            <a:r>
              <a:rPr lang="cs-CZ" sz="1200" dirty="0" smtClean="0">
                <a:solidFill>
                  <a:schemeClr val="tx1"/>
                </a:solidFill>
                <a:latin typeface="Times New Roman" pitchFamily="18" charset="0"/>
                <a:cs typeface="Times New Roman" pitchFamily="18" charset="0"/>
              </a:rPr>
              <a:t> (</a:t>
            </a:r>
            <a:r>
              <a:rPr lang="cs-CZ" sz="1200" dirty="0" err="1" smtClean="0">
                <a:solidFill>
                  <a:schemeClr val="tx1"/>
                </a:solidFill>
                <a:latin typeface="Times New Roman" pitchFamily="18" charset="0"/>
                <a:cs typeface="Times New Roman" pitchFamily="18" charset="0"/>
              </a:rPr>
              <a:t>slide</a:t>
            </a:r>
            <a:r>
              <a:rPr lang="cs-CZ" sz="1200" dirty="0" smtClean="0">
                <a:solidFill>
                  <a:schemeClr val="tx1"/>
                </a:solidFill>
                <a:latin typeface="Times New Roman" pitchFamily="18" charset="0"/>
                <a:cs typeface="Times New Roman" pitchFamily="18" charset="0"/>
              </a:rPr>
              <a:t> 6)</a:t>
            </a:r>
          </a:p>
          <a:p>
            <a:pPr marL="171450" indent="-171450" algn="just">
              <a:buFont typeface="Arial" pitchFamily="34" charset="0"/>
              <a:buChar char="•"/>
            </a:pPr>
            <a:r>
              <a:rPr lang="cs-CZ" sz="1200" dirty="0">
                <a:solidFill>
                  <a:schemeClr val="tx1"/>
                </a:solidFill>
                <a:latin typeface="Times New Roman" pitchFamily="18" charset="0"/>
                <a:cs typeface="Times New Roman" pitchFamily="18" charset="0"/>
                <a:hlinkClick r:id="rId9"/>
              </a:rPr>
              <a:t>http://</a:t>
            </a:r>
            <a:r>
              <a:rPr lang="cs-CZ" sz="1200" dirty="0" smtClean="0">
                <a:solidFill>
                  <a:schemeClr val="tx1"/>
                </a:solidFill>
                <a:latin typeface="Times New Roman" pitchFamily="18" charset="0"/>
                <a:cs typeface="Times New Roman" pitchFamily="18" charset="0"/>
                <a:hlinkClick r:id="rId9"/>
              </a:rPr>
              <a:t>en.wikipedia.org/wiki/File:Mauritius1.jpg</a:t>
            </a:r>
            <a:r>
              <a:rPr lang="cs-CZ" sz="1200" dirty="0" smtClean="0">
                <a:solidFill>
                  <a:schemeClr val="tx1"/>
                </a:solidFill>
                <a:latin typeface="Times New Roman" pitchFamily="18" charset="0"/>
                <a:cs typeface="Times New Roman" pitchFamily="18" charset="0"/>
              </a:rPr>
              <a:t> (</a:t>
            </a:r>
            <a:r>
              <a:rPr lang="cs-CZ" sz="1200" dirty="0" err="1" smtClean="0">
                <a:solidFill>
                  <a:schemeClr val="tx1"/>
                </a:solidFill>
                <a:latin typeface="Times New Roman" pitchFamily="18" charset="0"/>
                <a:cs typeface="Times New Roman" pitchFamily="18" charset="0"/>
              </a:rPr>
              <a:t>slide</a:t>
            </a:r>
            <a:r>
              <a:rPr lang="cs-CZ" sz="1200" dirty="0" smtClean="0">
                <a:solidFill>
                  <a:schemeClr val="tx1"/>
                </a:solidFill>
                <a:latin typeface="Times New Roman" pitchFamily="18" charset="0"/>
                <a:cs typeface="Times New Roman" pitchFamily="18" charset="0"/>
              </a:rPr>
              <a:t> </a:t>
            </a:r>
            <a:r>
              <a:rPr lang="cs-CZ" sz="1200" dirty="0">
                <a:solidFill>
                  <a:schemeClr val="tx1"/>
                </a:solidFill>
                <a:latin typeface="Times New Roman" pitchFamily="18" charset="0"/>
                <a:cs typeface="Times New Roman" pitchFamily="18" charset="0"/>
              </a:rPr>
              <a:t>7</a:t>
            </a:r>
            <a:r>
              <a:rPr lang="cs-CZ" sz="1200" dirty="0" smtClean="0">
                <a:solidFill>
                  <a:schemeClr val="tx1"/>
                </a:solidFill>
                <a:latin typeface="Times New Roman" pitchFamily="18" charset="0"/>
                <a:cs typeface="Times New Roman" pitchFamily="18" charset="0"/>
              </a:rPr>
              <a:t>)</a:t>
            </a:r>
          </a:p>
          <a:p>
            <a:pPr marL="171450" indent="-171450" algn="just">
              <a:buFont typeface="Arial" pitchFamily="34" charset="0"/>
              <a:buChar char="•"/>
            </a:pPr>
            <a:r>
              <a:rPr lang="cs-CZ" sz="1200" dirty="0" smtClean="0">
                <a:solidFill>
                  <a:schemeClr val="tx1"/>
                </a:solidFill>
                <a:latin typeface="Times New Roman" pitchFamily="18" charset="0"/>
                <a:cs typeface="Times New Roman" pitchFamily="18" charset="0"/>
              </a:rPr>
              <a:t> </a:t>
            </a:r>
            <a:r>
              <a:rPr lang="cs-CZ" sz="1200" dirty="0">
                <a:solidFill>
                  <a:schemeClr val="tx1"/>
                </a:solidFill>
                <a:latin typeface="Times New Roman" pitchFamily="18" charset="0"/>
                <a:cs typeface="Times New Roman" pitchFamily="18" charset="0"/>
                <a:hlinkClick r:id="rId10"/>
              </a:rPr>
              <a:t>http://</a:t>
            </a:r>
            <a:r>
              <a:rPr lang="cs-CZ" sz="1200" dirty="0" smtClean="0">
                <a:solidFill>
                  <a:schemeClr val="tx1"/>
                </a:solidFill>
                <a:latin typeface="Times New Roman" pitchFamily="18" charset="0"/>
                <a:cs typeface="Times New Roman" pitchFamily="18" charset="0"/>
                <a:hlinkClick r:id="rId10"/>
              </a:rPr>
              <a:t>cs.wikipedia.org/wiki/Soubor:Bordeaux_Cover.jpg</a:t>
            </a:r>
            <a:r>
              <a:rPr lang="cs-CZ" sz="1200" dirty="0" smtClean="0">
                <a:solidFill>
                  <a:schemeClr val="tx1"/>
                </a:solidFill>
                <a:latin typeface="Times New Roman" pitchFamily="18" charset="0"/>
                <a:cs typeface="Times New Roman" pitchFamily="18" charset="0"/>
              </a:rPr>
              <a:t> (</a:t>
            </a:r>
            <a:r>
              <a:rPr lang="cs-CZ" sz="1400" dirty="0" err="1" smtClean="0">
                <a:solidFill>
                  <a:schemeClr val="tx1"/>
                </a:solidFill>
                <a:latin typeface="Times New Roman" pitchFamily="18" charset="0"/>
                <a:cs typeface="Times New Roman" pitchFamily="18" charset="0"/>
              </a:rPr>
              <a:t>slide</a:t>
            </a:r>
            <a:r>
              <a:rPr lang="cs-CZ" sz="1400" dirty="0" smtClean="0">
                <a:solidFill>
                  <a:schemeClr val="tx1"/>
                </a:solidFill>
                <a:latin typeface="Times New Roman" pitchFamily="18" charset="0"/>
                <a:cs typeface="Times New Roman" pitchFamily="18" charset="0"/>
              </a:rPr>
              <a:t> 7)</a:t>
            </a:r>
          </a:p>
          <a:p>
            <a:pPr marL="171450" indent="-171450" algn="just">
              <a:buFont typeface="Arial" pitchFamily="34" charset="0"/>
              <a:buChar char="•"/>
            </a:pPr>
            <a:r>
              <a:rPr lang="cs-CZ" sz="1200" dirty="0">
                <a:solidFill>
                  <a:schemeClr val="tx1"/>
                </a:solidFill>
                <a:latin typeface="Times New Roman" pitchFamily="18" charset="0"/>
                <a:cs typeface="Times New Roman" pitchFamily="18" charset="0"/>
                <a:hlinkClick r:id="rId10"/>
              </a:rPr>
              <a:t>http://</a:t>
            </a:r>
            <a:r>
              <a:rPr lang="cs-CZ" sz="1200" dirty="0" smtClean="0">
                <a:solidFill>
                  <a:schemeClr val="tx1"/>
                </a:solidFill>
                <a:latin typeface="Times New Roman" pitchFamily="18" charset="0"/>
                <a:cs typeface="Times New Roman" pitchFamily="18" charset="0"/>
                <a:hlinkClick r:id="rId10"/>
              </a:rPr>
              <a:t>cs.wikipedia.org/wiki/Soubor:Bordeaux_Cover.jpg</a:t>
            </a:r>
            <a:r>
              <a:rPr lang="cs-CZ" sz="1200" dirty="0" smtClean="0">
                <a:solidFill>
                  <a:schemeClr val="tx1"/>
                </a:solidFill>
                <a:latin typeface="Times New Roman" pitchFamily="18" charset="0"/>
                <a:cs typeface="Times New Roman" pitchFamily="18" charset="0"/>
              </a:rPr>
              <a:t> (</a:t>
            </a:r>
            <a:r>
              <a:rPr lang="cs-CZ" sz="1200" dirty="0" err="1" smtClean="0">
                <a:solidFill>
                  <a:schemeClr val="tx1"/>
                </a:solidFill>
                <a:latin typeface="Times New Roman" pitchFamily="18" charset="0"/>
                <a:cs typeface="Times New Roman" pitchFamily="18" charset="0"/>
              </a:rPr>
              <a:t>slide</a:t>
            </a:r>
            <a:r>
              <a:rPr lang="cs-CZ" sz="1200" dirty="0" smtClean="0">
                <a:solidFill>
                  <a:schemeClr val="tx1"/>
                </a:solidFill>
                <a:latin typeface="Times New Roman" pitchFamily="18" charset="0"/>
                <a:cs typeface="Times New Roman" pitchFamily="18" charset="0"/>
              </a:rPr>
              <a:t> 7)</a:t>
            </a:r>
            <a:endParaRPr lang="cs-CZ" sz="1200" dirty="0">
              <a:solidFill>
                <a:schemeClr val="tx1"/>
              </a:solidFill>
              <a:latin typeface="Times New Roman" pitchFamily="18" charset="0"/>
              <a:cs typeface="Times New Roman" pitchFamily="18" charset="0"/>
            </a:endParaRPr>
          </a:p>
        </p:txBody>
      </p:sp>
    </p:spTree>
    <p:extLst>
      <p:ext uri="{BB962C8B-B14F-4D97-AF65-F5344CB8AC3E}">
        <p14:creationId xmlns:p14="http://schemas.microsoft.com/office/powerpoint/2010/main" val="21943903"/>
      </p:ext>
    </p:extLst>
  </p:cSld>
  <p:clrMapOvr>
    <a:masterClrMapping/>
  </p:clrMapOvr>
  <p:timing>
    <p:tnLst>
      <p:par>
        <p:cTn id="1" dur="indefinite" restart="never" nodeType="tmRoot"/>
      </p:par>
    </p:tnLst>
  </p:timing>
</p:sld>
</file>

<file path=ppt/theme/theme1.xml><?xml version="1.0" encoding="utf-8"?>
<a:theme xmlns:a="http://schemas.openxmlformats.org/drawingml/2006/main" name="Motiv sady Office">
  <a:themeElements>
    <a:clrScheme name="Kancelář">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celář">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solidFill>
          <a:schemeClr val="accent6">
            <a:lumMod val="40000"/>
            <a:lumOff val="60000"/>
          </a:schemeClr>
        </a:solidFill>
      </a:spPr>
      <a:bodyPr wrap="square" rtlCol="0">
        <a:spAutoFit/>
      </a:bodyPr>
      <a:lstStyle>
        <a:defPPr>
          <a:defRPr sz="1200" b="1" dirty="0" smtClean="0">
            <a:solidFill>
              <a:schemeClr val="accent3">
                <a:lumMod val="50000"/>
              </a:schemeClr>
            </a:solidFill>
          </a:defRPr>
        </a:defPPr>
      </a:lstStyle>
    </a:txDef>
  </a:objectDefaults>
  <a:extraClrSchemeLst/>
</a:theme>
</file>

<file path=ppt/theme/theme2.xml><?xml version="1.0" encoding="utf-8"?>
<a:theme xmlns:a="http://schemas.openxmlformats.org/drawingml/2006/main" name="Motiv sady Office">
  <a:themeElements>
    <a:clrScheme name="Kancelář">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celář">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Motiv sady Office">
  <a:themeElements>
    <a:clrScheme name="Kancelář">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celář">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1904</TotalTime>
  <Words>1094</Words>
  <Application>Microsoft Office PowerPoint</Application>
  <PresentationFormat>Předvádění na obrazovce (16:9)</PresentationFormat>
  <Paragraphs>176</Paragraphs>
  <Slides>10</Slides>
  <Notes>8</Notes>
  <HiddenSlides>0</HiddenSlides>
  <MMClips>0</MMClips>
  <ScaleCrop>false</ScaleCrop>
  <HeadingPairs>
    <vt:vector size="4" baseType="variant">
      <vt:variant>
        <vt:lpstr>Motiv</vt:lpstr>
      </vt:variant>
      <vt:variant>
        <vt:i4>1</vt:i4>
      </vt:variant>
      <vt:variant>
        <vt:lpstr>Nadpisy snímků</vt:lpstr>
      </vt:variant>
      <vt:variant>
        <vt:i4>10</vt:i4>
      </vt:variant>
    </vt:vector>
  </HeadingPairs>
  <TitlesOfParts>
    <vt:vector size="11" baseType="lpstr">
      <vt:lpstr>Motiv sady Office</vt:lpstr>
      <vt:lpstr>25.1 Dopis</vt:lpstr>
      <vt:lpstr>25.2 Co již víme?</vt:lpstr>
      <vt:lpstr>25.3 Jaké si řekneme nové termíny a názvy?</vt:lpstr>
      <vt:lpstr>25.4 Co si řekneme nového?</vt:lpstr>
      <vt:lpstr>25.5 Procvičení a příklady</vt:lpstr>
      <vt:lpstr>25.6 Něco navíc pro šikovné</vt:lpstr>
      <vt:lpstr>25.7 CLIL</vt:lpstr>
      <vt:lpstr>25.8 Test znalostí</vt:lpstr>
      <vt:lpstr>Prezentace aplikace PowerPoint</vt:lpstr>
      <vt:lpstr>Prezentace aplikace PowerPoint</vt:lpstr>
    </vt:vector>
  </TitlesOfParts>
  <Company>Základní škla Děčín VI</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Snímek 1</dc:title>
  <dc:creator>prusa</dc:creator>
  <cp:lastModifiedBy>kadlecova</cp:lastModifiedBy>
  <cp:revision>165</cp:revision>
  <dcterms:created xsi:type="dcterms:W3CDTF">2010-10-18T18:21:56Z</dcterms:created>
  <dcterms:modified xsi:type="dcterms:W3CDTF">2013-01-18T07:18:10Z</dcterms:modified>
</cp:coreProperties>
</file>