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58" r:id="rId3"/>
    <p:sldId id="259" r:id="rId4"/>
    <p:sldId id="264" r:id="rId5"/>
    <p:sldId id="260" r:id="rId6"/>
    <p:sldId id="261" r:id="rId7"/>
    <p:sldId id="262" r:id="rId8"/>
    <p:sldId id="263" r:id="rId9"/>
    <p:sldId id="265" r:id="rId10"/>
    <p:sldId id="266" r:id="rId1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3E941C"/>
    <a:srgbClr val="813763"/>
    <a:srgbClr val="CC3300"/>
    <a:srgbClr val="512373"/>
    <a:srgbClr val="9A1677"/>
    <a:srgbClr val="1907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řední styl 4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Střední styl 3 – zvýraznění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Střední styl 1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Světlý styl 1 – zvýraznění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792" y="-8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033583E-89BF-4ECB-AA3F-75DD3E829E63}" type="datetimeFigureOut">
              <a:rPr lang="cs-CZ" smtClean="0"/>
              <a:pPr/>
              <a:t>13.8.2012</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771979-99DB-4828-878C-66DC5CF305D5}" type="slidenum">
              <a:rPr lang="cs-CZ" smtClean="0"/>
              <a:pPr/>
              <a:t>‹#›</a:t>
            </a:fld>
            <a:endParaRPr lang="cs-CZ"/>
          </a:p>
        </p:txBody>
      </p:sp>
    </p:spTree>
    <p:extLst>
      <p:ext uri="{BB962C8B-B14F-4D97-AF65-F5344CB8AC3E}">
        <p14:creationId xmlns:p14="http://schemas.microsoft.com/office/powerpoint/2010/main" val="55917076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527786-DE88-4C02-A0B7-082242F2B663}" type="datetimeFigureOut">
              <a:rPr lang="cs-CZ" smtClean="0"/>
              <a:pPr/>
              <a:t>13.8.2012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C757F8-8F25-4CF1-88DC-C9C420F53004}" type="slidenum">
              <a:rPr lang="cs-CZ" smtClean="0"/>
              <a:pPr/>
              <a:t>‹#›</a:t>
            </a:fld>
            <a:endParaRPr lang="cs-CZ"/>
          </a:p>
        </p:txBody>
      </p:sp>
    </p:spTree>
    <p:extLst>
      <p:ext uri="{BB962C8B-B14F-4D97-AF65-F5344CB8AC3E}">
        <p14:creationId xmlns:p14="http://schemas.microsoft.com/office/powerpoint/2010/main" val="2661376821"/>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1</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2</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3</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4</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5</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6</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7</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8</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F946E6A-BCBB-4397-B238-D9666C12CA33}" type="datetime1">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984DB5B-C4F9-421B-B915-96C77EBC177D}" type="datetime1">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05979"/>
            <a:ext cx="2057400" cy="4388644"/>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05979"/>
            <a:ext cx="6019800" cy="4388644"/>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027F35-795A-4B52-AF4B-8AF9D6F591C2}" type="datetime1">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B4B4C2E-6E06-4E9C-9D85-8F31E0E288E6}" type="datetime1">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F4ABC8E-B95F-4149-9A9A-D11A584EB29D}" type="datetime1">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9A0DED4-D2BA-48CB-B2B6-1875E7FDB29C}" type="datetime1">
              <a:rPr lang="cs-CZ" smtClean="0"/>
              <a:pPr/>
              <a:t>13.8.2012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829A91E-1CCF-40B7-8986-DCBC22B998A1}" type="datetime1">
              <a:rPr lang="cs-CZ" smtClean="0"/>
              <a:pPr/>
              <a:t>13.8.2012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9ECEE0F-07E8-4FA4-BC5E-B1097BC39F9A}" type="datetime1">
              <a:rPr lang="cs-CZ" smtClean="0"/>
              <a:pPr/>
              <a:t>13.8.2012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0561AB1-11DE-4681-8765-EB93C13598AF}" type="datetime1">
              <a:rPr lang="cs-CZ" smtClean="0"/>
              <a:pPr/>
              <a:t>13.8.2012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04787"/>
            <a:ext cx="3008313" cy="871538"/>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F688AF0-EED2-4674-8E08-6CB36054DDEB}" type="datetime1">
              <a:rPr lang="cs-CZ" smtClean="0"/>
              <a:pPr/>
              <a:t>13.8.2012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600450"/>
            <a:ext cx="5486400" cy="425054"/>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ECB1AB8-A318-494C-B197-385F53BD80D4}" type="datetime1">
              <a:rPr lang="cs-CZ" smtClean="0"/>
              <a:pPr/>
              <a:t>13.8.2012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alpha val="70000"/>
          </a:srgb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3ACAF81-B0B1-45DF-898B-A867B8150E23}" type="datetime1">
              <a:rPr lang="cs-CZ" smtClean="0"/>
              <a:pPr/>
              <a:t>13.8.2012</a:t>
            </a:fld>
            <a:endParaRPr lang="cs-CZ"/>
          </a:p>
        </p:txBody>
      </p:sp>
      <p:sp>
        <p:nvSpPr>
          <p:cNvPr id="5" name="Zástupný symbol pro zápatí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B5059B0-F0F3-4110-8E3E-B7F9093C10A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8.wmf"/><Relationship Id="rId4" Type="http://schemas.openxmlformats.org/officeDocument/2006/relationships/image" Target="../media/image7.jpg"/></Relationships>
</file>

<file path=ppt/slides/_rels/slide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2.jpg"/><Relationship Id="rId4" Type="http://schemas.openxmlformats.org/officeDocument/2006/relationships/image" Target="../media/image11.jpg"/></Relationships>
</file>

<file path=ppt/slides/_rels/slide5.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4.wmf"/><Relationship Id="rId4" Type="http://schemas.openxmlformats.org/officeDocument/2006/relationships/hyperlink" Target="http://www.cesky-jazyk.cz/citanka/jan-neruda/kam-s-nim.htm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8.jpg"/><Relationship Id="rId5" Type="http://schemas.openxmlformats.org/officeDocument/2006/relationships/image" Target="../media/image17.jp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www.zs.tatenice.cz/" TargetMode="External"/><Relationship Id="rId13" Type="http://schemas.openxmlformats.org/officeDocument/2006/relationships/hyperlink" Target="http://www.radioservis-as.cz/" TargetMode="External"/><Relationship Id="rId3" Type="http://schemas.openxmlformats.org/officeDocument/2006/relationships/hyperlink" Target="http://thebackissues.com/" TargetMode="External"/><Relationship Id="rId7" Type="http://schemas.openxmlformats.org/officeDocument/2006/relationships/hyperlink" Target="http://princessofverry.blog.cz/" TargetMode="External"/><Relationship Id="rId12" Type="http://schemas.openxmlformats.org/officeDocument/2006/relationships/hyperlink" Target="http://www.jaktak.cz/" TargetMode="External"/><Relationship Id="rId17" Type="http://schemas.openxmlformats.org/officeDocument/2006/relationships/hyperlink" Target="http://www.lybio.net/" TargetMode="External"/><Relationship Id="rId2" Type="http://schemas.openxmlformats.org/officeDocument/2006/relationships/hyperlink" Target="http://www.act-comms.com/5-tips-for-making-the-most-of-your-pr-efforts/reporters/" TargetMode="External"/><Relationship Id="rId16" Type="http://schemas.openxmlformats.org/officeDocument/2006/relationships/hyperlink" Target="http://www.monstersandcritics.com/" TargetMode="External"/><Relationship Id="rId1" Type="http://schemas.openxmlformats.org/officeDocument/2006/relationships/slideLayout" Target="../slideLayouts/slideLayout2.xml"/><Relationship Id="rId6" Type="http://schemas.openxmlformats.org/officeDocument/2006/relationships/hyperlink" Target="http://www.lidovky.cz/" TargetMode="External"/><Relationship Id="rId11" Type="http://schemas.openxmlformats.org/officeDocument/2006/relationships/hyperlink" Target="http://www.komiksarium.cz/" TargetMode="External"/><Relationship Id="rId5" Type="http://schemas.openxmlformats.org/officeDocument/2006/relationships/hyperlink" Target="http://technet.idnes.cz/" TargetMode="External"/><Relationship Id="rId15" Type="http://schemas.openxmlformats.org/officeDocument/2006/relationships/hyperlink" Target="http://www.cesky-jazyk.cz/zivotopisy/" TargetMode="External"/><Relationship Id="rId10" Type="http://schemas.openxmlformats.org/officeDocument/2006/relationships/hyperlink" Target="http://www.paulmullan.ie/" TargetMode="External"/><Relationship Id="rId4" Type="http://schemas.openxmlformats.org/officeDocument/2006/relationships/hyperlink" Target="http://modranskenoviny.cz/" TargetMode="External"/><Relationship Id="rId9" Type="http://schemas.openxmlformats.org/officeDocument/2006/relationships/hyperlink" Target="http://www.onlineomalovanky.cz/" TargetMode="External"/><Relationship Id="rId14" Type="http://schemas.openxmlformats.org/officeDocument/2006/relationships/hyperlink" Target="http://www.wikipedia.c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67" y="492443"/>
            <a:ext cx="5040560" cy="594066"/>
          </a:xfrm>
        </p:spPr>
        <p:txBody>
          <a:bodyPr>
            <a:normAutofit/>
          </a:bodyPr>
          <a:lstStyle/>
          <a:p>
            <a:pPr algn="l"/>
            <a:r>
              <a:rPr lang="cs-CZ" sz="2500" b="1" dirty="0" smtClean="0">
                <a:latin typeface="Times New Roman" pitchFamily="18" charset="0"/>
                <a:cs typeface="Times New Roman" pitchFamily="18" charset="0"/>
              </a:rPr>
              <a:t>24.1 Žánry publicistického stylu </a:t>
            </a:r>
            <a:endParaRPr lang="cs-CZ" sz="2500" b="1" dirty="0">
              <a:latin typeface="Times New Roman" pitchFamily="18" charset="0"/>
              <a:cs typeface="Times New Roman" pitchFamily="18" charset="0"/>
            </a:endParaRPr>
          </a:p>
        </p:txBody>
      </p:sp>
      <p:sp>
        <p:nvSpPr>
          <p:cNvPr id="24" name="TextovéPole 2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16" name="TextovéPole 15"/>
          <p:cNvSpPr txBox="1"/>
          <p:nvPr/>
        </p:nvSpPr>
        <p:spPr>
          <a:xfrm>
            <a:off x="0" y="4527947"/>
            <a:ext cx="9144000" cy="615553"/>
          </a:xfrm>
          <a:prstGeom prst="rect">
            <a:avLst/>
          </a:prstGeom>
          <a:solidFill>
            <a:schemeClr val="accent6">
              <a:lumMod val="40000"/>
              <a:lumOff val="60000"/>
            </a:schemeClr>
          </a:solidFill>
        </p:spPr>
        <p:txBody>
          <a:bodyPr wrap="square" rtlCol="0">
            <a:spAutoFit/>
          </a:bodyPr>
          <a:lstStyle/>
          <a:p>
            <a:endParaRPr lang="cs-CZ" sz="1200" b="1" dirty="0">
              <a:solidFill>
                <a:schemeClr val="accent3">
                  <a:lumMod val="50000"/>
                </a:schemeClr>
              </a:solidFill>
              <a:latin typeface="Times New Roman" pitchFamily="18" charset="0"/>
              <a:cs typeface="Times New Roman" pitchFamily="18" charset="0"/>
            </a:endParaRPr>
          </a:p>
          <a:p>
            <a:r>
              <a:rPr lang="cs-CZ" sz="1200" dirty="0" smtClean="0">
                <a:solidFill>
                  <a:schemeClr val="accent3">
                    <a:lumMod val="50000"/>
                  </a:schemeClr>
                </a:solidFill>
                <a:latin typeface="Times New Roman" pitchFamily="18" charset="0"/>
                <a:cs typeface="Times New Roman" pitchFamily="18" charset="0"/>
              </a:rPr>
              <a:t>Autor: </a:t>
            </a:r>
            <a:r>
              <a:rPr lang="cs-CZ" sz="1200" b="1" dirty="0" smtClean="0">
                <a:solidFill>
                  <a:schemeClr val="accent3">
                    <a:lumMod val="50000"/>
                  </a:schemeClr>
                </a:solidFill>
                <a:latin typeface="Times New Roman" pitchFamily="18" charset="0"/>
                <a:cs typeface="Times New Roman" pitchFamily="18" charset="0"/>
              </a:rPr>
              <a:t>Mgr. Drahomíra Párová</a:t>
            </a:r>
            <a:endParaRPr lang="cs-CZ" sz="1600" dirty="0" smtClean="0">
              <a:solidFill>
                <a:schemeClr val="accent3">
                  <a:lumMod val="50000"/>
                </a:schemeClr>
              </a:solidFill>
              <a:latin typeface="Times New Roman" pitchFamily="18" charset="0"/>
              <a:cs typeface="Times New Roman" pitchFamily="18" charset="0"/>
            </a:endParaRPr>
          </a:p>
          <a:p>
            <a:endParaRPr lang="cs-CZ" sz="1000" dirty="0"/>
          </a:p>
        </p:txBody>
      </p:sp>
      <p:pic>
        <p:nvPicPr>
          <p:cNvPr id="19" name="obrázek 5" descr="Image"/>
          <p:cNvPicPr/>
          <p:nvPr/>
        </p:nvPicPr>
        <p:blipFill>
          <a:blip r:embed="rId3">
            <a:extLst>
              <a:ext uri="{28A0092B-C50C-407E-A947-70E740481C1C}">
                <a14:useLocalDpi xmlns:a14="http://schemas.microsoft.com/office/drawing/2010/main" val="0"/>
              </a:ext>
            </a:extLst>
          </a:blip>
          <a:srcRect/>
          <a:stretch>
            <a:fillRect/>
          </a:stretch>
        </p:blipFill>
        <p:spPr bwMode="auto">
          <a:xfrm>
            <a:off x="6100740" y="4550290"/>
            <a:ext cx="3043260" cy="593210"/>
          </a:xfrm>
          <a:prstGeom prst="rect">
            <a:avLst/>
          </a:prstGeom>
          <a:noFill/>
          <a:ln>
            <a:noFill/>
          </a:ln>
        </p:spPr>
      </p:pic>
      <p:pic>
        <p:nvPicPr>
          <p:cNvPr id="3" name="Obrázek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1600" y="2684895"/>
            <a:ext cx="3094206" cy="1843052"/>
          </a:xfrm>
          <a:prstGeom prst="rect">
            <a:avLst/>
          </a:prstGeom>
          <a:ln>
            <a:noFill/>
          </a:ln>
          <a:effectLst>
            <a:outerShdw blurRad="292100" dist="139700" dir="2700000" algn="tl" rotWithShape="0">
              <a:srgbClr val="333333">
                <a:alpha val="65000"/>
              </a:srgbClr>
            </a:outerShdw>
          </a:effectLst>
        </p:spPr>
      </p:pic>
      <p:pic>
        <p:nvPicPr>
          <p:cNvPr id="6" name="Obrázek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358" y="1113899"/>
            <a:ext cx="3295650" cy="1381125"/>
          </a:xfrm>
          <a:prstGeom prst="rect">
            <a:avLst/>
          </a:prstGeom>
          <a:ln>
            <a:noFill/>
          </a:ln>
          <a:effectLst>
            <a:outerShdw blurRad="292100" dist="139700" dir="2700000" algn="tl" rotWithShape="0">
              <a:srgbClr val="333333">
                <a:alpha val="65000"/>
              </a:srgbClr>
            </a:outerShdw>
          </a:effectLst>
        </p:spPr>
      </p:pic>
      <p:pic>
        <p:nvPicPr>
          <p:cNvPr id="7" name="Obrázek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29908" y="2667230"/>
            <a:ext cx="2995620" cy="1819275"/>
          </a:xfrm>
          <a:prstGeom prst="rect">
            <a:avLst/>
          </a:prstGeom>
          <a:ln>
            <a:noFill/>
          </a:ln>
          <a:effectLst>
            <a:outerShdw blurRad="292100" dist="139700" dir="2700000" algn="tl" rotWithShape="0">
              <a:srgbClr val="333333">
                <a:alpha val="65000"/>
              </a:srgbClr>
            </a:outerShdw>
          </a:effectLst>
        </p:spPr>
      </p:pic>
      <p:pic>
        <p:nvPicPr>
          <p:cNvPr id="8" name="Obrázek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48064" y="422308"/>
            <a:ext cx="3620656" cy="2072715"/>
          </a:xfrm>
          <a:prstGeom prst="rect">
            <a:avLst/>
          </a:prstGeom>
          <a:ln>
            <a:noFill/>
          </a:ln>
          <a:effectLst>
            <a:outerShdw blurRad="292100" dist="139700" dir="2700000" algn="tl" rotWithShape="0">
              <a:srgbClr val="333333">
                <a:alpha val="65000"/>
              </a:srgbClr>
            </a:outerShdw>
          </a:effectLst>
        </p:spPr>
      </p:pic>
      <p:sp>
        <p:nvSpPr>
          <p:cNvPr id="9" name="TextovéPole 8"/>
          <p:cNvSpPr txBox="1"/>
          <p:nvPr/>
        </p:nvSpPr>
        <p:spPr>
          <a:xfrm>
            <a:off x="3021540" y="1964327"/>
            <a:ext cx="1351652" cy="369332"/>
          </a:xfrm>
          <a:prstGeom prst="rect">
            <a:avLst/>
          </a:prstGeom>
          <a:solidFill>
            <a:srgbClr val="FFFF00"/>
          </a:solidFill>
        </p:spPr>
        <p:txBody>
          <a:bodyPr wrap="none" rtlCol="0">
            <a:spAutoFit/>
          </a:bodyPr>
          <a:lstStyle/>
          <a:p>
            <a:r>
              <a:rPr lang="cs-CZ" b="1" dirty="0" smtClean="0">
                <a:solidFill>
                  <a:srgbClr val="00B050"/>
                </a:solidFill>
                <a:latin typeface="Times New Roman" pitchFamily="18" charset="0"/>
                <a:cs typeface="Times New Roman" pitchFamily="18" charset="0"/>
              </a:rPr>
              <a:t>ČASOPISY</a:t>
            </a:r>
          </a:p>
        </p:txBody>
      </p:sp>
      <p:sp>
        <p:nvSpPr>
          <p:cNvPr id="10" name="TextovéPole 9"/>
          <p:cNvSpPr txBox="1"/>
          <p:nvPr/>
        </p:nvSpPr>
        <p:spPr>
          <a:xfrm>
            <a:off x="180358" y="3725811"/>
            <a:ext cx="1582484" cy="369332"/>
          </a:xfrm>
          <a:prstGeom prst="rect">
            <a:avLst/>
          </a:prstGeom>
          <a:solidFill>
            <a:srgbClr val="00B0F0"/>
          </a:solidFill>
        </p:spPr>
        <p:txBody>
          <a:bodyPr wrap="none" rtlCol="0">
            <a:spAutoFit/>
          </a:bodyPr>
          <a:lstStyle/>
          <a:p>
            <a:r>
              <a:rPr lang="cs-CZ" b="1" dirty="0" smtClean="0">
                <a:solidFill>
                  <a:schemeClr val="bg1"/>
                </a:solidFill>
                <a:latin typeface="Times New Roman" pitchFamily="18" charset="0"/>
                <a:cs typeface="Times New Roman" pitchFamily="18" charset="0"/>
              </a:rPr>
              <a:t>PUBLICISTÉ</a:t>
            </a:r>
          </a:p>
        </p:txBody>
      </p:sp>
      <p:sp>
        <p:nvSpPr>
          <p:cNvPr id="11" name="TextovéPole 10"/>
          <p:cNvSpPr txBox="1"/>
          <p:nvPr/>
        </p:nvSpPr>
        <p:spPr>
          <a:xfrm>
            <a:off x="3642304" y="1169101"/>
            <a:ext cx="3430042" cy="369332"/>
          </a:xfrm>
          <a:prstGeom prst="rect">
            <a:avLst/>
          </a:prstGeom>
          <a:solidFill>
            <a:srgbClr val="00B050"/>
          </a:solidFill>
        </p:spPr>
        <p:txBody>
          <a:bodyPr wrap="none" rtlCol="0">
            <a:spAutoFit/>
          </a:bodyPr>
          <a:lstStyle/>
          <a:p>
            <a:r>
              <a:rPr lang="cs-CZ" b="1" dirty="0" smtClean="0">
                <a:solidFill>
                  <a:schemeClr val="bg1"/>
                </a:solidFill>
                <a:latin typeface="Times New Roman" pitchFamily="18" charset="0"/>
                <a:cs typeface="Times New Roman" pitchFamily="18" charset="0"/>
              </a:rPr>
              <a:t>TELEVIZNÍ</a:t>
            </a:r>
            <a:r>
              <a:rPr lang="cs-CZ" sz="1200" b="1" dirty="0" smtClean="0">
                <a:solidFill>
                  <a:schemeClr val="accent3">
                    <a:lumMod val="50000"/>
                  </a:schemeClr>
                </a:solidFill>
              </a:rPr>
              <a:t> </a:t>
            </a:r>
            <a:r>
              <a:rPr lang="cs-CZ" b="1" dirty="0" smtClean="0">
                <a:solidFill>
                  <a:schemeClr val="bg1"/>
                </a:solidFill>
                <a:latin typeface="Times New Roman" pitchFamily="18" charset="0"/>
                <a:cs typeface="Times New Roman" pitchFamily="18" charset="0"/>
              </a:rPr>
              <a:t>ZPRAVODAJSTVÍ</a:t>
            </a:r>
          </a:p>
        </p:txBody>
      </p:sp>
      <p:sp>
        <p:nvSpPr>
          <p:cNvPr id="12" name="TextovéPole 11"/>
          <p:cNvSpPr txBox="1"/>
          <p:nvPr/>
        </p:nvSpPr>
        <p:spPr>
          <a:xfrm>
            <a:off x="6958392" y="3725811"/>
            <a:ext cx="1120820" cy="369332"/>
          </a:xfrm>
          <a:prstGeom prst="rect">
            <a:avLst/>
          </a:prstGeom>
          <a:solidFill>
            <a:srgbClr val="FF0000"/>
          </a:solidFill>
        </p:spPr>
        <p:txBody>
          <a:bodyPr wrap="none" rtlCol="0">
            <a:spAutoFit/>
          </a:bodyPr>
          <a:lstStyle/>
          <a:p>
            <a:r>
              <a:rPr lang="cs-CZ" b="1" dirty="0" smtClean="0">
                <a:solidFill>
                  <a:schemeClr val="bg1"/>
                </a:solidFill>
                <a:latin typeface="Times New Roman" pitchFamily="18" charset="0"/>
                <a:cs typeface="Times New Roman" pitchFamily="18" charset="0"/>
              </a:rPr>
              <a:t>NOVINY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5" name="Obdélník 4"/>
          <p:cNvSpPr/>
          <p:nvPr/>
        </p:nvSpPr>
        <p:spPr>
          <a:xfrm>
            <a:off x="0" y="508758"/>
            <a:ext cx="2090572" cy="477054"/>
          </a:xfrm>
          <a:prstGeom prst="rect">
            <a:avLst/>
          </a:prstGeom>
        </p:spPr>
        <p:txBody>
          <a:bodyPr wrap="none">
            <a:spAutoFit/>
          </a:bodyPr>
          <a:lstStyle/>
          <a:p>
            <a:r>
              <a:rPr lang="cs-CZ" sz="2500" b="1" dirty="0" smtClean="0">
                <a:latin typeface="Times New Roman" pitchFamily="18" charset="0"/>
                <a:cs typeface="Times New Roman" pitchFamily="18" charset="0"/>
              </a:rPr>
              <a:t>24.10 </a:t>
            </a:r>
            <a:r>
              <a:rPr lang="cs-CZ" sz="2500" b="1" dirty="0">
                <a:latin typeface="Times New Roman" pitchFamily="18" charset="0"/>
                <a:cs typeface="Times New Roman" pitchFamily="18" charset="0"/>
              </a:rPr>
              <a:t>Anotace</a:t>
            </a:r>
            <a:endParaRPr lang="cs-CZ" sz="2500" dirty="0"/>
          </a:p>
        </p:txBody>
      </p:sp>
      <p:graphicFrame>
        <p:nvGraphicFramePr>
          <p:cNvPr id="6" name="Tabulka 5"/>
          <p:cNvGraphicFramePr>
            <a:graphicFrameLocks noGrp="1"/>
          </p:cNvGraphicFramePr>
          <p:nvPr>
            <p:extLst>
              <p:ext uri="{D42A27DB-BD31-4B8C-83A1-F6EECF244321}">
                <p14:modId xmlns:p14="http://schemas.microsoft.com/office/powerpoint/2010/main" val="606641139"/>
              </p:ext>
            </p:extLst>
          </p:nvPr>
        </p:nvGraphicFramePr>
        <p:xfrm>
          <a:off x="1043608" y="1275606"/>
          <a:ext cx="7272808" cy="3524298"/>
        </p:xfrm>
        <a:graphic>
          <a:graphicData uri="http://schemas.openxmlformats.org/drawingml/2006/table">
            <a:tbl>
              <a:tblPr firstRow="1" bandRow="1">
                <a:tableStyleId>{10A1B5D5-9B99-4C35-A422-299274C87663}</a:tableStyleId>
              </a:tblPr>
              <a:tblGrid>
                <a:gridCol w="1907305"/>
                <a:gridCol w="5365503"/>
              </a:tblGrid>
              <a:tr h="545574">
                <a:tc>
                  <a:txBody>
                    <a:bodyPr/>
                    <a:lstStyle/>
                    <a:p>
                      <a:r>
                        <a:rPr lang="cs-CZ" dirty="0" smtClean="0">
                          <a:latin typeface="Times New Roman" pitchFamily="18" charset="0"/>
                          <a:cs typeface="Times New Roman" pitchFamily="18" charset="0"/>
                        </a:rPr>
                        <a:t>Autor</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Mgr. Drahomíra</a:t>
                      </a:r>
                      <a:r>
                        <a:rPr lang="cs-CZ" baseline="0" dirty="0" smtClean="0">
                          <a:latin typeface="Times New Roman" pitchFamily="18" charset="0"/>
                          <a:cs typeface="Times New Roman" pitchFamily="18" charset="0"/>
                        </a:rPr>
                        <a:t> Párová</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Období</a:t>
                      </a:r>
                      <a:endParaRPr lang="cs-CZ" dirty="0">
                        <a:latin typeface="Times New Roman" pitchFamily="18" charset="0"/>
                        <a:cs typeface="Times New Roman" pitchFamily="18" charset="0"/>
                      </a:endParaRPr>
                    </a:p>
                  </a:txBody>
                  <a:tcPr/>
                </a:tc>
                <a:tc>
                  <a:txBody>
                    <a:bodyPr/>
                    <a:lstStyle/>
                    <a:p>
                      <a:r>
                        <a:rPr lang="cs-CZ" smtClean="0">
                          <a:latin typeface="Times New Roman" pitchFamily="18" charset="0"/>
                          <a:cs typeface="Times New Roman" pitchFamily="18" charset="0"/>
                        </a:rPr>
                        <a:t>07</a:t>
                      </a:r>
                      <a:r>
                        <a:rPr lang="cs-CZ" baseline="0" smtClean="0">
                          <a:latin typeface="Times New Roman" pitchFamily="18" charset="0"/>
                          <a:cs typeface="Times New Roman" pitchFamily="18" charset="0"/>
                        </a:rPr>
                        <a:t>– 12/2011</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Ročník</a:t>
                      </a:r>
                      <a:endParaRPr lang="cs-CZ" dirty="0">
                        <a:latin typeface="Times New Roman" pitchFamily="18" charset="0"/>
                        <a:cs typeface="Times New Roman" pitchFamily="18" charset="0"/>
                      </a:endParaRPr>
                    </a:p>
                  </a:txBody>
                  <a:tcPr/>
                </a:tc>
                <a:tc>
                  <a:txBody>
                    <a:bodyPr/>
                    <a:lstStyle/>
                    <a:p>
                      <a:r>
                        <a:rPr lang="cs-CZ" baseline="0" dirty="0" smtClean="0">
                          <a:latin typeface="Times New Roman" pitchFamily="18" charset="0"/>
                          <a:cs typeface="Times New Roman" pitchFamily="18" charset="0"/>
                        </a:rPr>
                        <a:t>6.,7., 8., 9. ročník </a:t>
                      </a:r>
                      <a:endParaRPr lang="cs-CZ" dirty="0">
                        <a:latin typeface="Times New Roman" pitchFamily="18" charset="0"/>
                        <a:cs typeface="Times New Roman" pitchFamily="18" charset="0"/>
                      </a:endParaRPr>
                    </a:p>
                  </a:txBody>
                  <a:tcPr/>
                </a:tc>
              </a:tr>
              <a:tr h="724386">
                <a:tc>
                  <a:txBody>
                    <a:bodyPr/>
                    <a:lstStyle/>
                    <a:p>
                      <a:r>
                        <a:rPr lang="cs-CZ" dirty="0" smtClean="0">
                          <a:latin typeface="Times New Roman" pitchFamily="18" charset="0"/>
                          <a:cs typeface="Times New Roman" pitchFamily="18" charset="0"/>
                        </a:rPr>
                        <a:t>Klíčová slova</a:t>
                      </a:r>
                      <a:endParaRPr lang="cs-CZ"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latin typeface="Times New Roman" pitchFamily="18" charset="0"/>
                          <a:cs typeface="Times New Roman" pitchFamily="18" charset="0"/>
                        </a:rPr>
                        <a:t>Publicistika, publicistické žánry, publicista, </a:t>
                      </a:r>
                      <a:r>
                        <a:rPr lang="cs-CZ" baseline="0" dirty="0" smtClean="0">
                          <a:latin typeface="Times New Roman" pitchFamily="18" charset="0"/>
                          <a:cs typeface="Times New Roman" pitchFamily="18" charset="0"/>
                        </a:rPr>
                        <a:t> žurnalistika, zpráva, oznámení, interview, fejeton.</a:t>
                      </a:r>
                      <a:endParaRPr lang="cs-CZ" dirty="0" smtClean="0">
                        <a:latin typeface="Times New Roman" pitchFamily="18" charset="0"/>
                        <a:cs typeface="Times New Roman" pitchFamily="18" charset="0"/>
                      </a:endParaRPr>
                    </a:p>
                    <a:p>
                      <a:endParaRPr lang="cs-CZ" dirty="0">
                        <a:latin typeface="Times New Roman" pitchFamily="18" charset="0"/>
                        <a:cs typeface="Times New Roman" pitchFamily="18" charset="0"/>
                      </a:endParaRPr>
                    </a:p>
                  </a:txBody>
                  <a:tcPr/>
                </a:tc>
              </a:tr>
              <a:tr h="958020">
                <a:tc>
                  <a:txBody>
                    <a:bodyPr/>
                    <a:lstStyle/>
                    <a:p>
                      <a:r>
                        <a:rPr lang="cs-CZ" dirty="0" smtClean="0">
                          <a:latin typeface="Times New Roman" pitchFamily="18" charset="0"/>
                          <a:cs typeface="Times New Roman" pitchFamily="18" charset="0"/>
                        </a:rPr>
                        <a:t>Anotace</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Prezentace popisující základní </a:t>
                      </a:r>
                      <a:r>
                        <a:rPr lang="cs-CZ" smtClean="0">
                          <a:latin typeface="Times New Roman" pitchFamily="18" charset="0"/>
                          <a:cs typeface="Times New Roman" pitchFamily="18" charset="0"/>
                        </a:rPr>
                        <a:t>publicistické žánry.</a:t>
                      </a:r>
                      <a:endParaRPr lang="cs-CZ"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204412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5040560" cy="594066"/>
          </a:xfrm>
        </p:spPr>
        <p:txBody>
          <a:bodyPr>
            <a:normAutofit/>
          </a:bodyPr>
          <a:lstStyle/>
          <a:p>
            <a:pPr algn="l"/>
            <a:r>
              <a:rPr lang="cs-CZ" sz="2500" b="1" dirty="0" smtClean="0">
                <a:latin typeface="Times New Roman" pitchFamily="18" charset="0"/>
                <a:cs typeface="Times New Roman" pitchFamily="18" charset="0"/>
              </a:rPr>
              <a:t>24.2 Co již víme ?</a:t>
            </a:r>
            <a:endParaRPr lang="cs-CZ" sz="25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4" name="Obdélník 3"/>
          <p:cNvSpPr/>
          <p:nvPr/>
        </p:nvSpPr>
        <p:spPr>
          <a:xfrm>
            <a:off x="107504" y="1316780"/>
            <a:ext cx="3990208" cy="1477328"/>
          </a:xfrm>
          <a:prstGeom prst="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path path="circle">
              <a:fillToRect l="100000" t="100000"/>
            </a:path>
            <a:tileRect r="-100000" b="-100000"/>
          </a:gradFill>
          <a:ln w="38100">
            <a:solidFill>
              <a:srgbClr val="00B0F0"/>
            </a:solidFill>
          </a:ln>
        </p:spPr>
        <p:txBody>
          <a:bodyPr wrap="square" anchor="ctr">
            <a:spAutoFit/>
          </a:bodyPr>
          <a:lstStyle/>
          <a:p>
            <a:pPr algn="ctr"/>
            <a:r>
              <a:rPr lang="cs-CZ" u="sng" dirty="0" smtClean="0">
                <a:latin typeface="Times New Roman" pitchFamily="18" charset="0"/>
                <a:cs typeface="Times New Roman" pitchFamily="18" charset="0"/>
              </a:rPr>
              <a:t>NOVINY</a:t>
            </a:r>
          </a:p>
          <a:p>
            <a:pPr marL="285750" indent="-285750">
              <a:buFontTx/>
              <a:buChar char="-"/>
            </a:pPr>
            <a:r>
              <a:rPr lang="cs-CZ" dirty="0" smtClean="0">
                <a:latin typeface="Times New Roman" pitchFamily="18" charset="0"/>
                <a:cs typeface="Times New Roman" pitchFamily="18" charset="0"/>
              </a:rPr>
              <a:t>pravidelně</a:t>
            </a:r>
            <a:r>
              <a:rPr lang="cs-CZ" dirty="0">
                <a:latin typeface="Times New Roman" pitchFamily="18" charset="0"/>
                <a:cs typeface="Times New Roman" pitchFamily="18" charset="0"/>
              </a:rPr>
              <a:t>, periodicky vycházející tiskoviny určené široké </a:t>
            </a:r>
            <a:r>
              <a:rPr lang="cs-CZ" dirty="0" smtClean="0">
                <a:latin typeface="Times New Roman" pitchFamily="18" charset="0"/>
                <a:cs typeface="Times New Roman" pitchFamily="18" charset="0"/>
              </a:rPr>
              <a:t>veřejnosti</a:t>
            </a:r>
          </a:p>
          <a:p>
            <a:pPr marL="285750" indent="-285750">
              <a:buFontTx/>
              <a:buChar char="-"/>
            </a:pPr>
            <a:r>
              <a:rPr lang="cs-CZ" dirty="0" smtClean="0">
                <a:latin typeface="Times New Roman" pitchFamily="18" charset="0"/>
                <a:cs typeface="Times New Roman" pitchFamily="18" charset="0"/>
              </a:rPr>
              <a:t>denně </a:t>
            </a:r>
            <a:r>
              <a:rPr lang="cs-CZ" dirty="0">
                <a:latin typeface="Times New Roman" pitchFamily="18" charset="0"/>
                <a:cs typeface="Times New Roman" pitchFamily="18" charset="0"/>
              </a:rPr>
              <a:t>nebo týdně přinášejí nejnovější události ze všech možných oblastí</a:t>
            </a:r>
          </a:p>
        </p:txBody>
      </p:sp>
      <p:sp>
        <p:nvSpPr>
          <p:cNvPr id="5" name="Obdélník 4"/>
          <p:cNvSpPr/>
          <p:nvPr/>
        </p:nvSpPr>
        <p:spPr>
          <a:xfrm>
            <a:off x="4355976" y="699542"/>
            <a:ext cx="4176464" cy="2031325"/>
          </a:xfrm>
          <a:prstGeom prst="rect">
            <a:avLst/>
          </a:prstGeom>
          <a:solidFill>
            <a:srgbClr val="00B050"/>
          </a:solidFill>
          <a:ln w="38100">
            <a:solidFill>
              <a:srgbClr val="002060"/>
            </a:solidFill>
          </a:ln>
        </p:spPr>
        <p:txBody>
          <a:bodyPr wrap="square">
            <a:spAutoFit/>
          </a:bodyPr>
          <a:lstStyle/>
          <a:p>
            <a:pPr algn="ctr"/>
            <a:r>
              <a:rPr lang="cs-CZ" u="sng" dirty="0" smtClean="0">
                <a:latin typeface="Times New Roman" pitchFamily="18" charset="0"/>
                <a:cs typeface="Times New Roman" pitchFamily="18" charset="0"/>
              </a:rPr>
              <a:t>ČASOPISY</a:t>
            </a:r>
          </a:p>
          <a:p>
            <a:pPr marL="285750" indent="-285750">
              <a:buFontTx/>
              <a:buChar char="-"/>
            </a:pPr>
            <a:r>
              <a:rPr lang="cs-CZ" dirty="0" smtClean="0">
                <a:latin typeface="Times New Roman" pitchFamily="18" charset="0"/>
                <a:cs typeface="Times New Roman" pitchFamily="18" charset="0"/>
              </a:rPr>
              <a:t>tiskoviny </a:t>
            </a:r>
            <a:r>
              <a:rPr lang="cs-CZ" dirty="0">
                <a:latin typeface="Times New Roman" pitchFamily="18" charset="0"/>
                <a:cs typeface="Times New Roman" pitchFamily="18" charset="0"/>
              </a:rPr>
              <a:t>vydávané periodicky, nejméně dvakrát do roka, které neslouží aktuálnímu dennímu </a:t>
            </a:r>
            <a:r>
              <a:rPr lang="cs-CZ" dirty="0" smtClean="0">
                <a:latin typeface="Times New Roman" pitchFamily="18" charset="0"/>
                <a:cs typeface="Times New Roman" pitchFamily="18" charset="0"/>
              </a:rPr>
              <a:t>zpravodajství</a:t>
            </a:r>
          </a:p>
          <a:p>
            <a:pPr marL="285750" indent="-285750">
              <a:buFontTx/>
              <a:buChar char="-"/>
            </a:pPr>
            <a:r>
              <a:rPr lang="cs-CZ" dirty="0" smtClean="0">
                <a:latin typeface="Times New Roman" pitchFamily="18" charset="0"/>
                <a:cs typeface="Times New Roman" pitchFamily="18" charset="0"/>
              </a:rPr>
              <a:t>obsahují </a:t>
            </a:r>
            <a:r>
              <a:rPr lang="cs-CZ" dirty="0">
                <a:latin typeface="Times New Roman" pitchFamily="18" charset="0"/>
                <a:cs typeface="Times New Roman" pitchFamily="18" charset="0"/>
              </a:rPr>
              <a:t>většinou odborné </a:t>
            </a:r>
            <a:r>
              <a:rPr lang="cs-CZ" dirty="0" smtClean="0">
                <a:latin typeface="Times New Roman" pitchFamily="18" charset="0"/>
                <a:cs typeface="Times New Roman" pitchFamily="18" charset="0"/>
              </a:rPr>
              <a:t>informace</a:t>
            </a:r>
          </a:p>
          <a:p>
            <a:pPr marL="285750" indent="-285750">
              <a:buFontTx/>
              <a:buChar char="-"/>
            </a:pPr>
            <a:r>
              <a:rPr lang="cs-CZ" dirty="0" smtClean="0">
                <a:latin typeface="Times New Roman" pitchFamily="18" charset="0"/>
                <a:cs typeface="Times New Roman" pitchFamily="18" charset="0"/>
              </a:rPr>
              <a:t>zaměřeny </a:t>
            </a:r>
            <a:r>
              <a:rPr lang="cs-CZ" dirty="0">
                <a:latin typeface="Times New Roman" pitchFamily="18" charset="0"/>
                <a:cs typeface="Times New Roman" pitchFamily="18" charset="0"/>
              </a:rPr>
              <a:t>na užší skupiny </a:t>
            </a:r>
            <a:r>
              <a:rPr lang="cs-CZ" dirty="0" smtClean="0">
                <a:latin typeface="Times New Roman" pitchFamily="18" charset="0"/>
                <a:cs typeface="Times New Roman" pitchFamily="18" charset="0"/>
              </a:rPr>
              <a:t>čtenářů</a:t>
            </a:r>
          </a:p>
          <a:p>
            <a:pPr marL="285750" indent="-285750">
              <a:buFontTx/>
              <a:buChar char="-"/>
            </a:pPr>
            <a:r>
              <a:rPr lang="cs-CZ" dirty="0" smtClean="0">
                <a:latin typeface="Times New Roman" pitchFamily="18" charset="0"/>
                <a:cs typeface="Times New Roman" pitchFamily="18" charset="0"/>
              </a:rPr>
              <a:t>vyšší  </a:t>
            </a:r>
            <a:r>
              <a:rPr lang="cs-CZ" dirty="0">
                <a:latin typeface="Times New Roman" pitchFamily="18" charset="0"/>
                <a:cs typeface="Times New Roman" pitchFamily="18" charset="0"/>
              </a:rPr>
              <a:t>cena, lepší grafická úprava</a:t>
            </a:r>
          </a:p>
        </p:txBody>
      </p:sp>
      <p:pic>
        <p:nvPicPr>
          <p:cNvPr id="8" name="Obrázek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2967792"/>
            <a:ext cx="2628900" cy="1743075"/>
          </a:xfrm>
          <a:prstGeom prst="rect">
            <a:avLst/>
          </a:prstGeom>
          <a:ln>
            <a:noFill/>
          </a:ln>
          <a:effectLst>
            <a:outerShdw blurRad="292100" dist="139700" dir="2700000" algn="tl" rotWithShape="0">
              <a:srgbClr val="333333">
                <a:alpha val="65000"/>
              </a:srgbClr>
            </a:outerShdw>
          </a:effectLst>
        </p:spPr>
      </p:pic>
      <p:pic>
        <p:nvPicPr>
          <p:cNvPr id="3" name="Obrázek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28184" y="2794108"/>
            <a:ext cx="2808312" cy="1916759"/>
          </a:xfrm>
          <a:prstGeom prst="rect">
            <a:avLst/>
          </a:prstGeom>
          <a:ln>
            <a:noFill/>
          </a:ln>
          <a:effectLst>
            <a:outerShdw blurRad="292100" dist="139700" dir="2700000" algn="tl" rotWithShape="0">
              <a:srgbClr val="333333">
                <a:alpha val="65000"/>
              </a:srgbClr>
            </a:outerShdw>
          </a:effectLst>
        </p:spPr>
      </p:pic>
      <p:sp>
        <p:nvSpPr>
          <p:cNvPr id="6" name="TextovéPole 5"/>
          <p:cNvSpPr txBox="1"/>
          <p:nvPr/>
        </p:nvSpPr>
        <p:spPr>
          <a:xfrm>
            <a:off x="2783772" y="2965620"/>
            <a:ext cx="3300395" cy="2062103"/>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cs-CZ" sz="1600" b="1" dirty="0" smtClean="0">
                <a:solidFill>
                  <a:schemeClr val="accent3">
                    <a:lumMod val="50000"/>
                  </a:schemeClr>
                </a:solidFill>
                <a:latin typeface="Times New Roman" pitchFamily="18" charset="0"/>
                <a:cs typeface="Times New Roman" pitchFamily="18" charset="0"/>
              </a:rPr>
              <a:t>…a jaké noviny a časopisy znáš ty?</a:t>
            </a:r>
          </a:p>
          <a:p>
            <a:r>
              <a:rPr lang="cs-CZ" sz="1600" b="1" dirty="0" smtClean="0">
                <a:solidFill>
                  <a:schemeClr val="accent3">
                    <a:lumMod val="50000"/>
                  </a:schemeClr>
                </a:solidFill>
                <a:latin typeface="Times New Roman" pitchFamily="18" charset="0"/>
                <a:cs typeface="Times New Roman" pitchFamily="18" charset="0"/>
              </a:rPr>
              <a:t>Uveď příklady: ……………………</a:t>
            </a:r>
          </a:p>
          <a:p>
            <a:r>
              <a:rPr lang="cs-CZ" sz="1600" b="1" dirty="0" smtClean="0">
                <a:solidFill>
                  <a:schemeClr val="accent3">
                    <a:lumMod val="50000"/>
                  </a:schemeClr>
                </a:solidFill>
                <a:latin typeface="Times New Roman" pitchFamily="18" charset="0"/>
                <a:cs typeface="Times New Roman" pitchFamily="18" charset="0"/>
              </a:rPr>
              <a:t>………………………………………</a:t>
            </a:r>
          </a:p>
          <a:p>
            <a:r>
              <a:rPr lang="cs-CZ" sz="1600" b="1" dirty="0" smtClean="0">
                <a:solidFill>
                  <a:schemeClr val="accent3">
                    <a:lumMod val="50000"/>
                  </a:schemeClr>
                </a:solidFill>
                <a:latin typeface="Times New Roman" pitchFamily="18" charset="0"/>
                <a:cs typeface="Times New Roman" pitchFamily="18" charset="0"/>
              </a:rPr>
              <a:t>………………………………………</a:t>
            </a:r>
          </a:p>
          <a:p>
            <a:r>
              <a:rPr lang="cs-CZ" sz="1600" b="1" dirty="0" smtClean="0">
                <a:solidFill>
                  <a:schemeClr val="accent3">
                    <a:lumMod val="50000"/>
                  </a:schemeClr>
                </a:solidFill>
                <a:latin typeface="Times New Roman" pitchFamily="18" charset="0"/>
                <a:cs typeface="Times New Roman" pitchFamily="18" charset="0"/>
              </a:rPr>
              <a:t>………………………………………</a:t>
            </a:r>
          </a:p>
          <a:p>
            <a:r>
              <a:rPr lang="cs-CZ" sz="1600" b="1" dirty="0" smtClean="0">
                <a:solidFill>
                  <a:schemeClr val="accent3">
                    <a:lumMod val="50000"/>
                  </a:schemeClr>
                </a:solidFill>
                <a:latin typeface="Times New Roman" pitchFamily="18" charset="0"/>
                <a:cs typeface="Times New Roman" pitchFamily="18" charset="0"/>
              </a:rPr>
              <a:t>………………………………………</a:t>
            </a:r>
          </a:p>
          <a:p>
            <a:r>
              <a:rPr lang="cs-CZ" sz="1600" b="1" dirty="0" smtClean="0">
                <a:solidFill>
                  <a:schemeClr val="accent3">
                    <a:lumMod val="50000"/>
                  </a:schemeClr>
                </a:solidFill>
                <a:latin typeface="Times New Roman" pitchFamily="18" charset="0"/>
                <a:cs typeface="Times New Roman" pitchFamily="18" charset="0"/>
              </a:rPr>
              <a:t>………………………………………</a:t>
            </a:r>
          </a:p>
          <a:p>
            <a:r>
              <a:rPr lang="cs-CZ" sz="1600" b="1" dirty="0" smtClean="0">
                <a:solidFill>
                  <a:schemeClr val="accent3">
                    <a:lumMod val="50000"/>
                  </a:schemeClr>
                </a:solidFill>
                <a:latin typeface="Times New Roman" pitchFamily="18" charset="0"/>
                <a:cs typeface="Times New Roman" pitchFamily="18" charset="0"/>
              </a:rPr>
              <a:t>………………………………………</a:t>
            </a:r>
          </a:p>
        </p:txBody>
      </p:sp>
      <p:pic>
        <p:nvPicPr>
          <p:cNvPr id="1026" name="Picture 2" descr="C:\Users\parova\AppData\Local\Microsoft\Windows\Temporary Internet Files\Content.IE5\ZD55OD5L\MC900442030[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26385" y="355198"/>
            <a:ext cx="1171327" cy="9271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65516"/>
            <a:ext cx="6783958" cy="594066"/>
          </a:xfrm>
        </p:spPr>
        <p:txBody>
          <a:bodyPr>
            <a:normAutofit/>
          </a:bodyPr>
          <a:lstStyle/>
          <a:p>
            <a:pPr algn="l"/>
            <a:r>
              <a:rPr lang="cs-CZ" sz="2500" b="1" dirty="0" smtClean="0">
                <a:latin typeface="Times New Roman" pitchFamily="18" charset="0"/>
                <a:cs typeface="Times New Roman" pitchFamily="18" charset="0"/>
              </a:rPr>
              <a:t>24.3 Jaké si řekneme nové termíny a názvy?</a:t>
            </a:r>
            <a:endParaRPr lang="cs-CZ" sz="2500" b="1" dirty="0">
              <a:latin typeface="Times New Roman" pitchFamily="18" charset="0"/>
              <a:cs typeface="Times New Roman" pitchFamily="18" charset="0"/>
            </a:endParaRPr>
          </a:p>
        </p:txBody>
      </p:sp>
      <p:sp>
        <p:nvSpPr>
          <p:cNvPr id="18" name="TextovéPole 17"/>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rgbClr val="190783"/>
                </a:solidFill>
                <a:latin typeface="Times New Roman" pitchFamily="18" charset="0"/>
                <a:cs typeface="Times New Roman" pitchFamily="18" charset="0"/>
              </a:rPr>
              <a:t>Elektroni</a:t>
            </a:r>
            <a:r>
              <a:rPr lang="cs-CZ" sz="1200" b="1" dirty="0" smtClean="0">
                <a:solidFill>
                  <a:schemeClr val="accent3">
                    <a:lumMod val="50000"/>
                  </a:schemeClr>
                </a:solidFill>
                <a:latin typeface="Times New Roman" pitchFamily="18" charset="0"/>
                <a:cs typeface="Times New Roman" pitchFamily="18" charset="0"/>
              </a:rPr>
              <a:t>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Obdélník 2"/>
          <p:cNvSpPr/>
          <p:nvPr/>
        </p:nvSpPr>
        <p:spPr>
          <a:xfrm>
            <a:off x="5364088" y="2823446"/>
            <a:ext cx="3672408" cy="2246769"/>
          </a:xfrm>
          <a:prstGeom prst="rect">
            <a:avLst/>
          </a:prstGeom>
          <a:solidFill>
            <a:srgbClr val="813763"/>
          </a:solidFill>
          <a:ln w="28575">
            <a:solidFill>
              <a:srgbClr val="CC3300"/>
            </a:solidFill>
          </a:ln>
        </p:spPr>
        <p:txBody>
          <a:bodyPr wrap="square">
            <a:spAutoFit/>
          </a:bodyPr>
          <a:lstStyle/>
          <a:p>
            <a:r>
              <a:rPr lang="cs-CZ" sz="1400" b="1" dirty="0" smtClean="0">
                <a:latin typeface="Times New Roman" pitchFamily="18" charset="0"/>
                <a:cs typeface="Times New Roman" pitchFamily="18" charset="0"/>
              </a:rPr>
              <a:t>PUBLICISTIKA</a:t>
            </a:r>
          </a:p>
          <a:p>
            <a:pPr marL="285750" indent="-285750">
              <a:buFontTx/>
              <a:buChar char="-"/>
            </a:pPr>
            <a:r>
              <a:rPr lang="cs-CZ" sz="1400" dirty="0" smtClean="0">
                <a:latin typeface="Times New Roman" pitchFamily="18" charset="0"/>
                <a:cs typeface="Times New Roman" pitchFamily="18" charset="0"/>
              </a:rPr>
              <a:t>druh </a:t>
            </a:r>
            <a:r>
              <a:rPr lang="cs-CZ" sz="1400" dirty="0">
                <a:latin typeface="Times New Roman" pitchFamily="18" charset="0"/>
                <a:cs typeface="Times New Roman" pitchFamily="18" charset="0"/>
              </a:rPr>
              <a:t>literatury zabývající se běžnými otázkami života lidské </a:t>
            </a:r>
            <a:r>
              <a:rPr lang="cs-CZ" sz="1400" dirty="0" smtClean="0">
                <a:latin typeface="Times New Roman" pitchFamily="18" charset="0"/>
                <a:cs typeface="Times New Roman" pitchFamily="18" charset="0"/>
              </a:rPr>
              <a:t>společnosti</a:t>
            </a:r>
          </a:p>
          <a:p>
            <a:pPr marL="285750" indent="-285750">
              <a:buFontTx/>
              <a:buChar char="-"/>
            </a:pPr>
            <a:r>
              <a:rPr lang="cs-CZ" sz="1400" dirty="0" smtClean="0">
                <a:latin typeface="Times New Roman" pitchFamily="18" charset="0"/>
                <a:cs typeface="Times New Roman" pitchFamily="18" charset="0"/>
              </a:rPr>
              <a:t>zveřejňovaná </a:t>
            </a:r>
            <a:r>
              <a:rPr lang="cs-CZ" sz="1400" dirty="0">
                <a:latin typeface="Times New Roman" pitchFamily="18" charset="0"/>
                <a:cs typeface="Times New Roman" pitchFamily="18" charset="0"/>
              </a:rPr>
              <a:t>v novinách, časopisech nebo souhrnně podle žánrů v brožurách a </a:t>
            </a:r>
            <a:r>
              <a:rPr lang="cs-CZ" sz="1400" dirty="0" smtClean="0">
                <a:latin typeface="Times New Roman" pitchFamily="18" charset="0"/>
                <a:cs typeface="Times New Roman" pitchFamily="18" charset="0"/>
              </a:rPr>
              <a:t>knihách</a:t>
            </a:r>
          </a:p>
          <a:p>
            <a:pPr marL="285750" indent="-285750">
              <a:buFontTx/>
              <a:buChar char="-"/>
            </a:pPr>
            <a:r>
              <a:rPr lang="cs-CZ" sz="1400" dirty="0" smtClean="0">
                <a:latin typeface="Times New Roman" pitchFamily="18" charset="0"/>
                <a:cs typeface="Times New Roman" pitchFamily="18" charset="0"/>
              </a:rPr>
              <a:t>z </a:t>
            </a:r>
            <a:r>
              <a:rPr lang="cs-CZ" sz="1400" dirty="0">
                <a:latin typeface="Times New Roman" pitchFamily="18" charset="0"/>
                <a:cs typeface="Times New Roman" pitchFamily="18" charset="0"/>
              </a:rPr>
              <a:t>latiny </a:t>
            </a:r>
            <a:r>
              <a:rPr lang="cs-CZ" sz="1400" dirty="0" err="1">
                <a:latin typeface="Times New Roman" pitchFamily="18" charset="0"/>
                <a:cs typeface="Times New Roman" pitchFamily="18" charset="0"/>
              </a:rPr>
              <a:t>publicus</a:t>
            </a:r>
            <a:r>
              <a:rPr lang="cs-CZ" sz="1400" dirty="0">
                <a:latin typeface="Times New Roman" pitchFamily="18" charset="0"/>
                <a:cs typeface="Times New Roman" pitchFamily="18" charset="0"/>
              </a:rPr>
              <a:t> = veřejný, </a:t>
            </a:r>
            <a:r>
              <a:rPr lang="cs-CZ" sz="1400" dirty="0" smtClean="0">
                <a:latin typeface="Times New Roman" pitchFamily="18" charset="0"/>
                <a:cs typeface="Times New Roman" pitchFamily="18" charset="0"/>
              </a:rPr>
              <a:t>obecní</a:t>
            </a:r>
          </a:p>
          <a:p>
            <a:pPr marL="285750" indent="-285750">
              <a:buFontTx/>
              <a:buChar char="-"/>
            </a:pPr>
            <a:r>
              <a:rPr lang="cs-CZ" sz="1400" dirty="0" smtClean="0">
                <a:latin typeface="Times New Roman" pitchFamily="18" charset="0"/>
                <a:cs typeface="Times New Roman" pitchFamily="18" charset="0"/>
              </a:rPr>
              <a:t>typ </a:t>
            </a:r>
            <a:r>
              <a:rPr lang="cs-CZ" sz="1400" dirty="0">
                <a:latin typeface="Times New Roman" pitchFamily="18" charset="0"/>
                <a:cs typeface="Times New Roman" pitchFamily="18" charset="0"/>
              </a:rPr>
              <a:t>žurnalistické tvorby, která je zaměřena na veřejnost a určena k </a:t>
            </a:r>
            <a:r>
              <a:rPr lang="cs-CZ" sz="1400" dirty="0" smtClean="0">
                <a:latin typeface="Times New Roman" pitchFamily="18" charset="0"/>
                <a:cs typeface="Times New Roman" pitchFamily="18" charset="0"/>
              </a:rPr>
              <a:t>publikování</a:t>
            </a:r>
          </a:p>
          <a:p>
            <a:pPr marL="285750" indent="-285750">
              <a:buFontTx/>
              <a:buChar char="-"/>
            </a:pPr>
            <a:r>
              <a:rPr lang="cs-CZ" sz="1400" dirty="0" smtClean="0">
                <a:latin typeface="Times New Roman" pitchFamily="18" charset="0"/>
                <a:cs typeface="Times New Roman" pitchFamily="18" charset="0"/>
              </a:rPr>
              <a:t>obsahuje </a:t>
            </a:r>
            <a:r>
              <a:rPr lang="cs-CZ" sz="1400" dirty="0">
                <a:latin typeface="Times New Roman" pitchFamily="18" charset="0"/>
                <a:cs typeface="Times New Roman" pitchFamily="18" charset="0"/>
              </a:rPr>
              <a:t>autorův subjektivní názor na některé aktuální </a:t>
            </a:r>
            <a:r>
              <a:rPr lang="cs-CZ" sz="1400" dirty="0" smtClean="0">
                <a:latin typeface="Times New Roman" pitchFamily="18" charset="0"/>
                <a:cs typeface="Times New Roman" pitchFamily="18" charset="0"/>
              </a:rPr>
              <a:t>téma</a:t>
            </a:r>
            <a:endParaRPr lang="cs-CZ" sz="1400" dirty="0">
              <a:latin typeface="Times New Roman" pitchFamily="18" charset="0"/>
              <a:cs typeface="Times New Roman" pitchFamily="18" charset="0"/>
            </a:endParaRPr>
          </a:p>
        </p:txBody>
      </p:sp>
      <p:sp>
        <p:nvSpPr>
          <p:cNvPr id="4" name="Obdélník 3"/>
          <p:cNvSpPr/>
          <p:nvPr/>
        </p:nvSpPr>
        <p:spPr>
          <a:xfrm>
            <a:off x="6876256" y="569052"/>
            <a:ext cx="2088232" cy="1938992"/>
          </a:xfrm>
          <a:prstGeom prst="rect">
            <a:avLst/>
          </a:prstGeom>
          <a:solidFill>
            <a:srgbClr val="FF0066"/>
          </a:solidFill>
        </p:spPr>
        <p:txBody>
          <a:bodyPr wrap="square">
            <a:spAutoFit/>
          </a:bodyPr>
          <a:lstStyle/>
          <a:p>
            <a:pPr algn="ctr"/>
            <a:r>
              <a:rPr lang="cs-CZ" sz="1200" b="1" dirty="0" smtClean="0">
                <a:latin typeface="Times New Roman" pitchFamily="18" charset="0"/>
                <a:cs typeface="Times New Roman" pitchFamily="18" charset="0"/>
              </a:rPr>
              <a:t>PUBLICISTA</a:t>
            </a:r>
          </a:p>
          <a:p>
            <a:pPr algn="ctr"/>
            <a:r>
              <a:rPr lang="cs-CZ" sz="1200" dirty="0" smtClean="0">
                <a:latin typeface="Times New Roman" pitchFamily="18" charset="0"/>
                <a:cs typeface="Times New Roman" pitchFamily="18" charset="0"/>
              </a:rPr>
              <a:t>člověk</a:t>
            </a:r>
            <a:r>
              <a:rPr lang="cs-CZ" sz="1200" dirty="0">
                <a:latin typeface="Times New Roman" pitchFamily="18" charset="0"/>
                <a:cs typeface="Times New Roman" pitchFamily="18" charset="0"/>
              </a:rPr>
              <a:t>, který aktivně provádí publicistiku</a:t>
            </a:r>
          </a:p>
          <a:p>
            <a:pPr algn="ctr"/>
            <a:r>
              <a:rPr lang="cs-CZ" sz="1200" dirty="0">
                <a:latin typeface="Times New Roman" pitchFamily="18" charset="0"/>
                <a:cs typeface="Times New Roman" pitchFamily="18" charset="0"/>
              </a:rPr>
              <a:t>vyjadřuje se k různým tématům hospodářským, sociálním, politickým nebo kulturním</a:t>
            </a:r>
          </a:p>
          <a:p>
            <a:pPr algn="ctr"/>
            <a:r>
              <a:rPr lang="cs-CZ" sz="1200" dirty="0">
                <a:latin typeface="Times New Roman" pitchFamily="18" charset="0"/>
                <a:cs typeface="Times New Roman" pitchFamily="18" charset="0"/>
              </a:rPr>
              <a:t>vyjadřuje se v novinách, televizi, rozhlase nebo na internetu</a:t>
            </a:r>
          </a:p>
        </p:txBody>
      </p:sp>
      <p:sp>
        <p:nvSpPr>
          <p:cNvPr id="5" name="Obdélník 4"/>
          <p:cNvSpPr/>
          <p:nvPr/>
        </p:nvSpPr>
        <p:spPr>
          <a:xfrm>
            <a:off x="200390" y="2957343"/>
            <a:ext cx="4341262" cy="2062103"/>
          </a:xfrm>
          <a:prstGeom prst="rect">
            <a:avLst/>
          </a:prstGeom>
          <a:solidFill>
            <a:srgbClr val="3E941C"/>
          </a:solidFill>
          <a:ln w="28575">
            <a:solidFill>
              <a:srgbClr val="C00000"/>
            </a:solidFill>
          </a:ln>
        </p:spPr>
        <p:txBody>
          <a:bodyPr wrap="square">
            <a:spAutoFit/>
          </a:bodyPr>
          <a:lstStyle/>
          <a:p>
            <a:pPr marL="571500" indent="-571500"/>
            <a:r>
              <a:rPr lang="cs-CZ" sz="1600" b="1" dirty="0" smtClean="0">
                <a:latin typeface="Times New Roman" pitchFamily="18" charset="0"/>
                <a:cs typeface="Times New Roman" pitchFamily="18" charset="0"/>
              </a:rPr>
              <a:t>ŽURNALISTIKA</a:t>
            </a:r>
          </a:p>
          <a:p>
            <a:pPr marL="571500" indent="-571500"/>
            <a:r>
              <a:rPr lang="cs-CZ" sz="1600" b="1" dirty="0" smtClean="0">
                <a:latin typeface="Times New Roman" pitchFamily="18" charset="0"/>
                <a:cs typeface="Times New Roman" pitchFamily="18" charset="0"/>
              </a:rPr>
              <a:t>popisuje </a:t>
            </a:r>
            <a:r>
              <a:rPr lang="cs-CZ" sz="1600" b="1" dirty="0">
                <a:latin typeface="Times New Roman" pitchFamily="18" charset="0"/>
                <a:cs typeface="Times New Roman" pitchFamily="18" charset="0"/>
              </a:rPr>
              <a:t>novinářské povolání i produkty </a:t>
            </a:r>
            <a:r>
              <a:rPr lang="cs-CZ" sz="1600" b="1" dirty="0" smtClean="0">
                <a:latin typeface="Times New Roman" pitchFamily="18" charset="0"/>
                <a:cs typeface="Times New Roman" pitchFamily="18" charset="0"/>
              </a:rPr>
              <a:t>této činnosti</a:t>
            </a:r>
            <a:r>
              <a:rPr lang="cs-CZ" sz="1600" b="1" dirty="0">
                <a:latin typeface="Times New Roman" pitchFamily="18" charset="0"/>
                <a:cs typeface="Times New Roman" pitchFamily="18" charset="0"/>
              </a:rPr>
              <a:t>, které přinášejí informace o aktuálním společenském dění a poskytují komentáře, názory, souvislosti</a:t>
            </a:r>
          </a:p>
          <a:p>
            <a:pPr marL="571500" indent="-571500"/>
            <a:r>
              <a:rPr lang="cs-CZ" sz="1600" b="1" u="sng" dirty="0">
                <a:latin typeface="Times New Roman" pitchFamily="18" charset="0"/>
                <a:cs typeface="Times New Roman" pitchFamily="18" charset="0"/>
              </a:rPr>
              <a:t>má dvě hlavní složky</a:t>
            </a:r>
            <a:r>
              <a:rPr lang="cs-CZ" sz="1600" b="1" dirty="0">
                <a:latin typeface="Times New Roman" pitchFamily="18" charset="0"/>
                <a:cs typeface="Times New Roman" pitchFamily="18" charset="0"/>
              </a:rPr>
              <a:t>:</a:t>
            </a:r>
          </a:p>
          <a:p>
            <a:pPr marL="571500" indent="-571500">
              <a:buFont typeface="Wingdings" pitchFamily="2" charset="2"/>
              <a:buAutoNum type="alphaLcParenR"/>
            </a:pPr>
            <a:r>
              <a:rPr lang="cs-CZ" sz="1600" b="1" dirty="0">
                <a:latin typeface="Times New Roman" pitchFamily="18" charset="0"/>
                <a:cs typeface="Times New Roman" pitchFamily="18" charset="0"/>
              </a:rPr>
              <a:t>zpravodajství</a:t>
            </a:r>
          </a:p>
          <a:p>
            <a:pPr marL="571500" indent="-571500">
              <a:buFont typeface="Wingdings" pitchFamily="2" charset="2"/>
              <a:buAutoNum type="alphaLcParenR"/>
            </a:pPr>
            <a:r>
              <a:rPr lang="cs-CZ" sz="1600" b="1" dirty="0">
                <a:latin typeface="Times New Roman" pitchFamily="18" charset="0"/>
                <a:cs typeface="Times New Roman" pitchFamily="18" charset="0"/>
              </a:rPr>
              <a:t>publicistika</a:t>
            </a:r>
          </a:p>
        </p:txBody>
      </p:sp>
      <p:sp>
        <p:nvSpPr>
          <p:cNvPr id="6" name="Obdélník 5"/>
          <p:cNvSpPr/>
          <p:nvPr/>
        </p:nvSpPr>
        <p:spPr>
          <a:xfrm>
            <a:off x="73129" y="1059582"/>
            <a:ext cx="2623168" cy="1815882"/>
          </a:xfrm>
          <a:prstGeom prst="rect">
            <a:avLst/>
          </a:prstGeom>
        </p:spPr>
        <p:txBody>
          <a:bodyPr wrap="square">
            <a:spAutoFit/>
          </a:bodyPr>
          <a:lstStyle/>
          <a:p>
            <a:pPr>
              <a:defRPr/>
            </a:pPr>
            <a:r>
              <a:rPr lang="cs-CZ" sz="1600" b="1" dirty="0" smtClean="0">
                <a:latin typeface="Times New Roman" pitchFamily="18" charset="0"/>
                <a:cs typeface="Times New Roman" pitchFamily="18" charset="0"/>
              </a:rPr>
              <a:t>PUBLICISTICKÉ ŽÁNRY</a:t>
            </a:r>
          </a:p>
          <a:p>
            <a:pPr>
              <a:defRPr/>
            </a:pPr>
            <a:endParaRPr lang="cs-CZ" sz="1600" b="1" dirty="0" smtClean="0">
              <a:solidFill>
                <a:srgbClr val="9A1677"/>
              </a:solidFill>
              <a:latin typeface="Times New Roman" pitchFamily="18" charset="0"/>
              <a:cs typeface="Times New Roman" pitchFamily="18" charset="0"/>
            </a:endParaRPr>
          </a:p>
          <a:p>
            <a:pPr>
              <a:defRPr/>
            </a:pPr>
            <a:r>
              <a:rPr lang="cs-CZ" sz="1600" b="1" dirty="0" smtClean="0">
                <a:solidFill>
                  <a:srgbClr val="9A1677"/>
                </a:solidFill>
                <a:latin typeface="Times New Roman" pitchFamily="18" charset="0"/>
                <a:cs typeface="Times New Roman" pitchFamily="18" charset="0"/>
              </a:rPr>
              <a:t>a</a:t>
            </a:r>
            <a:r>
              <a:rPr lang="cs-CZ" sz="1600" b="1" dirty="0">
                <a:solidFill>
                  <a:srgbClr val="9A1677"/>
                </a:solidFill>
                <a:latin typeface="Times New Roman" pitchFamily="18" charset="0"/>
                <a:cs typeface="Times New Roman" pitchFamily="18" charset="0"/>
              </a:rPr>
              <a:t>) zpravodajské</a:t>
            </a:r>
          </a:p>
          <a:p>
            <a:pPr marL="571500" indent="-571500">
              <a:defRPr/>
            </a:pPr>
            <a:endParaRPr lang="cs-CZ" sz="1600" b="1" dirty="0">
              <a:latin typeface="Times New Roman" pitchFamily="18" charset="0"/>
              <a:cs typeface="Times New Roman" pitchFamily="18" charset="0"/>
            </a:endParaRPr>
          </a:p>
          <a:p>
            <a:pPr marL="571500" indent="-571500">
              <a:defRPr/>
            </a:pPr>
            <a:r>
              <a:rPr lang="cs-CZ" sz="1600" b="1" dirty="0">
                <a:solidFill>
                  <a:srgbClr val="512373"/>
                </a:solidFill>
                <a:latin typeface="Times New Roman" pitchFamily="18" charset="0"/>
                <a:cs typeface="Times New Roman" pitchFamily="18" charset="0"/>
              </a:rPr>
              <a:t>b) a</a:t>
            </a:r>
            <a:r>
              <a:rPr lang="cs-CZ" sz="1600" b="1" dirty="0" smtClean="0">
                <a:solidFill>
                  <a:srgbClr val="512373"/>
                </a:solidFill>
                <a:latin typeface="Times New Roman" pitchFamily="18" charset="0"/>
                <a:cs typeface="Times New Roman" pitchFamily="18" charset="0"/>
              </a:rPr>
              <a:t>nalytické </a:t>
            </a:r>
            <a:endParaRPr lang="cs-CZ" sz="1600" b="1" dirty="0">
              <a:solidFill>
                <a:srgbClr val="512373"/>
              </a:solidFill>
              <a:latin typeface="Times New Roman" pitchFamily="18" charset="0"/>
              <a:cs typeface="Times New Roman" pitchFamily="18" charset="0"/>
            </a:endParaRPr>
          </a:p>
          <a:p>
            <a:pPr marL="571500" indent="-571500">
              <a:defRPr/>
            </a:pPr>
            <a:endParaRPr lang="cs-CZ" sz="1600" b="1" dirty="0">
              <a:latin typeface="Times New Roman" pitchFamily="18" charset="0"/>
              <a:cs typeface="Times New Roman" pitchFamily="18" charset="0"/>
            </a:endParaRPr>
          </a:p>
          <a:p>
            <a:pPr marL="571500" indent="-571500">
              <a:defRPr/>
            </a:pPr>
            <a:r>
              <a:rPr lang="cs-CZ" sz="1600" b="1" dirty="0">
                <a:solidFill>
                  <a:srgbClr val="CC3300"/>
                </a:solidFill>
                <a:latin typeface="Times New Roman" pitchFamily="18" charset="0"/>
                <a:cs typeface="Times New Roman" pitchFamily="18" charset="0"/>
              </a:rPr>
              <a:t>c) beletristické</a:t>
            </a:r>
          </a:p>
        </p:txBody>
      </p:sp>
      <p:sp>
        <p:nvSpPr>
          <p:cNvPr id="7" name="Obdélník 6"/>
          <p:cNvSpPr/>
          <p:nvPr/>
        </p:nvSpPr>
        <p:spPr>
          <a:xfrm>
            <a:off x="2863861" y="1033740"/>
            <a:ext cx="2160240" cy="461665"/>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cs-CZ" sz="1200" b="1" dirty="0">
                <a:solidFill>
                  <a:srgbClr val="813763"/>
                </a:solidFill>
                <a:latin typeface="Times New Roman" pitchFamily="18" charset="0"/>
                <a:cs typeface="Times New Roman" pitchFamily="18" charset="0"/>
              </a:rPr>
              <a:t>zpráva, inzerát, leták, žádost </a:t>
            </a:r>
          </a:p>
          <a:p>
            <a:r>
              <a:rPr lang="cs-CZ" sz="1200" b="1" dirty="0">
                <a:solidFill>
                  <a:srgbClr val="813763"/>
                </a:solidFill>
                <a:latin typeface="Times New Roman" pitchFamily="18" charset="0"/>
                <a:cs typeface="Times New Roman" pitchFamily="18" charset="0"/>
              </a:rPr>
              <a:t>oznámení, referát,  </a:t>
            </a:r>
            <a:r>
              <a:rPr lang="cs-CZ" sz="1200" b="1" dirty="0" smtClean="0">
                <a:solidFill>
                  <a:srgbClr val="813763"/>
                </a:solidFill>
                <a:latin typeface="Times New Roman" pitchFamily="18" charset="0"/>
                <a:cs typeface="Times New Roman" pitchFamily="18" charset="0"/>
              </a:rPr>
              <a:t>plakát</a:t>
            </a:r>
            <a:endParaRPr lang="cs-CZ" sz="1200" b="1" dirty="0">
              <a:solidFill>
                <a:srgbClr val="813763"/>
              </a:solidFill>
              <a:latin typeface="Times New Roman" pitchFamily="18" charset="0"/>
              <a:cs typeface="Times New Roman" pitchFamily="18" charset="0"/>
            </a:endParaRPr>
          </a:p>
        </p:txBody>
      </p:sp>
      <p:sp>
        <p:nvSpPr>
          <p:cNvPr id="8" name="Obdélník 7"/>
          <p:cNvSpPr/>
          <p:nvPr/>
        </p:nvSpPr>
        <p:spPr>
          <a:xfrm>
            <a:off x="2863861" y="1628069"/>
            <a:ext cx="2448272" cy="461665"/>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cs-CZ" sz="1200" b="1" dirty="0">
                <a:solidFill>
                  <a:srgbClr val="512373"/>
                </a:solidFill>
                <a:latin typeface="Times New Roman" pitchFamily="18" charset="0"/>
                <a:cs typeface="Times New Roman" pitchFamily="18" charset="0"/>
              </a:rPr>
              <a:t>č</a:t>
            </a:r>
            <a:r>
              <a:rPr lang="cs-CZ" sz="1200" b="1" dirty="0" smtClean="0">
                <a:solidFill>
                  <a:srgbClr val="512373"/>
                </a:solidFill>
                <a:latin typeface="Times New Roman" pitchFamily="18" charset="0"/>
                <a:cs typeface="Times New Roman" pitchFamily="18" charset="0"/>
              </a:rPr>
              <a:t>lánek,</a:t>
            </a:r>
            <a:r>
              <a:rPr lang="cs-CZ" sz="1200" b="1" dirty="0">
                <a:solidFill>
                  <a:srgbClr val="512373"/>
                </a:solidFill>
                <a:latin typeface="Times New Roman" pitchFamily="18" charset="0"/>
                <a:cs typeface="Times New Roman" pitchFamily="18" charset="0"/>
              </a:rPr>
              <a:t> </a:t>
            </a:r>
            <a:r>
              <a:rPr lang="cs-CZ" sz="1200" b="1" dirty="0" smtClean="0">
                <a:solidFill>
                  <a:srgbClr val="512373"/>
                </a:solidFill>
                <a:latin typeface="Times New Roman" pitchFamily="18" charset="0"/>
                <a:cs typeface="Times New Roman" pitchFamily="18" charset="0"/>
              </a:rPr>
              <a:t>komentář, rozhovor</a:t>
            </a:r>
            <a:endParaRPr lang="cs-CZ" sz="1200" b="1" dirty="0">
              <a:solidFill>
                <a:srgbClr val="512373"/>
              </a:solidFill>
              <a:latin typeface="Times New Roman" pitchFamily="18" charset="0"/>
              <a:cs typeface="Times New Roman" pitchFamily="18" charset="0"/>
            </a:endParaRPr>
          </a:p>
          <a:p>
            <a:r>
              <a:rPr lang="cs-CZ" sz="1200" b="1" dirty="0">
                <a:solidFill>
                  <a:srgbClr val="512373"/>
                </a:solidFill>
                <a:latin typeface="Times New Roman" pitchFamily="18" charset="0"/>
                <a:cs typeface="Times New Roman" pitchFamily="18" charset="0"/>
              </a:rPr>
              <a:t>ú</a:t>
            </a:r>
            <a:r>
              <a:rPr lang="cs-CZ" sz="1200" b="1" dirty="0" smtClean="0">
                <a:solidFill>
                  <a:srgbClr val="512373"/>
                </a:solidFill>
                <a:latin typeface="Times New Roman" pitchFamily="18" charset="0"/>
                <a:cs typeface="Times New Roman" pitchFamily="18" charset="0"/>
              </a:rPr>
              <a:t>vodník, recenze, diskuse, anketa</a:t>
            </a:r>
            <a:endParaRPr lang="cs-CZ" sz="1200" b="1" dirty="0">
              <a:solidFill>
                <a:srgbClr val="512373"/>
              </a:solidFill>
              <a:latin typeface="Times New Roman" pitchFamily="18" charset="0"/>
              <a:cs typeface="Times New Roman" pitchFamily="18" charset="0"/>
            </a:endParaRPr>
          </a:p>
        </p:txBody>
      </p:sp>
      <p:sp>
        <p:nvSpPr>
          <p:cNvPr id="9" name="Obdélník 8"/>
          <p:cNvSpPr/>
          <p:nvPr/>
        </p:nvSpPr>
        <p:spPr>
          <a:xfrm>
            <a:off x="2863861" y="2280235"/>
            <a:ext cx="2391219" cy="461665"/>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cs-CZ" sz="1200" b="1" dirty="0">
                <a:solidFill>
                  <a:srgbClr val="CC3300"/>
                </a:solidFill>
                <a:latin typeface="Times New Roman" pitchFamily="18" charset="0"/>
                <a:cs typeface="Times New Roman" pitchFamily="18" charset="0"/>
              </a:rPr>
              <a:t>r</a:t>
            </a:r>
            <a:r>
              <a:rPr lang="cs-CZ" sz="1200" b="1" dirty="0" smtClean="0">
                <a:solidFill>
                  <a:srgbClr val="CC3300"/>
                </a:solidFill>
                <a:latin typeface="Times New Roman" pitchFamily="18" charset="0"/>
                <a:cs typeface="Times New Roman" pitchFamily="18" charset="0"/>
              </a:rPr>
              <a:t>eportáž, sloupek, kurzíva, glosa</a:t>
            </a:r>
            <a:endParaRPr lang="cs-CZ" sz="1200" b="1" dirty="0">
              <a:solidFill>
                <a:srgbClr val="CC3300"/>
              </a:solidFill>
              <a:latin typeface="Times New Roman" pitchFamily="18" charset="0"/>
              <a:cs typeface="Times New Roman" pitchFamily="18" charset="0"/>
            </a:endParaRPr>
          </a:p>
          <a:p>
            <a:r>
              <a:rPr lang="cs-CZ" sz="1200" b="1" dirty="0">
                <a:solidFill>
                  <a:srgbClr val="CC3300"/>
                </a:solidFill>
                <a:latin typeface="Times New Roman" pitchFamily="18" charset="0"/>
                <a:cs typeface="Times New Roman" pitchFamily="18" charset="0"/>
              </a:rPr>
              <a:t>f</a:t>
            </a:r>
            <a:r>
              <a:rPr lang="cs-CZ" sz="1200" b="1" dirty="0" smtClean="0">
                <a:solidFill>
                  <a:srgbClr val="CC3300"/>
                </a:solidFill>
                <a:latin typeface="Times New Roman" pitchFamily="18" charset="0"/>
                <a:cs typeface="Times New Roman" pitchFamily="18" charset="0"/>
              </a:rPr>
              <a:t>ejeton, črta, soudnička</a:t>
            </a:r>
            <a:endParaRPr lang="cs-CZ" sz="1200" b="1" dirty="0">
              <a:solidFill>
                <a:srgbClr val="CC3300"/>
              </a:solidFill>
              <a:latin typeface="Times New Roman" pitchFamily="18" charset="0"/>
              <a:cs typeface="Times New Roman" pitchFamily="18" charset="0"/>
            </a:endParaRPr>
          </a:p>
        </p:txBody>
      </p:sp>
      <p:sp>
        <p:nvSpPr>
          <p:cNvPr id="12" name="Šipka doprava 11"/>
          <p:cNvSpPr/>
          <p:nvPr/>
        </p:nvSpPr>
        <p:spPr>
          <a:xfrm rot="20699322">
            <a:off x="1663106" y="1499703"/>
            <a:ext cx="1127663" cy="149868"/>
          </a:xfrm>
          <a:prstGeom prst="rightArrow">
            <a:avLst/>
          </a:prstGeom>
          <a:solidFill>
            <a:srgbClr val="9A1677"/>
          </a:solidFill>
          <a:ln>
            <a:solidFill>
              <a:srgbClr val="9A16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9A1677"/>
              </a:solidFill>
            </a:endParaRPr>
          </a:p>
        </p:txBody>
      </p:sp>
      <p:sp>
        <p:nvSpPr>
          <p:cNvPr id="14" name="Šipka doprava 13"/>
          <p:cNvSpPr/>
          <p:nvPr/>
        </p:nvSpPr>
        <p:spPr>
          <a:xfrm rot="20932146">
            <a:off x="1476851" y="1970548"/>
            <a:ext cx="1244718" cy="154892"/>
          </a:xfrm>
          <a:prstGeom prst="rightArrow">
            <a:avLst/>
          </a:prstGeom>
          <a:solidFill>
            <a:srgbClr val="512373"/>
          </a:solidFill>
          <a:ln>
            <a:solidFill>
              <a:srgbClr val="5123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Šipka doprava 14"/>
          <p:cNvSpPr/>
          <p:nvPr/>
        </p:nvSpPr>
        <p:spPr>
          <a:xfrm rot="21135150">
            <a:off x="1512474" y="2512452"/>
            <a:ext cx="1213779" cy="100565"/>
          </a:xfrm>
          <a:prstGeom prst="rightArrow">
            <a:avLst/>
          </a:prstGeom>
          <a:solidFill>
            <a:srgbClr val="CC3300"/>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Šipka doprava 12"/>
          <p:cNvSpPr/>
          <p:nvPr/>
        </p:nvSpPr>
        <p:spPr>
          <a:xfrm>
            <a:off x="1952147" y="4743621"/>
            <a:ext cx="3302933" cy="242316"/>
          </a:xfrm>
          <a:prstGeom prst="rightArrow">
            <a:avLst/>
          </a:prstGeom>
          <a:solidFill>
            <a:srgbClr val="813763"/>
          </a:solidFill>
          <a:ln>
            <a:solidFill>
              <a:srgbClr val="3E94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6" name="Obrázek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4128" y="1033740"/>
            <a:ext cx="1059724" cy="166063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left)">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wipe(left)">
                                      <p:cBhvr>
                                        <p:cTn id="37" dur="5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ipe(left)">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wipe(left)">
                                      <p:cBhvr>
                                        <p:cTn id="47" dur="500"/>
                                        <p:tgtEl>
                                          <p:spTgt spid="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wipe(left)">
                                      <p:cBhvr>
                                        <p:cTn id="52" dur="500"/>
                                        <p:tgtEl>
                                          <p:spTgt spid="4"/>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circle(in)">
                                      <p:cBhvr>
                                        <p:cTn id="57"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7" grpId="0" animBg="1"/>
      <p:bldP spid="8" grpId="0" animBg="1"/>
      <p:bldP spid="9" grpId="0" animBg="1"/>
      <p:bldP spid="12" grpId="0" animBg="1"/>
      <p:bldP spid="14" grpId="0" animBg="1"/>
      <p:bldP spid="15"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Obrázek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05658" y="1995687"/>
            <a:ext cx="1906962" cy="2998538"/>
          </a:xfrm>
          <a:prstGeom prst="rect">
            <a:avLst/>
          </a:prstGeom>
          <a:ln>
            <a:noFill/>
          </a:ln>
          <a:effectLst>
            <a:softEdge rad="112500"/>
          </a:effectLst>
        </p:spPr>
      </p:pic>
      <p:sp>
        <p:nvSpPr>
          <p:cNvPr id="2" name="Nadpis 1"/>
          <p:cNvSpPr>
            <a:spLocks noGrp="1"/>
          </p:cNvSpPr>
          <p:nvPr>
            <p:ph type="ctrTitle"/>
          </p:nvPr>
        </p:nvSpPr>
        <p:spPr>
          <a:xfrm>
            <a:off x="185155" y="485994"/>
            <a:ext cx="4284984" cy="594066"/>
          </a:xfrm>
        </p:spPr>
        <p:txBody>
          <a:bodyPr>
            <a:normAutofit fontScale="90000"/>
          </a:bodyPr>
          <a:lstStyle/>
          <a:p>
            <a:pPr algn="l"/>
            <a:r>
              <a:rPr lang="cs-CZ" sz="2800" b="1" dirty="0" smtClean="0">
                <a:latin typeface="Times New Roman" pitchFamily="18" charset="0"/>
                <a:cs typeface="Times New Roman" pitchFamily="18" charset="0"/>
              </a:rPr>
              <a:t>24.4 Co si řekneme nového?</a:t>
            </a:r>
            <a:endParaRPr lang="cs-CZ" sz="2800" b="1" dirty="0">
              <a:latin typeface="Times New Roman" pitchFamily="18" charset="0"/>
              <a:cs typeface="Times New Roman" pitchFamily="18" charset="0"/>
            </a:endParaRPr>
          </a:p>
        </p:txBody>
      </p:sp>
      <p:sp>
        <p:nvSpPr>
          <p:cNvPr id="21" name="TextovéPole 20"/>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4" name="TextovéPole 3"/>
          <p:cNvSpPr txBox="1"/>
          <p:nvPr/>
        </p:nvSpPr>
        <p:spPr>
          <a:xfrm>
            <a:off x="2555776" y="3867894"/>
            <a:ext cx="4744000" cy="95410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cs-CZ" sz="1400" b="1"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Fejeton</a:t>
            </a:r>
          </a:p>
          <a:p>
            <a:r>
              <a:rPr lang="cs-CZ" sz="1400" b="1" dirty="0" smtClean="0">
                <a:solidFill>
                  <a:schemeClr val="accent3">
                    <a:lumMod val="50000"/>
                  </a:schemeClr>
                </a:solidFill>
                <a:latin typeface="Times New Roman" pitchFamily="18" charset="0"/>
                <a:cs typeface="Times New Roman" pitchFamily="18" charset="0"/>
              </a:rPr>
              <a:t>Kratší publicistický útvar.</a:t>
            </a:r>
          </a:p>
          <a:p>
            <a:r>
              <a:rPr lang="cs-CZ" sz="1400" b="1" dirty="0" smtClean="0">
                <a:solidFill>
                  <a:schemeClr val="accent3">
                    <a:lumMod val="50000"/>
                  </a:schemeClr>
                </a:solidFill>
                <a:latin typeface="Times New Roman" pitchFamily="18" charset="0"/>
                <a:cs typeface="Times New Roman" pitchFamily="18" charset="0"/>
              </a:rPr>
              <a:t>Autor v něm vyjadřuje postoj k aktuální situaci či události.</a:t>
            </a:r>
          </a:p>
          <a:p>
            <a:r>
              <a:rPr lang="cs-CZ" sz="1400" b="1" dirty="0" smtClean="0">
                <a:solidFill>
                  <a:schemeClr val="accent3">
                    <a:lumMod val="50000"/>
                  </a:schemeClr>
                </a:solidFill>
                <a:latin typeface="Times New Roman" pitchFamily="18" charset="0"/>
                <a:cs typeface="Times New Roman" pitchFamily="18" charset="0"/>
              </a:rPr>
              <a:t>Svým postojem chce ovlivnit čtenáře</a:t>
            </a:r>
          </a:p>
        </p:txBody>
      </p:sp>
      <p:sp>
        <p:nvSpPr>
          <p:cNvPr id="5" name="TextovéPole 4"/>
          <p:cNvSpPr txBox="1"/>
          <p:nvPr/>
        </p:nvSpPr>
        <p:spPr>
          <a:xfrm>
            <a:off x="6156176" y="1328450"/>
            <a:ext cx="2925801" cy="523220"/>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cs-CZ" sz="1400" b="1"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Zpráva</a:t>
            </a:r>
          </a:p>
          <a:p>
            <a:r>
              <a:rPr lang="cs-CZ" sz="1400" b="1" dirty="0" smtClean="0">
                <a:solidFill>
                  <a:schemeClr val="accent3">
                    <a:lumMod val="50000"/>
                  </a:schemeClr>
                </a:solidFill>
                <a:latin typeface="Times New Roman" pitchFamily="18" charset="0"/>
                <a:cs typeface="Times New Roman" pitchFamily="18" charset="0"/>
              </a:rPr>
              <a:t>Podává informaci o tom, co se stalo.</a:t>
            </a:r>
          </a:p>
        </p:txBody>
      </p:sp>
      <p:sp>
        <p:nvSpPr>
          <p:cNvPr id="7" name="TextovéPole 6"/>
          <p:cNvSpPr txBox="1"/>
          <p:nvPr/>
        </p:nvSpPr>
        <p:spPr>
          <a:xfrm>
            <a:off x="5052608" y="2524510"/>
            <a:ext cx="2141677" cy="1169551"/>
          </a:xfrm>
          <a:prstGeom prst="rect">
            <a:avLst/>
          </a:prstGeom>
          <a:ln w="28575">
            <a:solidFill>
              <a:srgbClr val="FF0000"/>
            </a:solidFill>
          </a:ln>
        </p:spPr>
        <p:style>
          <a:lnRef idx="1">
            <a:schemeClr val="accent2"/>
          </a:lnRef>
          <a:fillRef idx="2">
            <a:schemeClr val="accent2"/>
          </a:fillRef>
          <a:effectRef idx="1">
            <a:schemeClr val="accent2"/>
          </a:effectRef>
          <a:fontRef idx="minor">
            <a:schemeClr val="dk1"/>
          </a:fontRef>
        </p:style>
        <p:txBody>
          <a:bodyPr wrap="none" rtlCol="0">
            <a:spAutoFit/>
          </a:bodyPr>
          <a:lstStyle/>
          <a:p>
            <a:pPr algn="ctr"/>
            <a:r>
              <a:rPr lang="cs-CZ" sz="1400" b="1" u="sng" dirty="0" smtClean="0">
                <a:solidFill>
                  <a:schemeClr val="accent3">
                    <a:lumMod val="50000"/>
                  </a:schemeClr>
                </a:solidFill>
                <a:latin typeface="Times New Roman" pitchFamily="18" charset="0"/>
                <a:cs typeface="Times New Roman" pitchFamily="18" charset="0"/>
              </a:rPr>
              <a:t>MUSÍ OBSAHOVAT</a:t>
            </a:r>
          </a:p>
          <a:p>
            <a:pPr algn="ctr"/>
            <a:r>
              <a:rPr lang="cs-CZ" sz="1400" b="1" dirty="0" smtClean="0">
                <a:solidFill>
                  <a:schemeClr val="accent3">
                    <a:lumMod val="50000"/>
                  </a:schemeClr>
                </a:solidFill>
                <a:latin typeface="Times New Roman" pitchFamily="18" charset="0"/>
                <a:cs typeface="Times New Roman" pitchFamily="18" charset="0"/>
              </a:rPr>
              <a:t>POJMENOVÁNÍ  AKCE</a:t>
            </a:r>
          </a:p>
          <a:p>
            <a:pPr algn="ctr"/>
            <a:r>
              <a:rPr lang="cs-CZ" sz="1400" b="1" dirty="0" smtClean="0">
                <a:solidFill>
                  <a:schemeClr val="accent3">
                    <a:lumMod val="50000"/>
                  </a:schemeClr>
                </a:solidFill>
                <a:latin typeface="Times New Roman" pitchFamily="18" charset="0"/>
                <a:cs typeface="Times New Roman" pitchFamily="18" charset="0"/>
              </a:rPr>
              <a:t>MÍSTO AKCE</a:t>
            </a:r>
          </a:p>
          <a:p>
            <a:pPr algn="ctr"/>
            <a:r>
              <a:rPr lang="cs-CZ" sz="1400" b="1" dirty="0" smtClean="0">
                <a:solidFill>
                  <a:schemeClr val="accent3">
                    <a:lumMod val="50000"/>
                  </a:schemeClr>
                </a:solidFill>
                <a:latin typeface="Times New Roman" pitchFamily="18" charset="0"/>
                <a:cs typeface="Times New Roman" pitchFamily="18" charset="0"/>
              </a:rPr>
              <a:t>DATUM  AKCE</a:t>
            </a:r>
          </a:p>
          <a:p>
            <a:pPr algn="ctr"/>
            <a:r>
              <a:rPr lang="cs-CZ" sz="1400" b="1" dirty="0" smtClean="0">
                <a:solidFill>
                  <a:schemeClr val="accent3">
                    <a:lumMod val="50000"/>
                  </a:schemeClr>
                </a:solidFill>
                <a:latin typeface="Times New Roman" pitchFamily="18" charset="0"/>
                <a:cs typeface="Times New Roman" pitchFamily="18" charset="0"/>
              </a:rPr>
              <a:t>ČASOVÝ ÚDAJ</a:t>
            </a:r>
          </a:p>
        </p:txBody>
      </p:sp>
      <p:sp>
        <p:nvSpPr>
          <p:cNvPr id="8" name="Šipka doprava 7"/>
          <p:cNvSpPr/>
          <p:nvPr/>
        </p:nvSpPr>
        <p:spPr>
          <a:xfrm rot="2793821">
            <a:off x="4998510" y="1739356"/>
            <a:ext cx="1423415" cy="392592"/>
          </a:xfrm>
          <a:prstGeom prst="rightArrow">
            <a:avLst/>
          </a:prstGeom>
          <a:ln w="28575">
            <a:solidFill>
              <a:srgbClr val="FF000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cs-CZ"/>
          </a:p>
        </p:txBody>
      </p:sp>
      <p:sp>
        <p:nvSpPr>
          <p:cNvPr id="9" name="Šipka doleva 8"/>
          <p:cNvSpPr/>
          <p:nvPr/>
        </p:nvSpPr>
        <p:spPr>
          <a:xfrm rot="19561701">
            <a:off x="6254186" y="1989285"/>
            <a:ext cx="870144" cy="384230"/>
          </a:xfrm>
          <a:prstGeom prst="leftArrow">
            <a:avLst/>
          </a:prstGeom>
          <a:ln w="28575">
            <a:solidFill>
              <a:srgbClr val="FF000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cs-CZ"/>
          </a:p>
        </p:txBody>
      </p:sp>
      <p:pic>
        <p:nvPicPr>
          <p:cNvPr id="10" name="Obrázek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71800" y="1210369"/>
            <a:ext cx="2143125" cy="2143125"/>
          </a:xfrm>
          <a:prstGeom prst="rect">
            <a:avLst/>
          </a:prstGeom>
        </p:spPr>
        <p:style>
          <a:lnRef idx="1">
            <a:schemeClr val="accent1"/>
          </a:lnRef>
          <a:fillRef idx="2">
            <a:schemeClr val="accent1"/>
          </a:fillRef>
          <a:effectRef idx="1">
            <a:schemeClr val="accent1"/>
          </a:effectRef>
          <a:fontRef idx="minor">
            <a:schemeClr val="dk1"/>
          </a:fontRef>
        </p:style>
      </p:pic>
      <p:sp>
        <p:nvSpPr>
          <p:cNvPr id="3" name="TextovéPole 2"/>
          <p:cNvSpPr txBox="1"/>
          <p:nvPr/>
        </p:nvSpPr>
        <p:spPr>
          <a:xfrm>
            <a:off x="88026" y="950581"/>
            <a:ext cx="2971806" cy="138499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cs-CZ" sz="1400" b="1"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Interview</a:t>
            </a:r>
          </a:p>
          <a:p>
            <a:r>
              <a:rPr lang="cs-CZ" sz="1400" b="1" dirty="0" smtClean="0">
                <a:solidFill>
                  <a:schemeClr val="accent3">
                    <a:lumMod val="50000"/>
                  </a:schemeClr>
                </a:solidFill>
                <a:latin typeface="Times New Roman" pitchFamily="18" charset="0"/>
                <a:cs typeface="Times New Roman" pitchFamily="18" charset="0"/>
              </a:rPr>
              <a:t>Je rozhovor mluvčího (novináře, redaktora, reportéra) s významnou osobou s cílem zveřejnit její názory.</a:t>
            </a:r>
          </a:p>
          <a:p>
            <a:r>
              <a:rPr lang="cs-CZ" sz="1400" b="1" dirty="0" smtClean="0">
                <a:solidFill>
                  <a:schemeClr val="accent3">
                    <a:lumMod val="50000"/>
                  </a:schemeClr>
                </a:solidFill>
                <a:latin typeface="Times New Roman" pitchFamily="18" charset="0"/>
                <a:cs typeface="Times New Roman" pitchFamily="18" charset="0"/>
              </a:rPr>
              <a:t>V dialogu se střídají otázky novináře a odpovědi tázaného.</a:t>
            </a:r>
          </a:p>
        </p:txBody>
      </p:sp>
      <p:sp>
        <p:nvSpPr>
          <p:cNvPr id="6" name="TextovéPole 5"/>
          <p:cNvSpPr txBox="1"/>
          <p:nvPr/>
        </p:nvSpPr>
        <p:spPr>
          <a:xfrm>
            <a:off x="4081977" y="577519"/>
            <a:ext cx="2965877" cy="738664"/>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cs-CZ" sz="1400" b="1"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Oznámení</a:t>
            </a:r>
          </a:p>
          <a:p>
            <a:r>
              <a:rPr lang="cs-CZ" sz="1400" b="1" dirty="0" smtClean="0">
                <a:solidFill>
                  <a:schemeClr val="accent3">
                    <a:lumMod val="50000"/>
                  </a:schemeClr>
                </a:solidFill>
                <a:latin typeface="Times New Roman" pitchFamily="18" charset="0"/>
                <a:cs typeface="Times New Roman" pitchFamily="18" charset="0"/>
              </a:rPr>
              <a:t>Podává informaci o tom, co se stane.</a:t>
            </a:r>
          </a:p>
          <a:p>
            <a:r>
              <a:rPr lang="cs-CZ" sz="1400" b="1" dirty="0" smtClean="0">
                <a:solidFill>
                  <a:schemeClr val="accent3">
                    <a:lumMod val="50000"/>
                  </a:schemeClr>
                </a:solidFill>
                <a:latin typeface="Times New Roman" pitchFamily="18" charset="0"/>
                <a:cs typeface="Times New Roman" pitchFamily="18" charset="0"/>
              </a:rPr>
              <a:t>Může být doplněno výzvou k účasti.</a:t>
            </a:r>
          </a:p>
        </p:txBody>
      </p:sp>
      <p:pic>
        <p:nvPicPr>
          <p:cNvPr id="12" name="Obrázek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496" y="2715766"/>
            <a:ext cx="2448272" cy="2266631"/>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3996952" cy="594066"/>
          </a:xfrm>
        </p:spPr>
        <p:txBody>
          <a:bodyPr>
            <a:normAutofit fontScale="90000"/>
          </a:bodyPr>
          <a:lstStyle/>
          <a:p>
            <a:pPr algn="l"/>
            <a:r>
              <a:rPr lang="cs-CZ" sz="2800" b="1" dirty="0" smtClean="0">
                <a:latin typeface="Times New Roman" pitchFamily="18" charset="0"/>
                <a:cs typeface="Times New Roman" pitchFamily="18" charset="0"/>
              </a:rPr>
              <a:t>24.5 Procvičení a příklady</a:t>
            </a:r>
            <a:endParaRPr lang="cs-CZ" sz="2800" b="1" dirty="0">
              <a:latin typeface="Times New Roman" pitchFamily="18" charset="0"/>
              <a:cs typeface="Times New Roman" pitchFamily="18" charset="0"/>
            </a:endParaRPr>
          </a:p>
        </p:txBody>
      </p:sp>
      <p:sp>
        <p:nvSpPr>
          <p:cNvPr id="10" name="TextovéPole 9"/>
          <p:cNvSpPr txBox="1"/>
          <p:nvPr/>
        </p:nvSpPr>
        <p:spPr>
          <a:xfrm>
            <a:off x="395536" y="1635646"/>
            <a:ext cx="3816424" cy="369332"/>
          </a:xfrm>
          <a:prstGeom prst="rect">
            <a:avLst/>
          </a:prstGeom>
          <a:noFill/>
        </p:spPr>
        <p:txBody>
          <a:bodyPr wrap="square" rtlCol="0">
            <a:spAutoFit/>
          </a:bodyPr>
          <a:lstStyle/>
          <a:p>
            <a:endParaRPr lang="cs-CZ" dirty="0"/>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TextovéPole 2"/>
          <p:cNvSpPr txBox="1"/>
          <p:nvPr/>
        </p:nvSpPr>
        <p:spPr>
          <a:xfrm>
            <a:off x="176563" y="1059582"/>
            <a:ext cx="4254370" cy="1415772"/>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cs-CZ" b="1" u="sng" dirty="0" smtClean="0">
                <a:solidFill>
                  <a:schemeClr val="accent3">
                    <a:lumMod val="50000"/>
                  </a:schemeClr>
                </a:solidFill>
                <a:latin typeface="Times New Roman" pitchFamily="18" charset="0"/>
                <a:cs typeface="Times New Roman" pitchFamily="18" charset="0"/>
              </a:rPr>
              <a:t>Vytvoř </a:t>
            </a:r>
            <a:r>
              <a:rPr lang="cs-CZ" b="1" u="sng" dirty="0" smtClean="0">
                <a:solidFill>
                  <a:srgbClr val="FF0000"/>
                </a:solidFill>
                <a:latin typeface="Times New Roman" pitchFamily="18" charset="0"/>
                <a:cs typeface="Times New Roman" pitchFamily="18" charset="0"/>
              </a:rPr>
              <a:t>zprávu</a:t>
            </a:r>
            <a:r>
              <a:rPr lang="cs-CZ" b="1" u="sng" dirty="0" smtClean="0">
                <a:solidFill>
                  <a:schemeClr val="accent3">
                    <a:lumMod val="50000"/>
                  </a:schemeClr>
                </a:solidFill>
                <a:latin typeface="Times New Roman" pitchFamily="18" charset="0"/>
                <a:cs typeface="Times New Roman" pitchFamily="18" charset="0"/>
              </a:rPr>
              <a:t> a </a:t>
            </a:r>
            <a:r>
              <a:rPr lang="cs-CZ" b="1" u="sng" dirty="0" smtClean="0">
                <a:solidFill>
                  <a:srgbClr val="FF0000"/>
                </a:solidFill>
                <a:latin typeface="Times New Roman" pitchFamily="18" charset="0"/>
                <a:cs typeface="Times New Roman" pitchFamily="18" charset="0"/>
              </a:rPr>
              <a:t>oznámen</a:t>
            </a:r>
            <a:r>
              <a:rPr lang="cs-CZ" b="1" u="sng" dirty="0" smtClean="0">
                <a:solidFill>
                  <a:schemeClr val="accent3">
                    <a:lumMod val="50000"/>
                  </a:schemeClr>
                </a:solidFill>
                <a:latin typeface="Times New Roman" pitchFamily="18" charset="0"/>
                <a:cs typeface="Times New Roman" pitchFamily="18" charset="0"/>
              </a:rPr>
              <a:t>í s těmito údaji</a:t>
            </a:r>
            <a:r>
              <a:rPr lang="cs-CZ" b="1" u="sng" dirty="0" smtClean="0">
                <a:solidFill>
                  <a:schemeClr val="accent3">
                    <a:lumMod val="50000"/>
                  </a:schemeClr>
                </a:solidFill>
              </a:rPr>
              <a:t>:</a:t>
            </a:r>
          </a:p>
          <a:p>
            <a:r>
              <a:rPr lang="cs-CZ" sz="1400" b="1" dirty="0" smtClean="0">
                <a:solidFill>
                  <a:schemeClr val="accent3">
                    <a:lumMod val="50000"/>
                  </a:schemeClr>
                </a:solidFill>
                <a:latin typeface="Times New Roman" pitchFamily="18" charset="0"/>
                <a:cs typeface="Times New Roman" pitchFamily="18" charset="0"/>
              </a:rPr>
              <a:t>Akademie ZŠ Na Stráni Děčín VI</a:t>
            </a:r>
          </a:p>
          <a:p>
            <a:r>
              <a:rPr lang="cs-CZ" sz="1400" b="1" dirty="0" smtClean="0">
                <a:solidFill>
                  <a:schemeClr val="accent3">
                    <a:lumMod val="50000"/>
                  </a:schemeClr>
                </a:solidFill>
                <a:latin typeface="Times New Roman" pitchFamily="18" charset="0"/>
                <a:cs typeface="Times New Roman" pitchFamily="18" charset="0"/>
              </a:rPr>
              <a:t>Městské divadlo Děčín</a:t>
            </a:r>
          </a:p>
          <a:p>
            <a:r>
              <a:rPr lang="cs-CZ" sz="1400" b="1" dirty="0" smtClean="0">
                <a:solidFill>
                  <a:schemeClr val="accent3">
                    <a:lumMod val="50000"/>
                  </a:schemeClr>
                </a:solidFill>
                <a:latin typeface="Times New Roman" pitchFamily="18" charset="0"/>
                <a:cs typeface="Times New Roman" pitchFamily="18" charset="0"/>
              </a:rPr>
              <a:t>29.4.201?</a:t>
            </a:r>
          </a:p>
          <a:p>
            <a:r>
              <a:rPr lang="cs-CZ" sz="1400" b="1" dirty="0" err="1" smtClean="0">
                <a:solidFill>
                  <a:schemeClr val="accent3">
                    <a:lumMod val="50000"/>
                  </a:schemeClr>
                </a:solidFill>
                <a:latin typeface="Times New Roman" pitchFamily="18" charset="0"/>
                <a:cs typeface="Times New Roman" pitchFamily="18" charset="0"/>
              </a:rPr>
              <a:t>16h</a:t>
            </a:r>
            <a:r>
              <a:rPr lang="cs-CZ" sz="1400" b="1" dirty="0" smtClean="0">
                <a:solidFill>
                  <a:schemeClr val="accent3">
                    <a:lumMod val="50000"/>
                  </a:schemeClr>
                </a:solidFill>
                <a:latin typeface="Times New Roman" pitchFamily="18" charset="0"/>
                <a:cs typeface="Times New Roman" pitchFamily="18" charset="0"/>
              </a:rPr>
              <a:t> a </a:t>
            </a:r>
            <a:r>
              <a:rPr lang="cs-CZ" sz="1400" b="1" dirty="0" err="1" smtClean="0">
                <a:solidFill>
                  <a:schemeClr val="accent3">
                    <a:lumMod val="50000"/>
                  </a:schemeClr>
                </a:solidFill>
                <a:latin typeface="Times New Roman" pitchFamily="18" charset="0"/>
                <a:cs typeface="Times New Roman" pitchFamily="18" charset="0"/>
              </a:rPr>
              <a:t>18h</a:t>
            </a:r>
            <a:endParaRPr lang="cs-CZ" sz="1400" b="1" dirty="0" smtClean="0">
              <a:solidFill>
                <a:schemeClr val="accent3">
                  <a:lumMod val="50000"/>
                </a:schemeClr>
              </a:solidFill>
              <a:latin typeface="Times New Roman" pitchFamily="18" charset="0"/>
              <a:cs typeface="Times New Roman" pitchFamily="18" charset="0"/>
            </a:endParaRPr>
          </a:p>
          <a:p>
            <a:endParaRPr lang="cs-CZ" sz="1200" b="1" dirty="0" smtClean="0">
              <a:solidFill>
                <a:schemeClr val="accent3">
                  <a:lumMod val="50000"/>
                </a:schemeClr>
              </a:solidFill>
            </a:endParaRPr>
          </a:p>
        </p:txBody>
      </p:sp>
      <p:pic>
        <p:nvPicPr>
          <p:cNvPr id="1026" name="Picture 2" descr="C:\Users\parova\AppData\Local\Microsoft\Windows\Temporary Internet Files\Content.IE5\OSP21015\MC90008903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99232" y="1491630"/>
            <a:ext cx="1472768" cy="1492530"/>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4716016" y="563137"/>
            <a:ext cx="3395160" cy="2124000"/>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cs-CZ" b="1" u="sng" dirty="0" smtClean="0">
                <a:solidFill>
                  <a:schemeClr val="accent3">
                    <a:lumMod val="50000"/>
                  </a:schemeClr>
                </a:solidFill>
                <a:latin typeface="Times New Roman" pitchFamily="18" charset="0"/>
                <a:cs typeface="Times New Roman" pitchFamily="18" charset="0"/>
              </a:rPr>
              <a:t>Vytvoř </a:t>
            </a:r>
            <a:r>
              <a:rPr lang="cs-CZ" b="1" u="sng" dirty="0" smtClean="0">
                <a:solidFill>
                  <a:srgbClr val="FF0000"/>
                </a:solidFill>
                <a:latin typeface="Times New Roman" pitchFamily="18" charset="0"/>
                <a:cs typeface="Times New Roman" pitchFamily="18" charset="0"/>
              </a:rPr>
              <a:t>interview</a:t>
            </a:r>
            <a:r>
              <a:rPr lang="cs-CZ" b="1" u="sng" dirty="0" smtClean="0">
                <a:solidFill>
                  <a:schemeClr val="accent3">
                    <a:lumMod val="50000"/>
                  </a:schemeClr>
                </a:solidFill>
                <a:latin typeface="Times New Roman" pitchFamily="18" charset="0"/>
                <a:cs typeface="Times New Roman" pitchFamily="18" charset="0"/>
              </a:rPr>
              <a:t> na tato témata:</a:t>
            </a:r>
            <a:endParaRPr lang="cs-CZ" b="1" u="sng" dirty="0" smtClean="0">
              <a:solidFill>
                <a:schemeClr val="accent3">
                  <a:lumMod val="50000"/>
                </a:schemeClr>
              </a:solidFill>
            </a:endParaRPr>
          </a:p>
          <a:p>
            <a:r>
              <a:rPr lang="cs-CZ" sz="1400" b="1" dirty="0" smtClean="0">
                <a:solidFill>
                  <a:schemeClr val="accent3">
                    <a:lumMod val="50000"/>
                  </a:schemeClr>
                </a:solidFill>
                <a:latin typeface="Times New Roman" pitchFamily="18" charset="0"/>
                <a:cs typeface="Times New Roman" pitchFamily="18" charset="0"/>
              </a:rPr>
              <a:t>Akademie ZŠ Na Stráni Děčín VI</a:t>
            </a:r>
          </a:p>
          <a:p>
            <a:r>
              <a:rPr lang="cs-CZ" sz="1400" b="1" dirty="0" smtClean="0">
                <a:solidFill>
                  <a:schemeClr val="accent3">
                    <a:lumMod val="50000"/>
                  </a:schemeClr>
                </a:solidFill>
                <a:latin typeface="Times New Roman" pitchFamily="18" charset="0"/>
                <a:cs typeface="Times New Roman" pitchFamily="18" charset="0"/>
              </a:rPr>
              <a:t>Nezapomenutelný zážitek</a:t>
            </a:r>
          </a:p>
          <a:p>
            <a:r>
              <a:rPr lang="cs-CZ" sz="1400" b="1" dirty="0" smtClean="0">
                <a:solidFill>
                  <a:schemeClr val="accent3">
                    <a:lumMod val="50000"/>
                  </a:schemeClr>
                </a:solidFill>
                <a:latin typeface="Times New Roman" pitchFamily="18" charset="0"/>
                <a:cs typeface="Times New Roman" pitchFamily="18" charset="0"/>
              </a:rPr>
              <a:t>Hudba, kterou mám rád (a)</a:t>
            </a:r>
          </a:p>
          <a:p>
            <a:r>
              <a:rPr lang="cs-CZ" sz="1400" b="1" dirty="0" smtClean="0">
                <a:solidFill>
                  <a:schemeClr val="accent3">
                    <a:lumMod val="50000"/>
                  </a:schemeClr>
                </a:solidFill>
                <a:latin typeface="Times New Roman" pitchFamily="18" charset="0"/>
                <a:cs typeface="Times New Roman" pitchFamily="18" charset="0"/>
              </a:rPr>
              <a:t>Sport mě baví</a:t>
            </a:r>
          </a:p>
          <a:p>
            <a:r>
              <a:rPr lang="cs-CZ" sz="1400" b="1" dirty="0" smtClean="0">
                <a:solidFill>
                  <a:schemeClr val="accent3">
                    <a:lumMod val="50000"/>
                  </a:schemeClr>
                </a:solidFill>
                <a:latin typeface="Times New Roman" pitchFamily="18" charset="0"/>
                <a:cs typeface="Times New Roman" pitchFamily="18" charset="0"/>
              </a:rPr>
              <a:t>UFO</a:t>
            </a:r>
          </a:p>
          <a:p>
            <a:r>
              <a:rPr lang="cs-CZ" sz="1400" b="1" dirty="0" smtClean="0">
                <a:solidFill>
                  <a:schemeClr val="accent3">
                    <a:lumMod val="50000"/>
                  </a:schemeClr>
                </a:solidFill>
                <a:latin typeface="Times New Roman" pitchFamily="18" charset="0"/>
                <a:cs typeface="Times New Roman" pitchFamily="18" charset="0"/>
              </a:rPr>
              <a:t>Pomluvy, výmluvy a povýšené pohledy</a:t>
            </a:r>
          </a:p>
          <a:p>
            <a:r>
              <a:rPr lang="cs-CZ" sz="1400" b="1" dirty="0" smtClean="0">
                <a:solidFill>
                  <a:schemeClr val="accent3">
                    <a:lumMod val="50000"/>
                  </a:schemeClr>
                </a:solidFill>
                <a:latin typeface="Times New Roman" pitchFamily="18" charset="0"/>
                <a:cs typeface="Times New Roman" pitchFamily="18" charset="0"/>
              </a:rPr>
              <a:t>Domácí úkoly</a:t>
            </a:r>
          </a:p>
          <a:p>
            <a:r>
              <a:rPr lang="cs-CZ" sz="1400" b="1" dirty="0" smtClean="0">
                <a:solidFill>
                  <a:schemeClr val="accent3">
                    <a:lumMod val="50000"/>
                  </a:schemeClr>
                </a:solidFill>
                <a:latin typeface="Times New Roman" pitchFamily="18" charset="0"/>
                <a:cs typeface="Times New Roman" pitchFamily="18" charset="0"/>
              </a:rPr>
              <a:t>Budoucnost? </a:t>
            </a:r>
          </a:p>
          <a:p>
            <a:endParaRPr lang="cs-CZ" sz="1400" b="1" dirty="0" smtClean="0">
              <a:solidFill>
                <a:schemeClr val="accent3">
                  <a:lumMod val="50000"/>
                </a:schemeClr>
              </a:solidFill>
              <a:latin typeface="Times New Roman" pitchFamily="18" charset="0"/>
              <a:cs typeface="Times New Roman" pitchFamily="18" charset="0"/>
            </a:endParaRPr>
          </a:p>
          <a:p>
            <a:endParaRPr lang="cs-CZ" sz="1400" b="1" dirty="0" smtClean="0">
              <a:solidFill>
                <a:schemeClr val="accent3">
                  <a:lumMod val="50000"/>
                </a:schemeClr>
              </a:solidFill>
              <a:latin typeface="Times New Roman" pitchFamily="18" charset="0"/>
              <a:cs typeface="Times New Roman" pitchFamily="18" charset="0"/>
            </a:endParaRPr>
          </a:p>
          <a:p>
            <a:endParaRPr lang="cs-CZ" sz="1200" b="1" dirty="0" smtClean="0">
              <a:solidFill>
                <a:schemeClr val="accent3">
                  <a:lumMod val="50000"/>
                </a:schemeClr>
              </a:solidFill>
            </a:endParaRPr>
          </a:p>
        </p:txBody>
      </p:sp>
      <p:sp>
        <p:nvSpPr>
          <p:cNvPr id="7" name="TextovéPole 6"/>
          <p:cNvSpPr txBox="1"/>
          <p:nvPr/>
        </p:nvSpPr>
        <p:spPr>
          <a:xfrm>
            <a:off x="69871" y="2922367"/>
            <a:ext cx="8894618" cy="205200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cs-CZ" b="1" u="sng" dirty="0" smtClean="0">
                <a:solidFill>
                  <a:schemeClr val="accent3">
                    <a:lumMod val="50000"/>
                  </a:schemeClr>
                </a:solidFill>
                <a:latin typeface="Times New Roman" pitchFamily="18" charset="0"/>
                <a:cs typeface="Times New Roman" pitchFamily="18" charset="0"/>
              </a:rPr>
              <a:t>Na stránce              si přečtěte</a:t>
            </a:r>
            <a:r>
              <a:rPr lang="cs-CZ" b="1" u="sng" dirty="0" smtClean="0">
                <a:solidFill>
                  <a:srgbClr val="FF0000"/>
                </a:solidFill>
                <a:latin typeface="Times New Roman" pitchFamily="18" charset="0"/>
                <a:cs typeface="Times New Roman" pitchFamily="18" charset="0"/>
              </a:rPr>
              <a:t> fejeton </a:t>
            </a:r>
            <a:r>
              <a:rPr lang="cs-CZ" b="1" u="sng" dirty="0" smtClean="0">
                <a:solidFill>
                  <a:schemeClr val="accent3">
                    <a:lumMod val="50000"/>
                  </a:schemeClr>
                </a:solidFill>
                <a:latin typeface="Times New Roman" pitchFamily="18" charset="0"/>
                <a:cs typeface="Times New Roman" pitchFamily="18" charset="0"/>
              </a:rPr>
              <a:t>Jana Nerudy Kam s ním a doplňte následující text:</a:t>
            </a:r>
          </a:p>
          <a:p>
            <a:r>
              <a:rPr lang="cs-CZ" sz="1400" dirty="0">
                <a:latin typeface="Times New Roman" pitchFamily="18" charset="0"/>
                <a:cs typeface="Times New Roman" pitchFamily="18" charset="0"/>
              </a:rPr>
              <a:t>Tento fejeton napsal ………………………………… . Pro tento novinový útvar je typické: </a:t>
            </a:r>
            <a:r>
              <a:rPr lang="cs-CZ" sz="1400" dirty="0" smtClean="0">
                <a:latin typeface="Times New Roman" pitchFamily="18" charset="0"/>
                <a:cs typeface="Times New Roman" pitchFamily="18" charset="0"/>
              </a:rPr>
              <a:t>…………………………….</a:t>
            </a:r>
            <a:endParaRPr lang="cs-CZ" sz="1400" dirty="0">
              <a:latin typeface="Times New Roman" pitchFamily="18" charset="0"/>
              <a:cs typeface="Times New Roman" pitchFamily="18" charset="0"/>
            </a:endParaRPr>
          </a:p>
          <a:p>
            <a:r>
              <a:rPr lang="cs-CZ" sz="1400" dirty="0" smtClean="0">
                <a:latin typeface="Times New Roman" pitchFamily="18" charset="0"/>
                <a:cs typeface="Times New Roman" pitchFamily="18" charset="0"/>
              </a:rPr>
              <a:t>Autor se v tomto článku zamýšlí nad ………………………………………………………….............................................</a:t>
            </a:r>
          </a:p>
          <a:p>
            <a:r>
              <a:rPr lang="cs-CZ" sz="1400" dirty="0" smtClean="0">
                <a:latin typeface="Times New Roman" pitchFamily="18" charset="0"/>
                <a:cs typeface="Times New Roman" pitchFamily="18" charset="0"/>
              </a:rPr>
              <a:t>Co je to to „s ním“, co to vlastně představuje? ……………………………………………………………………………</a:t>
            </a:r>
          </a:p>
          <a:p>
            <a:r>
              <a:rPr lang="cs-CZ" sz="1400" dirty="0" smtClean="0">
                <a:latin typeface="Times New Roman" pitchFamily="18" charset="0"/>
                <a:cs typeface="Times New Roman" pitchFamily="18" charset="0"/>
              </a:rPr>
              <a:t>Co </a:t>
            </a:r>
            <a:r>
              <a:rPr lang="cs-CZ" sz="1400" dirty="0">
                <a:latin typeface="Times New Roman" pitchFamily="18" charset="0"/>
                <a:cs typeface="Times New Roman" pitchFamily="18" charset="0"/>
              </a:rPr>
              <a:t>je podle fejetonu „půl zdraví“? </a:t>
            </a:r>
            <a:r>
              <a:rPr lang="cs-CZ" sz="1400" dirty="0" smtClean="0">
                <a:latin typeface="Times New Roman" pitchFamily="18" charset="0"/>
                <a:cs typeface="Times New Roman" pitchFamily="18" charset="0"/>
              </a:rPr>
              <a:t>…………………………………………………………………………………………</a:t>
            </a:r>
            <a:endParaRPr lang="cs-CZ" sz="1400" dirty="0">
              <a:latin typeface="Times New Roman" pitchFamily="18" charset="0"/>
              <a:cs typeface="Times New Roman" pitchFamily="18" charset="0"/>
            </a:endParaRPr>
          </a:p>
          <a:p>
            <a:r>
              <a:rPr lang="cs-CZ" sz="1400" dirty="0" smtClean="0">
                <a:latin typeface="Times New Roman" pitchFamily="18" charset="0"/>
                <a:cs typeface="Times New Roman" pitchFamily="18" charset="0"/>
              </a:rPr>
              <a:t> </a:t>
            </a:r>
            <a:r>
              <a:rPr lang="cs-CZ" sz="1400" dirty="0">
                <a:latin typeface="Times New Roman" pitchFamily="18" charset="0"/>
                <a:cs typeface="Times New Roman" pitchFamily="18" charset="0"/>
              </a:rPr>
              <a:t>A jak hodně </a:t>
            </a:r>
            <a:r>
              <a:rPr lang="cs-CZ" sz="1400" dirty="0" smtClean="0">
                <a:latin typeface="Times New Roman" pitchFamily="18" charset="0"/>
                <a:cs typeface="Times New Roman" pitchFamily="18" charset="0"/>
              </a:rPr>
              <a:t>zdraví bychom </a:t>
            </a:r>
            <a:r>
              <a:rPr lang="cs-CZ" sz="1400" dirty="0">
                <a:latin typeface="Times New Roman" pitchFamily="18" charset="0"/>
                <a:cs typeface="Times New Roman" pitchFamily="18" charset="0"/>
              </a:rPr>
              <a:t>tedy mohli být</a:t>
            </a:r>
            <a:r>
              <a:rPr lang="cs-CZ" sz="1400" dirty="0" smtClean="0">
                <a:latin typeface="Times New Roman" pitchFamily="18" charset="0"/>
                <a:cs typeface="Times New Roman" pitchFamily="18" charset="0"/>
              </a:rPr>
              <a:t>?……………………………………………………………………………… </a:t>
            </a:r>
          </a:p>
          <a:p>
            <a:r>
              <a:rPr lang="cs-CZ" sz="1400" dirty="0" smtClean="0">
                <a:latin typeface="Times New Roman" pitchFamily="18" charset="0"/>
                <a:cs typeface="Times New Roman" pitchFamily="18" charset="0"/>
              </a:rPr>
              <a:t>Popiš </a:t>
            </a:r>
            <a:r>
              <a:rPr lang="cs-CZ" sz="1400" dirty="0" err="1">
                <a:latin typeface="Times New Roman" pitchFamily="18" charset="0"/>
                <a:cs typeface="Times New Roman" pitchFamily="18" charset="0"/>
              </a:rPr>
              <a:t>odysseu</a:t>
            </a:r>
            <a:r>
              <a:rPr lang="cs-CZ" sz="1400" dirty="0">
                <a:latin typeface="Times New Roman" pitchFamily="18" charset="0"/>
                <a:cs typeface="Times New Roman" pitchFamily="18" charset="0"/>
              </a:rPr>
              <a:t> (putování) slámy: </a:t>
            </a:r>
            <a:r>
              <a:rPr lang="cs-CZ" sz="1400" dirty="0" smtClean="0">
                <a:latin typeface="Times New Roman" pitchFamily="18" charset="0"/>
                <a:cs typeface="Times New Roman" pitchFamily="18" charset="0"/>
              </a:rPr>
              <a:t>……………………………………………………………………………………............</a:t>
            </a:r>
            <a:endParaRPr lang="cs-CZ" sz="1400" dirty="0">
              <a:latin typeface="Times New Roman" pitchFamily="18" charset="0"/>
              <a:cs typeface="Times New Roman" pitchFamily="18" charset="0"/>
            </a:endParaRPr>
          </a:p>
          <a:p>
            <a:r>
              <a:rPr lang="cs-CZ" sz="1400" dirty="0">
                <a:latin typeface="Times New Roman" pitchFamily="18" charset="0"/>
                <a:cs typeface="Times New Roman" pitchFamily="18" charset="0"/>
              </a:rPr>
              <a:t>Jak byl problém vyřešen? </a:t>
            </a:r>
            <a:r>
              <a:rPr lang="cs-CZ" sz="1400" dirty="0" smtClean="0">
                <a:latin typeface="Times New Roman" pitchFamily="18" charset="0"/>
                <a:cs typeface="Times New Roman" pitchFamily="18" charset="0"/>
              </a:rPr>
              <a:t>…………………………………………………………………………………………………..</a:t>
            </a:r>
            <a:endParaRPr lang="cs-CZ" sz="1400" dirty="0">
              <a:latin typeface="Times New Roman" pitchFamily="18" charset="0"/>
              <a:cs typeface="Times New Roman" pitchFamily="18" charset="0"/>
            </a:endParaRPr>
          </a:p>
          <a:p>
            <a:endParaRPr lang="cs-CZ" b="1" u="sng" dirty="0" smtClean="0">
              <a:solidFill>
                <a:schemeClr val="accent3">
                  <a:lumMod val="50000"/>
                </a:schemeClr>
              </a:solidFill>
              <a:latin typeface="Times New Roman" pitchFamily="18" charset="0"/>
              <a:cs typeface="Times New Roman" pitchFamily="18" charset="0"/>
            </a:endParaRPr>
          </a:p>
          <a:p>
            <a:endParaRPr lang="cs-CZ" b="1" u="sng" dirty="0" smtClean="0">
              <a:solidFill>
                <a:schemeClr val="accent3">
                  <a:lumMod val="50000"/>
                </a:schemeClr>
              </a:solidFill>
              <a:latin typeface="Times New Roman" pitchFamily="18" charset="0"/>
              <a:cs typeface="Times New Roman" pitchFamily="18" charset="0"/>
            </a:endParaRPr>
          </a:p>
        </p:txBody>
      </p:sp>
      <p:sp>
        <p:nvSpPr>
          <p:cNvPr id="6" name="Tlačítko akce: Informace 5">
            <a:hlinkClick r:id="rId4" action="ppaction://program" highlightClick="1"/>
          </p:cNvPr>
          <p:cNvSpPr/>
          <p:nvPr/>
        </p:nvSpPr>
        <p:spPr>
          <a:xfrm>
            <a:off x="1331640" y="2922367"/>
            <a:ext cx="504056" cy="369332"/>
          </a:xfrm>
          <a:prstGeom prst="actionButtonInformation">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cs-CZ"/>
          </a:p>
        </p:txBody>
      </p:sp>
      <p:pic>
        <p:nvPicPr>
          <p:cNvPr id="1027" name="Picture 3" descr="C:\Users\parova\AppData\Local\Microsoft\Windows\Temporary Internet Files\Content.IE5\OSP21015\MC900250144[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80654" y="788236"/>
            <a:ext cx="983834" cy="168711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67" y="492443"/>
            <a:ext cx="4284984" cy="594066"/>
          </a:xfrm>
        </p:spPr>
        <p:txBody>
          <a:bodyPr>
            <a:normAutofit fontScale="90000"/>
          </a:bodyPr>
          <a:lstStyle/>
          <a:p>
            <a:pPr algn="l"/>
            <a:r>
              <a:rPr lang="cs-CZ" sz="2800" b="1" dirty="0" smtClean="0">
                <a:latin typeface="Times New Roman" pitchFamily="18" charset="0"/>
                <a:cs typeface="Times New Roman" pitchFamily="18" charset="0"/>
              </a:rPr>
              <a:t>24.6 Něco navíc pro šikovné</a:t>
            </a:r>
            <a:endParaRPr lang="cs-CZ" sz="28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TextovéPole 2"/>
          <p:cNvSpPr txBox="1"/>
          <p:nvPr/>
        </p:nvSpPr>
        <p:spPr>
          <a:xfrm>
            <a:off x="251520" y="1080849"/>
            <a:ext cx="8640960" cy="399600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cs-CZ" b="1" u="sng" dirty="0" smtClean="0">
                <a:latin typeface="Times New Roman" pitchFamily="18" charset="0"/>
                <a:cs typeface="Times New Roman" pitchFamily="18" charset="0"/>
              </a:rPr>
              <a:t>Jak napsat fejeton?</a:t>
            </a:r>
            <a:endParaRPr lang="cs-CZ" b="1" u="sng" dirty="0">
              <a:latin typeface="Times New Roman" pitchFamily="18" charset="0"/>
              <a:cs typeface="Times New Roman" pitchFamily="18" charset="0"/>
            </a:endParaRPr>
          </a:p>
          <a:p>
            <a:r>
              <a:rPr lang="cs-CZ" sz="1200" b="1" dirty="0">
                <a:latin typeface="Times New Roman" pitchFamily="18" charset="0"/>
                <a:cs typeface="Times New Roman" pitchFamily="18" charset="0"/>
              </a:rPr>
              <a:t>1</a:t>
            </a:r>
          </a:p>
          <a:p>
            <a:r>
              <a:rPr lang="cs-CZ" sz="1200" u="sng" dirty="0">
                <a:latin typeface="Times New Roman" pitchFamily="18" charset="0"/>
                <a:cs typeface="Times New Roman" pitchFamily="18" charset="0"/>
              </a:rPr>
              <a:t>Titulek fejetonu</a:t>
            </a:r>
          </a:p>
          <a:p>
            <a:r>
              <a:rPr lang="cs-CZ" sz="1200" dirty="0">
                <a:latin typeface="Times New Roman" pitchFamily="18" charset="0"/>
                <a:cs typeface="Times New Roman" pitchFamily="18" charset="0"/>
              </a:rPr>
              <a:t>Titulek fejetonu by měl být kreativní a musí čtenáře upoutat. Autorovi fejetonu se dává volná ruka, není omezen žádným pravidlem. Titulek fejetonu může vypadat následovně: Kam s ním? (fejeton zakladatele českého fejetonu Jana Nerudy) nebo název: </a:t>
            </a:r>
            <a:r>
              <a:rPr lang="cs-CZ" sz="1200" dirty="0" err="1">
                <a:latin typeface="Times New Roman" pitchFamily="18" charset="0"/>
                <a:cs typeface="Times New Roman" pitchFamily="18" charset="0"/>
              </a:rPr>
              <a:t>Kajetánka</a:t>
            </a:r>
            <a:r>
              <a:rPr lang="cs-CZ" sz="1200" dirty="0">
                <a:latin typeface="Times New Roman" pitchFamily="18" charset="0"/>
                <a:cs typeface="Times New Roman" pitchFamily="18" charset="0"/>
              </a:rPr>
              <a:t> (autorem fejetonu je Ludvík Vaculík).</a:t>
            </a:r>
          </a:p>
          <a:p>
            <a:r>
              <a:rPr lang="cs-CZ" sz="1200" b="1" dirty="0">
                <a:latin typeface="Times New Roman" pitchFamily="18" charset="0"/>
                <a:cs typeface="Times New Roman" pitchFamily="18" charset="0"/>
              </a:rPr>
              <a:t>2</a:t>
            </a:r>
          </a:p>
          <a:p>
            <a:r>
              <a:rPr lang="cs-CZ" sz="1200" u="sng" dirty="0">
                <a:latin typeface="Times New Roman" pitchFamily="18" charset="0"/>
                <a:cs typeface="Times New Roman" pitchFamily="18" charset="0"/>
              </a:rPr>
              <a:t>Tělo fejetonu</a:t>
            </a:r>
            <a:r>
              <a:rPr lang="cs-CZ" sz="1200" dirty="0">
                <a:latin typeface="Times New Roman" pitchFamily="18" charset="0"/>
                <a:cs typeface="Times New Roman" pitchFamily="18" charset="0"/>
              </a:rPr>
              <a:t/>
            </a:r>
            <a:br>
              <a:rPr lang="cs-CZ" sz="1200" dirty="0">
                <a:latin typeface="Times New Roman" pitchFamily="18" charset="0"/>
                <a:cs typeface="Times New Roman" pitchFamily="18" charset="0"/>
              </a:rPr>
            </a:br>
            <a:r>
              <a:rPr lang="cs-CZ" sz="1200" dirty="0">
                <a:latin typeface="Times New Roman" pitchFamily="18" charset="0"/>
                <a:cs typeface="Times New Roman" pitchFamily="18" charset="0"/>
              </a:rPr>
              <a:t>Fejeton předkládá témata všedního dne v novém světle. Autor by měl užít ironii nebo sarkasmus, poukazovat na skutečnosti či události netradičním pohledem. Užívá se vyprávěcí postup s postupem úvahovým a popisným. Nevyhýbáme se přímé řeči a ani dialogům. Užíváme tázací i krátké věty. Fejeton často končí bez odpovědi. Nutí čtenáře k zamyšlení se nad nějakou událostí či jevem ve společnosti. Autorův subjektivní nádech je typický. Jedná se v praxi o humorný postřeh. Napsat fejeton už z těchto důvodů není jednoduché. Je nutná vysoká míra nápaditosti a originality. Často se užívá nějaký příklad z vlastního života, jehož podtextem je právě reflexe události či nějakého jevu ve společnosti, na který chceme fejetonem poukázat. Úkolem fejetonu není prioritně odlehčit téma, ale výběrem lehčího slohu poukázat na problém jinýma očima.</a:t>
            </a:r>
          </a:p>
          <a:p>
            <a:r>
              <a:rPr lang="cs-CZ" sz="1200" b="1" dirty="0">
                <a:latin typeface="Times New Roman" pitchFamily="18" charset="0"/>
                <a:cs typeface="Times New Roman" pitchFamily="18" charset="0"/>
              </a:rPr>
              <a:t>3</a:t>
            </a:r>
          </a:p>
          <a:p>
            <a:r>
              <a:rPr lang="cs-CZ" sz="1200" u="sng" dirty="0">
                <a:latin typeface="Times New Roman" pitchFamily="18" charset="0"/>
                <a:cs typeface="Times New Roman" pitchFamily="18" charset="0"/>
              </a:rPr>
              <a:t>Závěr</a:t>
            </a:r>
            <a:r>
              <a:rPr lang="cs-CZ" sz="1200" dirty="0">
                <a:latin typeface="Times New Roman" pitchFamily="18" charset="0"/>
                <a:cs typeface="Times New Roman" pitchFamily="18" charset="0"/>
              </a:rPr>
              <a:t/>
            </a:r>
            <a:br>
              <a:rPr lang="cs-CZ" sz="1200" dirty="0">
                <a:latin typeface="Times New Roman" pitchFamily="18" charset="0"/>
                <a:cs typeface="Times New Roman" pitchFamily="18" charset="0"/>
              </a:rPr>
            </a:br>
            <a:r>
              <a:rPr lang="cs-CZ" sz="1200" dirty="0">
                <a:latin typeface="Times New Roman" pitchFamily="18" charset="0"/>
                <a:cs typeface="Times New Roman" pitchFamily="18" charset="0"/>
              </a:rPr>
              <a:t>Ten může i nemusí být otevřený. Do závěru fejetonu nevkládáme shrnutí, ale můžeme fejeton ukončit nějakou humornou tečkou. Snažíme se sice o to, aby se čtenář nad problematikou zamyslel, nikoliv však tím, že bychom čtenáři problematiku vysvětlovali. Autor fejetonu přináší svým textem jiný pohled na věc – a třeba ji zprostředkovává vlastní zkušeností, je subjektivní</a:t>
            </a:r>
            <a:r>
              <a:rPr lang="cs-CZ" sz="1200" dirty="0"/>
              <a:t>.</a:t>
            </a:r>
          </a:p>
          <a:p>
            <a:endParaRPr lang="cs-CZ" sz="1200" b="1" dirty="0" smtClean="0">
              <a:solidFill>
                <a:schemeClr val="accent3">
                  <a:lumMod val="50000"/>
                </a:schemeClr>
              </a:solidFill>
            </a:endParaRPr>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5062" y="339502"/>
            <a:ext cx="993876" cy="1332000"/>
          </a:xfrm>
          <a:prstGeom prst="rect">
            <a:avLst/>
          </a:prstGeom>
        </p:spPr>
      </p:pic>
      <p:pic>
        <p:nvPicPr>
          <p:cNvPr id="5" name="Obrázek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64088" y="339502"/>
            <a:ext cx="771525" cy="115212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Obrázek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44208" y="339502"/>
            <a:ext cx="936104" cy="11521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Obrázek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524328" y="339502"/>
            <a:ext cx="1008112" cy="11521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9248" y="492443"/>
            <a:ext cx="2448272" cy="594066"/>
          </a:xfrm>
        </p:spPr>
        <p:txBody>
          <a:bodyPr>
            <a:normAutofit/>
          </a:bodyPr>
          <a:lstStyle/>
          <a:p>
            <a:pPr algn="l"/>
            <a:r>
              <a:rPr lang="cs-CZ" sz="2500" b="1" dirty="0" smtClean="0">
                <a:latin typeface="Times New Roman" pitchFamily="18" charset="0"/>
                <a:cs typeface="Times New Roman" pitchFamily="18" charset="0"/>
              </a:rPr>
              <a:t>24.7 CLIL</a:t>
            </a:r>
            <a:endParaRPr lang="cs-CZ" sz="2500" b="1" dirty="0">
              <a:latin typeface="Times New Roman" pitchFamily="18" charset="0"/>
              <a:cs typeface="Times New Roman" pitchFamily="18" charset="0"/>
            </a:endParaRPr>
          </a:p>
        </p:txBody>
      </p:sp>
      <p:sp>
        <p:nvSpPr>
          <p:cNvPr id="17" name="TextovéPole 16"/>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Czech </a:t>
            </a:r>
            <a:r>
              <a:rPr lang="cs-CZ" sz="1600" b="1" dirty="0" err="1" smtClean="0">
                <a:solidFill>
                  <a:schemeClr val="accent3">
                    <a:lumMod val="50000"/>
                  </a:schemeClr>
                </a:solidFill>
                <a:latin typeface="Times New Roman" pitchFamily="18" charset="0"/>
                <a:cs typeface="Times New Roman" pitchFamily="18" charset="0"/>
              </a:rPr>
              <a:t>language</a:t>
            </a:r>
            <a:r>
              <a:rPr lang="cs-CZ" sz="1600" b="1" dirty="0" smtClean="0">
                <a:solidFill>
                  <a:schemeClr val="accent3">
                    <a:lumMod val="50000"/>
                  </a:schemeClr>
                </a:solidFill>
                <a:latin typeface="Times New Roman" pitchFamily="18" charset="0"/>
                <a:cs typeface="Times New Roman" pitchFamily="18" charset="0"/>
              </a:rPr>
              <a:t> and </a:t>
            </a:r>
            <a:r>
              <a:rPr lang="cs-CZ" sz="1600" b="1" dirty="0" err="1" smtClean="0">
                <a:solidFill>
                  <a:schemeClr val="accent3">
                    <a:lumMod val="50000"/>
                  </a:schemeClr>
                </a:solidFill>
                <a:latin typeface="Times New Roman" pitchFamily="18" charset="0"/>
                <a:cs typeface="Times New Roman" pitchFamily="18" charset="0"/>
              </a:rPr>
              <a:t>literature</a:t>
            </a:r>
            <a:endParaRPr lang="cs-CZ" sz="1600" b="1" dirty="0" smtClean="0">
              <a:solidFill>
                <a:schemeClr val="accent3">
                  <a:lumMod val="50000"/>
                </a:schemeClr>
              </a:solidFill>
              <a:latin typeface="Times New Roman" pitchFamily="18" charset="0"/>
              <a:cs typeface="Times New Roman" pitchFamily="18" charset="0"/>
            </a:endParaRPr>
          </a:p>
          <a:p>
            <a:endParaRPr lang="cs-CZ" sz="1000" dirty="0">
              <a:latin typeface="Times New Roman" pitchFamily="18" charset="0"/>
              <a:cs typeface="Times New Roman" pitchFamily="18" charset="0"/>
            </a:endParaRPr>
          </a:p>
        </p:txBody>
      </p:sp>
      <p:sp>
        <p:nvSpPr>
          <p:cNvPr id="7" name="TextovéPole 6"/>
          <p:cNvSpPr txBox="1"/>
          <p:nvPr/>
        </p:nvSpPr>
        <p:spPr>
          <a:xfrm>
            <a:off x="180000" y="986656"/>
            <a:ext cx="8964000" cy="4278094"/>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sz="1200" b="1" dirty="0"/>
              <a:t>[</a:t>
            </a:r>
            <a:r>
              <a:rPr lang="en-US" sz="1000" b="1" dirty="0">
                <a:latin typeface="Times New Roman" pitchFamily="18" charset="0"/>
                <a:cs typeface="Times New Roman" pitchFamily="18" charset="0"/>
              </a:rPr>
              <a:t>Johanna]</a:t>
            </a:r>
            <a:r>
              <a:rPr lang="en-US" sz="1000" dirty="0">
                <a:latin typeface="Times New Roman" pitchFamily="18" charset="0"/>
                <a:cs typeface="Times New Roman" pitchFamily="18" charset="0"/>
              </a:rPr>
              <a:t/>
            </a:r>
            <a:br>
              <a:rPr lang="en-US" sz="1000" dirty="0">
                <a:latin typeface="Times New Roman" pitchFamily="18" charset="0"/>
                <a:cs typeface="Times New Roman" pitchFamily="18" charset="0"/>
              </a:rPr>
            </a:br>
            <a:r>
              <a:rPr lang="en-US" sz="1000" dirty="0">
                <a:latin typeface="Times New Roman" pitchFamily="18" charset="0"/>
                <a:cs typeface="Times New Roman" pitchFamily="18" charset="0"/>
              </a:rPr>
              <a:t>Hi, I’m Johanna and I’m here with Justin </a:t>
            </a:r>
            <a:r>
              <a:rPr lang="en-US" sz="1000" dirty="0" err="1">
                <a:latin typeface="Times New Roman" pitchFamily="18" charset="0"/>
                <a:cs typeface="Times New Roman" pitchFamily="18" charset="0"/>
              </a:rPr>
              <a:t>Bieber</a:t>
            </a:r>
            <a:r>
              <a:rPr lang="en-US" sz="1000" dirty="0">
                <a:latin typeface="Times New Roman" pitchFamily="18" charset="0"/>
                <a:cs typeface="Times New Roman" pitchFamily="18" charset="0"/>
              </a:rPr>
              <a:t> for </a:t>
            </a:r>
            <a:r>
              <a:rPr lang="en-US" sz="1000" dirty="0" err="1">
                <a:latin typeface="Times New Roman" pitchFamily="18" charset="0"/>
                <a:cs typeface="Times New Roman" pitchFamily="18" charset="0"/>
              </a:rPr>
              <a:t>JBSource</a:t>
            </a:r>
            <a:r>
              <a:rPr lang="en-US" sz="1000" dirty="0">
                <a:latin typeface="Times New Roman" pitchFamily="18" charset="0"/>
                <a:cs typeface="Times New Roman" pitchFamily="18" charset="0"/>
              </a:rPr>
              <a:t>. Ashley is doing our camera work ’cause she’s amazing. </a:t>
            </a:r>
            <a:endParaRPr lang="cs-CZ" sz="1000" dirty="0">
              <a:latin typeface="Times New Roman" pitchFamily="18" charset="0"/>
              <a:cs typeface="Times New Roman" pitchFamily="18" charset="0"/>
            </a:endParaRPr>
          </a:p>
          <a:p>
            <a:r>
              <a:rPr lang="en-US" sz="1000" b="1" dirty="0">
                <a:latin typeface="Times New Roman" pitchFamily="18" charset="0"/>
                <a:cs typeface="Times New Roman" pitchFamily="18" charset="0"/>
              </a:rPr>
              <a:t>[Johanna]</a:t>
            </a:r>
            <a:r>
              <a:rPr lang="en-US" sz="1000" dirty="0">
                <a:latin typeface="Times New Roman" pitchFamily="18" charset="0"/>
                <a:cs typeface="Times New Roman" pitchFamily="18" charset="0"/>
              </a:rPr>
              <a:t/>
            </a:r>
            <a:br>
              <a:rPr lang="en-US" sz="1000" dirty="0">
                <a:latin typeface="Times New Roman" pitchFamily="18" charset="0"/>
                <a:cs typeface="Times New Roman" pitchFamily="18" charset="0"/>
              </a:rPr>
            </a:br>
            <a:r>
              <a:rPr lang="en-US" sz="1000" dirty="0">
                <a:latin typeface="Times New Roman" pitchFamily="18" charset="0"/>
                <a:cs typeface="Times New Roman" pitchFamily="18" charset="0"/>
              </a:rPr>
              <a:t>Um, now, his album “My Worlds” The Australian Edition, just went gold here, and we’re just getting started. And I’m talking really quick, so I’m sorry. </a:t>
            </a:r>
            <a:endParaRPr lang="cs-CZ" sz="1000" dirty="0">
              <a:latin typeface="Times New Roman" pitchFamily="18" charset="0"/>
              <a:cs typeface="Times New Roman" pitchFamily="18" charset="0"/>
            </a:endParaRPr>
          </a:p>
          <a:p>
            <a:r>
              <a:rPr lang="en-US" sz="1000" b="1" dirty="0">
                <a:latin typeface="Times New Roman" pitchFamily="18" charset="0"/>
                <a:cs typeface="Times New Roman" pitchFamily="18" charset="0"/>
              </a:rPr>
              <a:t>[Justin </a:t>
            </a:r>
            <a:r>
              <a:rPr lang="en-US" sz="1000" b="1" dirty="0" err="1">
                <a:latin typeface="Times New Roman" pitchFamily="18" charset="0"/>
                <a:cs typeface="Times New Roman" pitchFamily="18" charset="0"/>
              </a:rPr>
              <a:t>Bieber</a:t>
            </a:r>
            <a:r>
              <a:rPr lang="en-US" sz="1000" b="1" dirty="0">
                <a:latin typeface="Times New Roman" pitchFamily="18" charset="0"/>
                <a:cs typeface="Times New Roman" pitchFamily="18" charset="0"/>
              </a:rPr>
              <a:t>]</a:t>
            </a:r>
            <a:r>
              <a:rPr lang="en-US" sz="1000" dirty="0">
                <a:latin typeface="Times New Roman" pitchFamily="18" charset="0"/>
                <a:cs typeface="Times New Roman" pitchFamily="18" charset="0"/>
              </a:rPr>
              <a:t/>
            </a:r>
            <a:br>
              <a:rPr lang="en-US" sz="1000" dirty="0">
                <a:latin typeface="Times New Roman" pitchFamily="18" charset="0"/>
                <a:cs typeface="Times New Roman" pitchFamily="18" charset="0"/>
              </a:rPr>
            </a:br>
            <a:r>
              <a:rPr lang="en-US" sz="1000" dirty="0">
                <a:latin typeface="Times New Roman" pitchFamily="18" charset="0"/>
                <a:cs typeface="Times New Roman" pitchFamily="18" charset="0"/>
              </a:rPr>
              <a:t>Nah it’s cool. </a:t>
            </a:r>
            <a:endParaRPr lang="cs-CZ" sz="1000" dirty="0">
              <a:latin typeface="Times New Roman" pitchFamily="18" charset="0"/>
              <a:cs typeface="Times New Roman" pitchFamily="18" charset="0"/>
            </a:endParaRPr>
          </a:p>
          <a:p>
            <a:r>
              <a:rPr lang="en-US" sz="1000" b="1" dirty="0">
                <a:latin typeface="Times New Roman" pitchFamily="18" charset="0"/>
                <a:cs typeface="Times New Roman" pitchFamily="18" charset="0"/>
              </a:rPr>
              <a:t>[Johanna]</a:t>
            </a:r>
            <a:r>
              <a:rPr lang="en-US" sz="1000" dirty="0">
                <a:latin typeface="Times New Roman" pitchFamily="18" charset="0"/>
                <a:cs typeface="Times New Roman" pitchFamily="18" charset="0"/>
              </a:rPr>
              <a:t/>
            </a:r>
            <a:br>
              <a:rPr lang="en-US" sz="1000" dirty="0">
                <a:latin typeface="Times New Roman" pitchFamily="18" charset="0"/>
                <a:cs typeface="Times New Roman" pitchFamily="18" charset="0"/>
              </a:rPr>
            </a:br>
            <a:r>
              <a:rPr lang="en-US" sz="1000" dirty="0" err="1">
                <a:latin typeface="Times New Roman" pitchFamily="18" charset="0"/>
                <a:cs typeface="Times New Roman" pitchFamily="18" charset="0"/>
              </a:rPr>
              <a:t>Ohkay</a:t>
            </a:r>
            <a:r>
              <a:rPr lang="en-US" sz="1000" dirty="0">
                <a:latin typeface="Times New Roman" pitchFamily="18" charset="0"/>
                <a:cs typeface="Times New Roman" pitchFamily="18" charset="0"/>
              </a:rPr>
              <a:t>, </a:t>
            </a:r>
            <a:r>
              <a:rPr lang="en-US" sz="1000" dirty="0" err="1">
                <a:latin typeface="Times New Roman" pitchFamily="18" charset="0"/>
                <a:cs typeface="Times New Roman" pitchFamily="18" charset="0"/>
              </a:rPr>
              <a:t>uhm</a:t>
            </a:r>
            <a:r>
              <a:rPr lang="en-US" sz="1000" dirty="0">
                <a:latin typeface="Times New Roman" pitchFamily="18" charset="0"/>
                <a:cs typeface="Times New Roman" pitchFamily="18" charset="0"/>
              </a:rPr>
              <a:t>, so! Are you enjoying your stay in Australia? </a:t>
            </a:r>
            <a:endParaRPr lang="cs-CZ" sz="1000" dirty="0">
              <a:latin typeface="Times New Roman" pitchFamily="18" charset="0"/>
              <a:cs typeface="Times New Roman" pitchFamily="18" charset="0"/>
            </a:endParaRPr>
          </a:p>
          <a:p>
            <a:r>
              <a:rPr lang="en-US" sz="1000" b="1" dirty="0">
                <a:latin typeface="Times New Roman" pitchFamily="18" charset="0"/>
                <a:cs typeface="Times New Roman" pitchFamily="18" charset="0"/>
              </a:rPr>
              <a:t>[Justin </a:t>
            </a:r>
            <a:r>
              <a:rPr lang="en-US" sz="1000" b="1" dirty="0" err="1">
                <a:latin typeface="Times New Roman" pitchFamily="18" charset="0"/>
                <a:cs typeface="Times New Roman" pitchFamily="18" charset="0"/>
              </a:rPr>
              <a:t>Bieber</a:t>
            </a:r>
            <a:r>
              <a:rPr lang="en-US" sz="1000" b="1" dirty="0">
                <a:latin typeface="Times New Roman" pitchFamily="18" charset="0"/>
                <a:cs typeface="Times New Roman" pitchFamily="18" charset="0"/>
              </a:rPr>
              <a:t>]</a:t>
            </a:r>
            <a:r>
              <a:rPr lang="en-US" sz="1000" dirty="0">
                <a:latin typeface="Times New Roman" pitchFamily="18" charset="0"/>
                <a:cs typeface="Times New Roman" pitchFamily="18" charset="0"/>
              </a:rPr>
              <a:t/>
            </a:r>
            <a:br>
              <a:rPr lang="en-US" sz="1000" dirty="0">
                <a:latin typeface="Times New Roman" pitchFamily="18" charset="0"/>
                <a:cs typeface="Times New Roman" pitchFamily="18" charset="0"/>
              </a:rPr>
            </a:br>
            <a:r>
              <a:rPr lang="en-US" sz="1000" dirty="0">
                <a:latin typeface="Times New Roman" pitchFamily="18" charset="0"/>
                <a:cs typeface="Times New Roman" pitchFamily="18" charset="0"/>
              </a:rPr>
              <a:t>Yes, I’m </a:t>
            </a:r>
            <a:r>
              <a:rPr lang="en-US" sz="1000" dirty="0" err="1">
                <a:latin typeface="Times New Roman" pitchFamily="18" charset="0"/>
                <a:cs typeface="Times New Roman" pitchFamily="18" charset="0"/>
              </a:rPr>
              <a:t>lovin</a:t>
            </a:r>
            <a:r>
              <a:rPr lang="en-US" sz="1000" dirty="0">
                <a:latin typeface="Times New Roman" pitchFamily="18" charset="0"/>
                <a:cs typeface="Times New Roman" pitchFamily="18" charset="0"/>
              </a:rPr>
              <a:t>’ it so far and it’s been amazing, </a:t>
            </a:r>
            <a:r>
              <a:rPr lang="en-US" sz="1000" dirty="0" err="1">
                <a:latin typeface="Times New Roman" pitchFamily="18" charset="0"/>
                <a:cs typeface="Times New Roman" pitchFamily="18" charset="0"/>
              </a:rPr>
              <a:t>uhm</a:t>
            </a:r>
            <a:r>
              <a:rPr lang="en-US" sz="1000" dirty="0">
                <a:latin typeface="Times New Roman" pitchFamily="18" charset="0"/>
                <a:cs typeface="Times New Roman" pitchFamily="18" charset="0"/>
              </a:rPr>
              <a:t>, the fans have been incredible, and uh, the weather’s been nice too. </a:t>
            </a:r>
            <a:endParaRPr lang="cs-CZ" sz="1000" dirty="0">
              <a:latin typeface="Times New Roman" pitchFamily="18" charset="0"/>
              <a:cs typeface="Times New Roman" pitchFamily="18" charset="0"/>
            </a:endParaRPr>
          </a:p>
          <a:p>
            <a:r>
              <a:rPr lang="en-US" sz="1000" b="1" dirty="0">
                <a:latin typeface="Times New Roman" pitchFamily="18" charset="0"/>
                <a:cs typeface="Times New Roman" pitchFamily="18" charset="0"/>
              </a:rPr>
              <a:t>[Johanna]</a:t>
            </a:r>
            <a:r>
              <a:rPr lang="en-US" sz="1000" dirty="0">
                <a:latin typeface="Times New Roman" pitchFamily="18" charset="0"/>
                <a:cs typeface="Times New Roman" pitchFamily="18" charset="0"/>
              </a:rPr>
              <a:t/>
            </a:r>
            <a:br>
              <a:rPr lang="en-US" sz="1000" dirty="0">
                <a:latin typeface="Times New Roman" pitchFamily="18" charset="0"/>
                <a:cs typeface="Times New Roman" pitchFamily="18" charset="0"/>
              </a:rPr>
            </a:br>
            <a:r>
              <a:rPr lang="en-US" sz="1000" dirty="0">
                <a:latin typeface="Times New Roman" pitchFamily="18" charset="0"/>
                <a:cs typeface="Times New Roman" pitchFamily="18" charset="0"/>
              </a:rPr>
              <a:t>Oh, cool! Apart from the girls, what’s your favorite part? </a:t>
            </a:r>
            <a:endParaRPr lang="cs-CZ" sz="1000" dirty="0">
              <a:latin typeface="Times New Roman" pitchFamily="18" charset="0"/>
              <a:cs typeface="Times New Roman" pitchFamily="18" charset="0"/>
            </a:endParaRPr>
          </a:p>
          <a:p>
            <a:r>
              <a:rPr lang="en-US" sz="1000" b="1" dirty="0">
                <a:latin typeface="Times New Roman" pitchFamily="18" charset="0"/>
                <a:cs typeface="Times New Roman" pitchFamily="18" charset="0"/>
              </a:rPr>
              <a:t>[Justin </a:t>
            </a:r>
            <a:r>
              <a:rPr lang="en-US" sz="1000" b="1" dirty="0" err="1">
                <a:latin typeface="Times New Roman" pitchFamily="18" charset="0"/>
                <a:cs typeface="Times New Roman" pitchFamily="18" charset="0"/>
              </a:rPr>
              <a:t>Bieber</a:t>
            </a:r>
            <a:r>
              <a:rPr lang="en-US" sz="1000" b="1" dirty="0">
                <a:latin typeface="Times New Roman" pitchFamily="18" charset="0"/>
                <a:cs typeface="Times New Roman" pitchFamily="18" charset="0"/>
              </a:rPr>
              <a:t>]</a:t>
            </a:r>
            <a:r>
              <a:rPr lang="en-US" sz="1000" dirty="0">
                <a:latin typeface="Times New Roman" pitchFamily="18" charset="0"/>
                <a:cs typeface="Times New Roman" pitchFamily="18" charset="0"/>
              </a:rPr>
              <a:t/>
            </a:r>
            <a:br>
              <a:rPr lang="en-US" sz="1000" dirty="0">
                <a:latin typeface="Times New Roman" pitchFamily="18" charset="0"/>
                <a:cs typeface="Times New Roman" pitchFamily="18" charset="0"/>
              </a:rPr>
            </a:br>
            <a:r>
              <a:rPr lang="en-US" sz="1000" dirty="0">
                <a:latin typeface="Times New Roman" pitchFamily="18" charset="0"/>
                <a:cs typeface="Times New Roman" pitchFamily="18" charset="0"/>
              </a:rPr>
              <a:t>My Favorite part about the, I like the beach. I love the beach. </a:t>
            </a:r>
            <a:endParaRPr lang="cs-CZ" sz="1000" dirty="0">
              <a:latin typeface="Times New Roman" pitchFamily="18" charset="0"/>
              <a:cs typeface="Times New Roman" pitchFamily="18" charset="0"/>
            </a:endParaRPr>
          </a:p>
          <a:p>
            <a:r>
              <a:rPr lang="en-US" sz="1000" b="1" dirty="0">
                <a:latin typeface="Times New Roman" pitchFamily="18" charset="0"/>
                <a:cs typeface="Times New Roman" pitchFamily="18" charset="0"/>
              </a:rPr>
              <a:t>[Johanna]</a:t>
            </a:r>
            <a:r>
              <a:rPr lang="en-US" sz="1000" dirty="0">
                <a:latin typeface="Times New Roman" pitchFamily="18" charset="0"/>
                <a:cs typeface="Times New Roman" pitchFamily="18" charset="0"/>
              </a:rPr>
              <a:t/>
            </a:r>
            <a:br>
              <a:rPr lang="en-US" sz="1000" dirty="0">
                <a:latin typeface="Times New Roman" pitchFamily="18" charset="0"/>
                <a:cs typeface="Times New Roman" pitchFamily="18" charset="0"/>
              </a:rPr>
            </a:br>
            <a:r>
              <a:rPr lang="en-US" sz="1000" dirty="0">
                <a:latin typeface="Times New Roman" pitchFamily="18" charset="0"/>
                <a:cs typeface="Times New Roman" pitchFamily="18" charset="0"/>
              </a:rPr>
              <a:t>What about the beach?</a:t>
            </a:r>
            <a:endParaRPr lang="cs-CZ" sz="1000" dirty="0">
              <a:latin typeface="Times New Roman" pitchFamily="18" charset="0"/>
              <a:cs typeface="Times New Roman" pitchFamily="18" charset="0"/>
            </a:endParaRPr>
          </a:p>
          <a:p>
            <a:r>
              <a:rPr lang="en-US" sz="1000" b="1" dirty="0">
                <a:latin typeface="Times New Roman" pitchFamily="18" charset="0"/>
                <a:cs typeface="Times New Roman" pitchFamily="18" charset="0"/>
              </a:rPr>
              <a:t>[Justin </a:t>
            </a:r>
            <a:r>
              <a:rPr lang="en-US" sz="1000" b="1" dirty="0" err="1">
                <a:latin typeface="Times New Roman" pitchFamily="18" charset="0"/>
                <a:cs typeface="Times New Roman" pitchFamily="18" charset="0"/>
              </a:rPr>
              <a:t>Bieber</a:t>
            </a:r>
            <a:r>
              <a:rPr lang="en-US" sz="1000" b="1" dirty="0">
                <a:latin typeface="Times New Roman" pitchFamily="18" charset="0"/>
                <a:cs typeface="Times New Roman" pitchFamily="18" charset="0"/>
              </a:rPr>
              <a:t>]</a:t>
            </a:r>
            <a:r>
              <a:rPr lang="en-US" sz="1000" dirty="0">
                <a:latin typeface="Times New Roman" pitchFamily="18" charset="0"/>
                <a:cs typeface="Times New Roman" pitchFamily="18" charset="0"/>
              </a:rPr>
              <a:t/>
            </a:r>
            <a:br>
              <a:rPr lang="en-US" sz="1000" dirty="0">
                <a:latin typeface="Times New Roman" pitchFamily="18" charset="0"/>
                <a:cs typeface="Times New Roman" pitchFamily="18" charset="0"/>
              </a:rPr>
            </a:br>
            <a:r>
              <a:rPr lang="en-US" sz="1000" dirty="0" err="1">
                <a:latin typeface="Times New Roman" pitchFamily="18" charset="0"/>
                <a:cs typeface="Times New Roman" pitchFamily="18" charset="0"/>
              </a:rPr>
              <a:t>Uhm</a:t>
            </a:r>
            <a:r>
              <a:rPr lang="en-US" sz="1000" dirty="0">
                <a:latin typeface="Times New Roman" pitchFamily="18" charset="0"/>
                <a:cs typeface="Times New Roman" pitchFamily="18" charset="0"/>
              </a:rPr>
              <a:t>, I like… I’m just a water </a:t>
            </a:r>
            <a:r>
              <a:rPr lang="en-US" sz="1000" dirty="0" err="1">
                <a:latin typeface="Times New Roman" pitchFamily="18" charset="0"/>
                <a:cs typeface="Times New Roman" pitchFamily="18" charset="0"/>
              </a:rPr>
              <a:t>kinda</a:t>
            </a:r>
            <a:r>
              <a:rPr lang="en-US" sz="1000" dirty="0">
                <a:latin typeface="Times New Roman" pitchFamily="18" charset="0"/>
                <a:cs typeface="Times New Roman" pitchFamily="18" charset="0"/>
              </a:rPr>
              <a:t> guy. I like to be by the water. Just, you know, just hang out…play beach football. </a:t>
            </a:r>
            <a:endParaRPr lang="cs-CZ" sz="1000" dirty="0">
              <a:latin typeface="Times New Roman" pitchFamily="18" charset="0"/>
              <a:cs typeface="Times New Roman" pitchFamily="18" charset="0"/>
            </a:endParaRPr>
          </a:p>
          <a:p>
            <a:r>
              <a:rPr lang="en-US" sz="1000" b="1" dirty="0">
                <a:latin typeface="Times New Roman" pitchFamily="18" charset="0"/>
                <a:cs typeface="Times New Roman" pitchFamily="18" charset="0"/>
              </a:rPr>
              <a:t>[Johanna]</a:t>
            </a:r>
            <a:r>
              <a:rPr lang="en-US" sz="1000" dirty="0">
                <a:latin typeface="Times New Roman" pitchFamily="18" charset="0"/>
                <a:cs typeface="Times New Roman" pitchFamily="18" charset="0"/>
              </a:rPr>
              <a:t/>
            </a:r>
            <a:br>
              <a:rPr lang="en-US" sz="1000" dirty="0">
                <a:latin typeface="Times New Roman" pitchFamily="18" charset="0"/>
                <a:cs typeface="Times New Roman" pitchFamily="18" charset="0"/>
              </a:rPr>
            </a:br>
            <a:r>
              <a:rPr lang="en-US" sz="1000" dirty="0">
                <a:latin typeface="Times New Roman" pitchFamily="18" charset="0"/>
                <a:cs typeface="Times New Roman" pitchFamily="18" charset="0"/>
              </a:rPr>
              <a:t>Oh, cool. Okay! What’s your first impression of us Aussies? Like, when you first got off the plane and saw everyone there, what did you think?</a:t>
            </a:r>
            <a:endParaRPr lang="cs-CZ" sz="1000" dirty="0">
              <a:latin typeface="Times New Roman" pitchFamily="18" charset="0"/>
              <a:cs typeface="Times New Roman" pitchFamily="18" charset="0"/>
            </a:endParaRPr>
          </a:p>
          <a:p>
            <a:r>
              <a:rPr lang="en-US" sz="1000" b="1" dirty="0">
                <a:latin typeface="Times New Roman" pitchFamily="18" charset="0"/>
                <a:cs typeface="Times New Roman" pitchFamily="18" charset="0"/>
              </a:rPr>
              <a:t>[Justin </a:t>
            </a:r>
            <a:r>
              <a:rPr lang="en-US" sz="1000" b="1" dirty="0" err="1">
                <a:latin typeface="Times New Roman" pitchFamily="18" charset="0"/>
                <a:cs typeface="Times New Roman" pitchFamily="18" charset="0"/>
              </a:rPr>
              <a:t>Bieber</a:t>
            </a:r>
            <a:r>
              <a:rPr lang="en-US" sz="1000" b="1" dirty="0">
                <a:latin typeface="Times New Roman" pitchFamily="18" charset="0"/>
                <a:cs typeface="Times New Roman" pitchFamily="18" charset="0"/>
              </a:rPr>
              <a:t>]</a:t>
            </a:r>
            <a:r>
              <a:rPr lang="en-US" sz="1000" dirty="0">
                <a:latin typeface="Times New Roman" pitchFamily="18" charset="0"/>
                <a:cs typeface="Times New Roman" pitchFamily="18" charset="0"/>
              </a:rPr>
              <a:t/>
            </a:r>
            <a:br>
              <a:rPr lang="en-US" sz="1000" dirty="0">
                <a:latin typeface="Times New Roman" pitchFamily="18" charset="0"/>
                <a:cs typeface="Times New Roman" pitchFamily="18" charset="0"/>
              </a:rPr>
            </a:br>
            <a:r>
              <a:rPr lang="en-US" sz="1000" dirty="0">
                <a:latin typeface="Times New Roman" pitchFamily="18" charset="0"/>
                <a:cs typeface="Times New Roman" pitchFamily="18" charset="0"/>
              </a:rPr>
              <a:t>I thought, you know, I was really excited that I had so many fans here. I wasn’t able to interact with them, you know. </a:t>
            </a:r>
            <a:r>
              <a:rPr lang="en-US" sz="1000" dirty="0" smtClean="0">
                <a:latin typeface="Times New Roman" pitchFamily="18" charset="0"/>
                <a:cs typeface="Times New Roman" pitchFamily="18" charset="0"/>
              </a:rPr>
              <a:t>There was a lot of fans at the airport. I </a:t>
            </a:r>
            <a:r>
              <a:rPr lang="en-US" sz="1000" dirty="0" err="1" smtClean="0">
                <a:latin typeface="Times New Roman" pitchFamily="18" charset="0"/>
                <a:cs typeface="Times New Roman" pitchFamily="18" charset="0"/>
              </a:rPr>
              <a:t>didn</a:t>
            </a:r>
            <a:r>
              <a:rPr lang="cs-CZ" sz="1000" dirty="0" smtClean="0">
                <a:latin typeface="Times New Roman" pitchFamily="18" charset="0"/>
                <a:cs typeface="Times New Roman" pitchFamily="18" charset="0"/>
              </a:rPr>
              <a:t>´t </a:t>
            </a:r>
            <a:r>
              <a:rPr lang="cs-CZ" sz="1000" dirty="0" err="1" smtClean="0">
                <a:latin typeface="Times New Roman" pitchFamily="18" charset="0"/>
                <a:cs typeface="Times New Roman" pitchFamily="18" charset="0"/>
              </a:rPr>
              <a:t>expect</a:t>
            </a:r>
            <a:r>
              <a:rPr lang="cs-CZ" sz="1000" dirty="0" smtClean="0">
                <a:latin typeface="Times New Roman" pitchFamily="18" charset="0"/>
                <a:cs typeface="Times New Roman" pitchFamily="18" charset="0"/>
              </a:rPr>
              <a:t> </a:t>
            </a:r>
            <a:r>
              <a:rPr lang="cs-CZ" sz="1000" dirty="0" err="1" smtClean="0">
                <a:latin typeface="Times New Roman" pitchFamily="18" charset="0"/>
                <a:cs typeface="Times New Roman" pitchFamily="18" charset="0"/>
              </a:rPr>
              <a:t>it</a:t>
            </a:r>
            <a:r>
              <a:rPr lang="en-US" sz="1000" dirty="0" smtClean="0">
                <a:latin typeface="Times New Roman" pitchFamily="18" charset="0"/>
                <a:cs typeface="Times New Roman" pitchFamily="18" charset="0"/>
              </a:rPr>
              <a:t> </a:t>
            </a:r>
            <a:endParaRPr lang="cs-CZ" sz="1000" dirty="0" smtClean="0">
              <a:latin typeface="Times New Roman" pitchFamily="18" charset="0"/>
              <a:cs typeface="Times New Roman" pitchFamily="18" charset="0"/>
            </a:endParaRPr>
          </a:p>
          <a:p>
            <a:r>
              <a:rPr lang="en-US" sz="1000" b="1" dirty="0" smtClean="0">
                <a:latin typeface="Times New Roman" pitchFamily="18" charset="0"/>
                <a:cs typeface="Times New Roman" pitchFamily="18" charset="0"/>
              </a:rPr>
              <a:t>[Johanna]</a:t>
            </a:r>
            <a:r>
              <a:rPr lang="en-US" sz="1000" dirty="0" smtClean="0">
                <a:latin typeface="Times New Roman" pitchFamily="18" charset="0"/>
                <a:cs typeface="Times New Roman" pitchFamily="18" charset="0"/>
              </a:rPr>
              <a:t/>
            </a:r>
            <a:br>
              <a:rPr lang="en-US" sz="1000" dirty="0" smtClean="0">
                <a:latin typeface="Times New Roman" pitchFamily="18" charset="0"/>
                <a:cs typeface="Times New Roman" pitchFamily="18" charset="0"/>
              </a:rPr>
            </a:br>
            <a:r>
              <a:rPr lang="en-US" sz="1000" dirty="0" smtClean="0">
                <a:latin typeface="Times New Roman" pitchFamily="18" charset="0"/>
                <a:cs typeface="Times New Roman" pitchFamily="18" charset="0"/>
              </a:rPr>
              <a:t>Oh, cool! So we’re </a:t>
            </a:r>
            <a:r>
              <a:rPr lang="en-US" sz="1000" dirty="0" err="1" smtClean="0">
                <a:latin typeface="Times New Roman" pitchFamily="18" charset="0"/>
                <a:cs typeface="Times New Roman" pitchFamily="18" charset="0"/>
              </a:rPr>
              <a:t>gonna</a:t>
            </a:r>
            <a:r>
              <a:rPr lang="en-US" sz="1000" dirty="0" smtClean="0">
                <a:latin typeface="Times New Roman" pitchFamily="18" charset="0"/>
                <a:cs typeface="Times New Roman" pitchFamily="18" charset="0"/>
              </a:rPr>
              <a:t> try this really cool thing where we teach you Aussie slang. Ready?</a:t>
            </a:r>
            <a:endParaRPr lang="cs-CZ" sz="1000" dirty="0" smtClean="0">
              <a:latin typeface="Times New Roman" pitchFamily="18" charset="0"/>
              <a:cs typeface="Times New Roman" pitchFamily="18" charset="0"/>
            </a:endParaRPr>
          </a:p>
          <a:p>
            <a:r>
              <a:rPr lang="en-US" sz="1000" b="1" dirty="0" smtClean="0">
                <a:latin typeface="Times New Roman" pitchFamily="18" charset="0"/>
                <a:cs typeface="Times New Roman" pitchFamily="18" charset="0"/>
              </a:rPr>
              <a:t>[</a:t>
            </a:r>
            <a:r>
              <a:rPr lang="en-US" sz="1000" b="1" dirty="0">
                <a:latin typeface="Times New Roman" pitchFamily="18" charset="0"/>
                <a:cs typeface="Times New Roman" pitchFamily="18" charset="0"/>
              </a:rPr>
              <a:t>Justin </a:t>
            </a:r>
            <a:r>
              <a:rPr lang="en-US" sz="1000" b="1" dirty="0" err="1">
                <a:latin typeface="Times New Roman" pitchFamily="18" charset="0"/>
                <a:cs typeface="Times New Roman" pitchFamily="18" charset="0"/>
              </a:rPr>
              <a:t>Bieber</a:t>
            </a:r>
            <a:r>
              <a:rPr lang="en-US" sz="1000" b="1" dirty="0">
                <a:latin typeface="Times New Roman" pitchFamily="18" charset="0"/>
                <a:cs typeface="Times New Roman" pitchFamily="18" charset="0"/>
              </a:rPr>
              <a:t>]</a:t>
            </a:r>
            <a:r>
              <a:rPr lang="en-US" sz="1000" dirty="0">
                <a:latin typeface="Times New Roman" pitchFamily="18" charset="0"/>
                <a:cs typeface="Times New Roman" pitchFamily="18" charset="0"/>
              </a:rPr>
              <a:t/>
            </a:r>
            <a:br>
              <a:rPr lang="en-US" sz="1000" dirty="0">
                <a:latin typeface="Times New Roman" pitchFamily="18" charset="0"/>
                <a:cs typeface="Times New Roman" pitchFamily="18" charset="0"/>
              </a:rPr>
            </a:br>
            <a:r>
              <a:rPr lang="en-US" sz="1000" dirty="0">
                <a:latin typeface="Times New Roman" pitchFamily="18" charset="0"/>
                <a:cs typeface="Times New Roman" pitchFamily="18" charset="0"/>
              </a:rPr>
              <a:t>Okay. </a:t>
            </a:r>
            <a:endParaRPr lang="cs-CZ" sz="1000" dirty="0">
              <a:latin typeface="Times New Roman" pitchFamily="18" charset="0"/>
              <a:cs typeface="Times New Roman" pitchFamily="18" charset="0"/>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1902107"/>
            <a:ext cx="2237103" cy="14709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TextovéPole 7"/>
          <p:cNvSpPr txBox="1"/>
          <p:nvPr/>
        </p:nvSpPr>
        <p:spPr>
          <a:xfrm>
            <a:off x="2555776" y="612973"/>
            <a:ext cx="5335178" cy="461665"/>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sz="2400" b="1" dirty="0">
                <a:latin typeface="Times New Roman" pitchFamily="18" charset="0"/>
                <a:cs typeface="Times New Roman" pitchFamily="18" charset="0"/>
              </a:rPr>
              <a:t>Exclusive Interview With Justin </a:t>
            </a:r>
            <a:r>
              <a:rPr lang="en-US" sz="2400" b="1" dirty="0" err="1">
                <a:latin typeface="Times New Roman" pitchFamily="18" charset="0"/>
                <a:cs typeface="Times New Roman" pitchFamily="18" charset="0"/>
              </a:rPr>
              <a:t>Bieber</a:t>
            </a:r>
            <a:endParaRPr lang="cs-CZ" sz="2400" b="1" dirty="0" smtClean="0">
              <a:solidFill>
                <a:schemeClr val="accent3">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526376"/>
            <a:ext cx="3240360" cy="594066"/>
          </a:xfrm>
        </p:spPr>
        <p:txBody>
          <a:bodyPr>
            <a:normAutofit/>
          </a:bodyPr>
          <a:lstStyle/>
          <a:p>
            <a:pPr algn="l"/>
            <a:r>
              <a:rPr lang="cs-CZ" sz="2500" b="1" dirty="0" smtClean="0">
                <a:latin typeface="Times New Roman" pitchFamily="18" charset="0"/>
                <a:cs typeface="Times New Roman" pitchFamily="18" charset="0"/>
              </a:rPr>
              <a:t>24.8 Test znalostí</a:t>
            </a:r>
            <a:endParaRPr lang="cs-CZ" sz="2500" b="1" dirty="0">
              <a:latin typeface="Times New Roman" pitchFamily="18" charset="0"/>
              <a:cs typeface="Times New Roman" pitchFamily="18" charset="0"/>
            </a:endParaRPr>
          </a:p>
        </p:txBody>
      </p:sp>
      <p:sp>
        <p:nvSpPr>
          <p:cNvPr id="11" name="TextovéPole 10">
            <a:hlinkClick r:id="rId3"/>
          </p:cNvPr>
          <p:cNvSpPr txBox="1"/>
          <p:nvPr/>
        </p:nvSpPr>
        <p:spPr>
          <a:xfrm>
            <a:off x="6516216" y="3867895"/>
            <a:ext cx="2304256" cy="461665"/>
          </a:xfrm>
          <a:prstGeom prst="rect">
            <a:avLst/>
          </a:prstGeom>
          <a:noFill/>
        </p:spPr>
        <p:txBody>
          <a:bodyPr wrap="square" rtlCol="0">
            <a:spAutoFit/>
          </a:bodyPr>
          <a:lstStyle/>
          <a:p>
            <a:endParaRPr lang="cs-CZ" sz="1200" dirty="0" smtClean="0"/>
          </a:p>
          <a:p>
            <a:endParaRPr lang="cs-CZ" sz="1200" dirty="0"/>
          </a:p>
        </p:txBody>
      </p:sp>
      <p:sp>
        <p:nvSpPr>
          <p:cNvPr id="13" name="TextovéPole 12"/>
          <p:cNvSpPr txBox="1"/>
          <p:nvPr/>
        </p:nvSpPr>
        <p:spPr>
          <a:xfrm>
            <a:off x="7092280" y="1203598"/>
            <a:ext cx="1440160" cy="246221"/>
          </a:xfrm>
          <a:prstGeom prst="rect">
            <a:avLst/>
          </a:prstGeom>
          <a:noFill/>
        </p:spPr>
        <p:txBody>
          <a:bodyPr wrap="square" rtlCol="0">
            <a:spAutoFit/>
          </a:bodyPr>
          <a:lstStyle/>
          <a:p>
            <a:pPr algn="ctr"/>
            <a:r>
              <a:rPr lang="cs-CZ" sz="1000" b="1" dirty="0" smtClean="0">
                <a:solidFill>
                  <a:srgbClr val="813763"/>
                </a:solidFill>
                <a:latin typeface="Times New Roman" pitchFamily="18" charset="0"/>
                <a:cs typeface="Times New Roman" pitchFamily="18" charset="0"/>
              </a:rPr>
              <a:t>Správné odpovědi:</a:t>
            </a:r>
            <a:endParaRPr lang="cs-CZ" sz="1000" b="1" dirty="0">
              <a:solidFill>
                <a:srgbClr val="813763"/>
              </a:solidFill>
              <a:latin typeface="Times New Roman" pitchFamily="18" charset="0"/>
              <a:cs typeface="Times New Roman" pitchFamily="18" charset="0"/>
            </a:endParaRPr>
          </a:p>
        </p:txBody>
      </p:sp>
      <p:graphicFrame>
        <p:nvGraphicFramePr>
          <p:cNvPr id="15" name="Tabulka 14"/>
          <p:cNvGraphicFramePr>
            <a:graphicFrameLocks noGrp="1"/>
          </p:cNvGraphicFramePr>
          <p:nvPr>
            <p:extLst>
              <p:ext uri="{D42A27DB-BD31-4B8C-83A1-F6EECF244321}">
                <p14:modId xmlns:p14="http://schemas.microsoft.com/office/powerpoint/2010/main" val="747755500"/>
              </p:ext>
            </p:extLst>
          </p:nvPr>
        </p:nvGraphicFramePr>
        <p:xfrm>
          <a:off x="755576" y="1059582"/>
          <a:ext cx="6336704" cy="3566160"/>
        </p:xfrm>
        <a:graphic>
          <a:graphicData uri="http://schemas.openxmlformats.org/drawingml/2006/table">
            <a:tbl>
              <a:tblPr bandRow="1">
                <a:tableStyleId>{775DCB02-9BB8-47FD-8907-85C794F793BA}</a:tableStyleId>
              </a:tblPr>
              <a:tblGrid>
                <a:gridCol w="3168352"/>
                <a:gridCol w="3168352"/>
              </a:tblGrid>
              <a:tr h="370840">
                <a:tc>
                  <a:txBody>
                    <a:bodyPr/>
                    <a:lstStyle/>
                    <a:p>
                      <a:pPr marL="0" indent="0" algn="l">
                        <a:buNone/>
                      </a:pPr>
                      <a:r>
                        <a:rPr lang="cs-CZ" sz="1600" dirty="0" smtClean="0">
                          <a:latin typeface="Times New Roman" pitchFamily="18" charset="0"/>
                          <a:cs typeface="Times New Roman" pitchFamily="18" charset="0"/>
                        </a:rPr>
                        <a:t>1. Kdo</a:t>
                      </a:r>
                      <a:r>
                        <a:rPr lang="cs-CZ" sz="1600" baseline="0" dirty="0" smtClean="0">
                          <a:latin typeface="Times New Roman" pitchFamily="18" charset="0"/>
                          <a:cs typeface="Times New Roman" pitchFamily="18" charset="0"/>
                        </a:rPr>
                        <a:t> je publicista?</a:t>
                      </a:r>
                    </a:p>
                    <a:p>
                      <a:pPr marL="0" indent="0" algn="l">
                        <a:buNone/>
                      </a:pPr>
                      <a:endParaRPr lang="cs-CZ" sz="1600" dirty="0" smtClean="0">
                        <a:latin typeface="Times New Roman" pitchFamily="18" charset="0"/>
                        <a:cs typeface="Times New Roman" pitchFamily="18" charset="0"/>
                      </a:endParaRPr>
                    </a:p>
                    <a:p>
                      <a:pPr marL="342900" indent="-342900" algn="l"/>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a/  člověk aktivně vykonávající</a:t>
                      </a:r>
                      <a:r>
                        <a:rPr lang="cs-CZ" sz="1200" baseline="0" dirty="0" smtClean="0">
                          <a:latin typeface="Times New Roman" pitchFamily="18" charset="0"/>
                          <a:cs typeface="Times New Roman" pitchFamily="18" charset="0"/>
                        </a:rPr>
                        <a:t> politiku</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b/  člověk aktivní</a:t>
                      </a:r>
                      <a:r>
                        <a:rPr lang="cs-CZ" sz="1200" baseline="0" dirty="0" smtClean="0">
                          <a:latin typeface="Times New Roman" pitchFamily="18" charset="0"/>
                          <a:cs typeface="Times New Roman" pitchFamily="18" charset="0"/>
                        </a:rPr>
                        <a:t> a známý</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c/  člověk</a:t>
                      </a:r>
                      <a:r>
                        <a:rPr lang="cs-CZ" sz="1200" baseline="0" dirty="0" smtClean="0">
                          <a:latin typeface="Times New Roman" pitchFamily="18" charset="0"/>
                          <a:cs typeface="Times New Roman" pitchFamily="18" charset="0"/>
                        </a:rPr>
                        <a:t> vydávající knihy</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d/  člověk aktivně vykonávající publicistiku</a:t>
                      </a:r>
                    </a:p>
                    <a:p>
                      <a:endParaRPr lang="cs-CZ" dirty="0">
                        <a:latin typeface="Times New Roman" pitchFamily="18" charset="0"/>
                        <a:cs typeface="Times New Roman" pitchFamily="18" charset="0"/>
                      </a:endParaRPr>
                    </a:p>
                  </a:txBody>
                  <a:tcPr/>
                </a:tc>
                <a:tc>
                  <a:txBody>
                    <a:bodyPr/>
                    <a:lstStyle/>
                    <a:p>
                      <a:pPr marL="0" indent="0" algn="l">
                        <a:buNone/>
                      </a:pPr>
                      <a:r>
                        <a:rPr lang="cs-CZ" sz="1600" dirty="0" smtClean="0">
                          <a:latin typeface="Times New Roman" pitchFamily="18" charset="0"/>
                          <a:cs typeface="Times New Roman" pitchFamily="18" charset="0"/>
                        </a:rPr>
                        <a:t>3. Mezi</a:t>
                      </a:r>
                      <a:r>
                        <a:rPr lang="cs-CZ" sz="1600" baseline="0" dirty="0" smtClean="0">
                          <a:latin typeface="Times New Roman" pitchFamily="18" charset="0"/>
                          <a:cs typeface="Times New Roman" pitchFamily="18" charset="0"/>
                        </a:rPr>
                        <a:t> významné fejetonisty patří</a:t>
                      </a:r>
                      <a:endParaRPr lang="cs-CZ" sz="1600" dirty="0" smtClean="0">
                        <a:latin typeface="Times New Roman" pitchFamily="18" charset="0"/>
                        <a:cs typeface="Times New Roman" pitchFamily="18" charset="0"/>
                      </a:endParaRPr>
                    </a:p>
                    <a:p>
                      <a:pPr marL="342900" indent="-342900" algn="l"/>
                      <a:endParaRPr lang="cs-CZ" sz="16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a/  Neruda,</a:t>
                      </a:r>
                      <a:r>
                        <a:rPr lang="cs-CZ" sz="1200" baseline="0" dirty="0" smtClean="0">
                          <a:latin typeface="Times New Roman" pitchFamily="18" charset="0"/>
                          <a:cs typeface="Times New Roman" pitchFamily="18" charset="0"/>
                        </a:rPr>
                        <a:t> Čapek, Křesťan, </a:t>
                      </a:r>
                      <a:r>
                        <a:rPr lang="cs-CZ" sz="1200" baseline="0" dirty="0" err="1" smtClean="0">
                          <a:latin typeface="Times New Roman" pitchFamily="18" charset="0"/>
                          <a:cs typeface="Times New Roman" pitchFamily="18" charset="0"/>
                        </a:rPr>
                        <a:t>Viewegh</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b/  Němcová, Jirásek, Mácha, Tyl</a:t>
                      </a:r>
                    </a:p>
                    <a:p>
                      <a:pPr marL="342900" indent="-342900" algn="l"/>
                      <a:r>
                        <a:rPr lang="cs-CZ" sz="1200" dirty="0" smtClean="0">
                          <a:latin typeface="Times New Roman" pitchFamily="18" charset="0"/>
                          <a:cs typeface="Times New Roman" pitchFamily="18" charset="0"/>
                        </a:rPr>
                        <a:t>c/  Vančura, Wolker, Majerová, Olbracht</a:t>
                      </a:r>
                    </a:p>
                    <a:p>
                      <a:pPr marL="342900" indent="-342900" algn="l"/>
                      <a:r>
                        <a:rPr lang="cs-CZ" sz="1200" dirty="0" smtClean="0">
                          <a:latin typeface="Times New Roman" pitchFamily="18" charset="0"/>
                          <a:cs typeface="Times New Roman" pitchFamily="18" charset="0"/>
                        </a:rPr>
                        <a:t>d/  Řezáč,</a:t>
                      </a:r>
                      <a:r>
                        <a:rPr lang="cs-CZ" sz="1200" baseline="0" dirty="0" smtClean="0">
                          <a:latin typeface="Times New Roman" pitchFamily="18" charset="0"/>
                          <a:cs typeface="Times New Roman" pitchFamily="18" charset="0"/>
                        </a:rPr>
                        <a:t> Čech, Hálek, Škvorecký</a:t>
                      </a:r>
                      <a:endParaRPr lang="cs-CZ" sz="1200" dirty="0" smtClean="0">
                        <a:latin typeface="Times New Roman" pitchFamily="18" charset="0"/>
                        <a:cs typeface="Times New Roman" pitchFamily="18" charset="0"/>
                      </a:endParaRPr>
                    </a:p>
                    <a:p>
                      <a:pPr marL="342900" indent="-342900" algn="l"/>
                      <a:endParaRPr lang="cs-CZ" dirty="0">
                        <a:latin typeface="Times New Roman" pitchFamily="18" charset="0"/>
                        <a:cs typeface="Times New Roman" pitchFamily="18" charset="0"/>
                      </a:endParaRPr>
                    </a:p>
                  </a:txBody>
                  <a:tcPr/>
                </a:tc>
              </a:tr>
              <a:tr h="370840">
                <a:tc>
                  <a:txBody>
                    <a:bodyPr/>
                    <a:lstStyle/>
                    <a:p>
                      <a:pPr marL="0" indent="0" algn="l">
                        <a:buNone/>
                      </a:pPr>
                      <a:r>
                        <a:rPr lang="cs-CZ" sz="1600" dirty="0" smtClean="0">
                          <a:latin typeface="Times New Roman" pitchFamily="18" charset="0"/>
                          <a:cs typeface="Times New Roman" pitchFamily="18" charset="0"/>
                        </a:rPr>
                        <a:t>2. Ke</a:t>
                      </a:r>
                      <a:r>
                        <a:rPr lang="cs-CZ" sz="1600" baseline="0" dirty="0" smtClean="0">
                          <a:latin typeface="Times New Roman" pitchFamily="18" charset="0"/>
                          <a:cs typeface="Times New Roman" pitchFamily="18" charset="0"/>
                        </a:rPr>
                        <a:t> zpravodajským žánrům patří:</a:t>
                      </a:r>
                      <a:endParaRPr lang="cs-CZ" sz="1600" dirty="0" smtClean="0">
                        <a:latin typeface="Times New Roman" pitchFamily="18" charset="0"/>
                        <a:cs typeface="Times New Roman" pitchFamily="18" charset="0"/>
                      </a:endParaRPr>
                    </a:p>
                    <a:p>
                      <a:pPr marL="0" indent="0" algn="l">
                        <a:buNone/>
                      </a:pP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a/  román, povídka, novela,</a:t>
                      </a:r>
                      <a:r>
                        <a:rPr lang="cs-CZ" sz="1200" baseline="0" dirty="0" smtClean="0">
                          <a:latin typeface="Times New Roman" pitchFamily="18" charset="0"/>
                          <a:cs typeface="Times New Roman" pitchFamily="18" charset="0"/>
                        </a:rPr>
                        <a:t> balada</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b/</a:t>
                      </a:r>
                      <a:r>
                        <a:rPr lang="cs-CZ" sz="1200" baseline="0" dirty="0" smtClean="0">
                          <a:latin typeface="Times New Roman" pitchFamily="18" charset="0"/>
                          <a:cs typeface="Times New Roman" pitchFamily="18" charset="0"/>
                        </a:rPr>
                        <a:t>  </a:t>
                      </a:r>
                      <a:r>
                        <a:rPr lang="cs-CZ" sz="1200" dirty="0" smtClean="0">
                          <a:latin typeface="Times New Roman" pitchFamily="18" charset="0"/>
                          <a:cs typeface="Times New Roman" pitchFamily="18" charset="0"/>
                        </a:rPr>
                        <a:t>zpráva, oznámení, fejeton,</a:t>
                      </a:r>
                      <a:r>
                        <a:rPr lang="cs-CZ" sz="1200" baseline="0" dirty="0" smtClean="0">
                          <a:latin typeface="Times New Roman" pitchFamily="18" charset="0"/>
                          <a:cs typeface="Times New Roman" pitchFamily="18" charset="0"/>
                        </a:rPr>
                        <a:t> interview</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c/  komedie, tragédie, tragikomedie</a:t>
                      </a:r>
                    </a:p>
                    <a:p>
                      <a:pPr marL="342900" indent="-342900" algn="l"/>
                      <a:r>
                        <a:rPr lang="cs-CZ" sz="1200" dirty="0" smtClean="0">
                          <a:latin typeface="Times New Roman" pitchFamily="18" charset="0"/>
                          <a:cs typeface="Times New Roman" pitchFamily="18" charset="0"/>
                        </a:rPr>
                        <a:t>d/  povídka, píseň,</a:t>
                      </a:r>
                      <a:r>
                        <a:rPr lang="cs-CZ" sz="1200" baseline="0" dirty="0" smtClean="0">
                          <a:latin typeface="Times New Roman" pitchFamily="18" charset="0"/>
                          <a:cs typeface="Times New Roman" pitchFamily="18" charset="0"/>
                        </a:rPr>
                        <a:t> pověst, báje</a:t>
                      </a:r>
                      <a:endParaRPr lang="cs-CZ" sz="1200" dirty="0" smtClean="0">
                        <a:latin typeface="Times New Roman" pitchFamily="18" charset="0"/>
                        <a:cs typeface="Times New Roman" pitchFamily="18" charset="0"/>
                      </a:endParaRPr>
                    </a:p>
                    <a:p>
                      <a:endParaRPr lang="cs-CZ"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600" dirty="0" smtClean="0">
                          <a:latin typeface="Times New Roman" pitchFamily="18" charset="0"/>
                          <a:cs typeface="Times New Roman" pitchFamily="18" charset="0"/>
                        </a:rPr>
                        <a:t>4. Nejslavnější</a:t>
                      </a:r>
                      <a:r>
                        <a:rPr lang="cs-CZ" sz="1600" baseline="0" dirty="0" smtClean="0">
                          <a:latin typeface="Times New Roman" pitchFamily="18" charset="0"/>
                          <a:cs typeface="Times New Roman" pitchFamily="18" charset="0"/>
                        </a:rPr>
                        <a:t> český fejeton se nazývá</a:t>
                      </a:r>
                      <a:endParaRPr lang="cs-CZ" sz="16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cs-CZ" sz="16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a/  Kampak s ním?</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b/  Kam s ním?</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c/  Kdo s kým?</a:t>
                      </a:r>
                      <a:endParaRPr lang="cs-CZ"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baseline="0" dirty="0" smtClean="0">
                          <a:latin typeface="Times New Roman" pitchFamily="18" charset="0"/>
                          <a:cs typeface="Times New Roman" pitchFamily="18" charset="0"/>
                        </a:rPr>
                        <a:t>d/  Kam smím?</a:t>
                      </a:r>
                      <a:endParaRPr lang="cs-CZ" sz="1200" dirty="0" smtClean="0">
                        <a:latin typeface="Times New Roman" pitchFamily="18" charset="0"/>
                        <a:cs typeface="Times New Roman" pitchFamily="18" charset="0"/>
                      </a:endParaRPr>
                    </a:p>
                    <a:p>
                      <a:endParaRPr lang="cs-CZ" sz="1600" dirty="0">
                        <a:latin typeface="Times New Roman" pitchFamily="18" charset="0"/>
                        <a:cs typeface="Times New Roman" pitchFamily="18" charset="0"/>
                      </a:endParaRPr>
                    </a:p>
                  </a:txBody>
                  <a:tcPr/>
                </a:tc>
              </a:tr>
            </a:tbl>
          </a:graphicData>
        </a:graphic>
      </p:graphicFrame>
      <p:sp>
        <p:nvSpPr>
          <p:cNvPr id="16" name="TextovéPole 15"/>
          <p:cNvSpPr txBox="1"/>
          <p:nvPr/>
        </p:nvSpPr>
        <p:spPr>
          <a:xfrm>
            <a:off x="7596336" y="1419622"/>
            <a:ext cx="504056" cy="1200329"/>
          </a:xfrm>
          <a:prstGeom prst="rect">
            <a:avLst/>
          </a:prstGeom>
          <a:noFill/>
        </p:spPr>
        <p:txBody>
          <a:bodyPr wrap="square" rtlCol="0">
            <a:spAutoFit/>
          </a:bodyPr>
          <a:lstStyle/>
          <a:p>
            <a:pPr marL="228600" indent="-228600">
              <a:buAutoNum type="arabicPeriod"/>
            </a:pP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d</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b</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a</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b</a:t>
            </a:r>
            <a:endParaRPr lang="cs-CZ" sz="1200" dirty="0" smtClean="0">
              <a:latin typeface="Times New Roman" pitchFamily="18" charset="0"/>
              <a:cs typeface="Times New Roman" pitchFamily="18" charset="0"/>
            </a:endParaRPr>
          </a:p>
          <a:p>
            <a:pPr marL="228600" indent="-228600"/>
            <a:endParaRPr lang="cs-CZ" sz="1200" dirty="0">
              <a:latin typeface="Times New Roman" pitchFamily="18" charset="0"/>
              <a:cs typeface="Times New Roman" pitchFamily="18" charset="0"/>
            </a:endParaRPr>
          </a:p>
        </p:txBody>
      </p:sp>
      <p:sp>
        <p:nvSpPr>
          <p:cNvPr id="17" name="TextovéPole 16"/>
          <p:cNvSpPr txBox="1"/>
          <p:nvPr/>
        </p:nvSpPr>
        <p:spPr>
          <a:xfrm>
            <a:off x="7532712" y="4236318"/>
            <a:ext cx="1440160" cy="307777"/>
          </a:xfrm>
          <a:prstGeom prst="rect">
            <a:avLst/>
          </a:prstGeom>
          <a:noFill/>
        </p:spPr>
        <p:txBody>
          <a:bodyPr wrap="square" rtlCol="0">
            <a:spAutoFit/>
          </a:bodyPr>
          <a:lstStyle/>
          <a:p>
            <a:r>
              <a:rPr lang="cs-CZ" sz="1400" dirty="0" smtClean="0">
                <a:solidFill>
                  <a:srgbClr val="813763"/>
                </a:solidFill>
                <a:latin typeface="Times New Roman" pitchFamily="18" charset="0"/>
                <a:cs typeface="Times New Roman" pitchFamily="18" charset="0"/>
              </a:rPr>
              <a:t>Test  na známku</a:t>
            </a:r>
            <a:endParaRPr lang="cs-CZ" sz="1400" dirty="0">
              <a:solidFill>
                <a:srgbClr val="813763"/>
              </a:solidFill>
              <a:latin typeface="Times New Roman" pitchFamily="18" charset="0"/>
              <a:cs typeface="Times New Roman" pitchFamily="18" charset="0"/>
            </a:endParaRPr>
          </a:p>
        </p:txBody>
      </p:sp>
      <p:sp>
        <p:nvSpPr>
          <p:cNvPr id="14" name="TextovéPole 1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0" fill="hold"/>
                                        <p:tgtEl>
                                          <p:spTgt spid="16"/>
                                        </p:tgtEl>
                                        <p:attrNameLst>
                                          <p:attrName>ppt_x</p:attrName>
                                        </p:attrNameLst>
                                      </p:cBhvr>
                                      <p:tavLst>
                                        <p:tav tm="0">
                                          <p:val>
                                            <p:strVal val="#ppt_x"/>
                                          </p:val>
                                        </p:tav>
                                        <p:tav tm="100000">
                                          <p:val>
                                            <p:strVal val="#ppt_x"/>
                                          </p:val>
                                        </p:tav>
                                      </p:tavLst>
                                    </p:anim>
                                    <p:anim calcmode="lin" valueType="num">
                                      <p:cBhvr additive="base">
                                        <p:cTn id="8" dur="5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0" y="-14274"/>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5" name="Obdélník 4"/>
          <p:cNvSpPr/>
          <p:nvPr/>
        </p:nvSpPr>
        <p:spPr>
          <a:xfrm>
            <a:off x="0" y="478169"/>
            <a:ext cx="3976410" cy="477054"/>
          </a:xfrm>
          <a:prstGeom prst="rect">
            <a:avLst/>
          </a:prstGeom>
        </p:spPr>
        <p:txBody>
          <a:bodyPr wrap="none">
            <a:spAutoFit/>
          </a:bodyPr>
          <a:lstStyle/>
          <a:p>
            <a:r>
              <a:rPr lang="cs-CZ" sz="2500" b="1" dirty="0" smtClean="0">
                <a:latin typeface="Times New Roman" pitchFamily="18" charset="0"/>
                <a:cs typeface="Times New Roman" pitchFamily="18" charset="0"/>
              </a:rPr>
              <a:t>24.9  </a:t>
            </a:r>
            <a:r>
              <a:rPr lang="cs-CZ" sz="2500" b="1" dirty="0">
                <a:latin typeface="Times New Roman" pitchFamily="18" charset="0"/>
                <a:cs typeface="Times New Roman" pitchFamily="18" charset="0"/>
              </a:rPr>
              <a:t>Použité zdroje a citace</a:t>
            </a:r>
          </a:p>
        </p:txBody>
      </p:sp>
      <p:sp>
        <p:nvSpPr>
          <p:cNvPr id="2" name="Obdélník 1"/>
          <p:cNvSpPr/>
          <p:nvPr/>
        </p:nvSpPr>
        <p:spPr>
          <a:xfrm>
            <a:off x="0" y="955223"/>
            <a:ext cx="9144000" cy="4247317"/>
          </a:xfrm>
          <a:prstGeom prst="rect">
            <a:avLst/>
          </a:prstGeom>
        </p:spPr>
        <p:txBody>
          <a:bodyPr wrap="square">
            <a:spAutoFit/>
          </a:bodyPr>
          <a:lstStyle/>
          <a:p>
            <a:r>
              <a:rPr lang="cs-CZ" sz="1400" dirty="0" err="1" smtClean="0">
                <a:latin typeface="Times New Roman" pitchFamily="18" charset="0"/>
                <a:cs typeface="Times New Roman" pitchFamily="18" charset="0"/>
                <a:hlinkClick r:id="rId2"/>
              </a:rPr>
              <a:t>www.act-comms.com</a:t>
            </a:r>
            <a:r>
              <a:rPr lang="cs-CZ" sz="1400" dirty="0" smtClean="0">
                <a:latin typeface="Times New Roman" pitchFamily="18" charset="0"/>
                <a:cs typeface="Times New Roman" pitchFamily="18" charset="0"/>
                <a:hlinkClick r:id="rId2"/>
              </a:rPr>
              <a:t>/5-</a:t>
            </a:r>
            <a:r>
              <a:rPr lang="cs-CZ" sz="1400" dirty="0" err="1" smtClean="0">
                <a:latin typeface="Times New Roman" pitchFamily="18" charset="0"/>
                <a:cs typeface="Times New Roman" pitchFamily="18" charset="0"/>
                <a:hlinkClick r:id="rId2"/>
              </a:rPr>
              <a:t>tips</a:t>
            </a:r>
            <a:r>
              <a:rPr lang="cs-CZ" sz="1400" dirty="0" smtClean="0">
                <a:latin typeface="Times New Roman" pitchFamily="18" charset="0"/>
                <a:cs typeface="Times New Roman" pitchFamily="18" charset="0"/>
                <a:hlinkClick r:id="rId2"/>
              </a:rPr>
              <a:t>-</a:t>
            </a:r>
            <a:r>
              <a:rPr lang="cs-CZ" sz="1400" dirty="0" err="1" smtClean="0">
                <a:latin typeface="Times New Roman" pitchFamily="18" charset="0"/>
                <a:cs typeface="Times New Roman" pitchFamily="18" charset="0"/>
                <a:hlinkClick r:id="rId2"/>
              </a:rPr>
              <a:t>for</a:t>
            </a:r>
            <a:r>
              <a:rPr lang="cs-CZ" sz="1400" dirty="0" smtClean="0">
                <a:latin typeface="Times New Roman" pitchFamily="18" charset="0"/>
                <a:cs typeface="Times New Roman" pitchFamily="18" charset="0"/>
                <a:hlinkClick r:id="rId2"/>
              </a:rPr>
              <a:t>-</a:t>
            </a:r>
            <a:r>
              <a:rPr lang="cs-CZ" sz="1400" dirty="0" err="1" smtClean="0">
                <a:latin typeface="Times New Roman" pitchFamily="18" charset="0"/>
                <a:cs typeface="Times New Roman" pitchFamily="18" charset="0"/>
                <a:hlinkClick r:id="rId2"/>
              </a:rPr>
              <a:t>making</a:t>
            </a:r>
            <a:r>
              <a:rPr lang="cs-CZ" sz="1400" dirty="0" smtClean="0">
                <a:latin typeface="Times New Roman" pitchFamily="18" charset="0"/>
                <a:cs typeface="Times New Roman" pitchFamily="18" charset="0"/>
                <a:hlinkClick r:id="rId2"/>
              </a:rPr>
              <a:t>-</a:t>
            </a:r>
            <a:r>
              <a:rPr lang="cs-CZ" sz="1400" dirty="0" err="1" smtClean="0">
                <a:latin typeface="Times New Roman" pitchFamily="18" charset="0"/>
                <a:cs typeface="Times New Roman" pitchFamily="18" charset="0"/>
                <a:hlinkClick r:id="rId2"/>
              </a:rPr>
              <a:t>the</a:t>
            </a:r>
            <a:r>
              <a:rPr lang="cs-CZ" sz="1400" dirty="0" smtClean="0">
                <a:latin typeface="Times New Roman" pitchFamily="18" charset="0"/>
                <a:cs typeface="Times New Roman" pitchFamily="18" charset="0"/>
                <a:hlinkClick r:id="rId2"/>
              </a:rPr>
              <a:t>-most-</a:t>
            </a:r>
            <a:r>
              <a:rPr lang="cs-CZ" sz="1400" dirty="0" err="1" smtClean="0">
                <a:latin typeface="Times New Roman" pitchFamily="18" charset="0"/>
                <a:cs typeface="Times New Roman" pitchFamily="18" charset="0"/>
                <a:hlinkClick r:id="rId2"/>
              </a:rPr>
              <a:t>of</a:t>
            </a:r>
            <a:r>
              <a:rPr lang="cs-CZ" sz="1400" dirty="0" smtClean="0">
                <a:latin typeface="Times New Roman" pitchFamily="18" charset="0"/>
                <a:cs typeface="Times New Roman" pitchFamily="18" charset="0"/>
                <a:hlinkClick r:id="rId2"/>
              </a:rPr>
              <a:t>-</a:t>
            </a:r>
            <a:r>
              <a:rPr lang="cs-CZ" sz="1400" dirty="0" err="1" smtClean="0">
                <a:latin typeface="Times New Roman" pitchFamily="18" charset="0"/>
                <a:cs typeface="Times New Roman" pitchFamily="18" charset="0"/>
                <a:hlinkClick r:id="rId2"/>
              </a:rPr>
              <a:t>your-pr-efforts</a:t>
            </a:r>
            <a:r>
              <a:rPr lang="cs-CZ" sz="1400" dirty="0" smtClean="0">
                <a:latin typeface="Times New Roman" pitchFamily="18" charset="0"/>
                <a:cs typeface="Times New Roman" pitchFamily="18" charset="0"/>
                <a:hlinkClick r:id="rId2"/>
              </a:rPr>
              <a:t>/</a:t>
            </a:r>
            <a:r>
              <a:rPr lang="cs-CZ" sz="1400" dirty="0" err="1" smtClean="0">
                <a:latin typeface="Times New Roman" pitchFamily="18" charset="0"/>
                <a:cs typeface="Times New Roman" pitchFamily="18" charset="0"/>
                <a:hlinkClick r:id="rId2"/>
              </a:rPr>
              <a:t>reporters</a:t>
            </a:r>
            <a:r>
              <a:rPr lang="cs-CZ" sz="1400" dirty="0" smtClean="0">
                <a:latin typeface="Times New Roman" pitchFamily="18" charset="0"/>
                <a:cs typeface="Times New Roman" pitchFamily="18" charset="0"/>
                <a:hlinkClick r:id="rId2"/>
              </a:rPr>
              <a:t>/</a:t>
            </a:r>
            <a:r>
              <a:rPr lang="cs-CZ" sz="1400" dirty="0" smtClean="0">
                <a:latin typeface="Times New Roman" pitchFamily="18" charset="0"/>
                <a:cs typeface="Times New Roman" pitchFamily="18" charset="0"/>
              </a:rPr>
              <a:t> ( </a:t>
            </a:r>
            <a:r>
              <a:rPr lang="cs-CZ" sz="1400" dirty="0" err="1" smtClean="0">
                <a:latin typeface="Times New Roman" pitchFamily="18" charset="0"/>
                <a:cs typeface="Times New Roman" pitchFamily="18" charset="0"/>
              </a:rPr>
              <a:t>slide</a:t>
            </a:r>
            <a:r>
              <a:rPr lang="cs-CZ" sz="1400" dirty="0" smtClean="0">
                <a:latin typeface="Times New Roman" pitchFamily="18" charset="0"/>
                <a:cs typeface="Times New Roman" pitchFamily="18" charset="0"/>
              </a:rPr>
              <a:t> </a:t>
            </a:r>
            <a:r>
              <a:rPr lang="cs-CZ" sz="1400" dirty="0" err="1" smtClean="0">
                <a:latin typeface="Times New Roman" pitchFamily="18" charset="0"/>
                <a:cs typeface="Times New Roman" pitchFamily="18" charset="0"/>
              </a:rPr>
              <a:t>č.1</a:t>
            </a:r>
            <a:r>
              <a:rPr lang="cs-CZ" sz="1400" dirty="0" smtClean="0">
                <a:latin typeface="Times New Roman" pitchFamily="18" charset="0"/>
                <a:cs typeface="Times New Roman" pitchFamily="18" charset="0"/>
              </a:rPr>
              <a:t>)</a:t>
            </a:r>
          </a:p>
          <a:p>
            <a:r>
              <a:rPr lang="cs-CZ" sz="1400" dirty="0">
                <a:latin typeface="Times New Roman" pitchFamily="18" charset="0"/>
                <a:cs typeface="Times New Roman" pitchFamily="18" charset="0"/>
                <a:hlinkClick r:id="rId3"/>
              </a:rPr>
              <a:t>http://</a:t>
            </a:r>
            <a:r>
              <a:rPr lang="cs-CZ" sz="1400" dirty="0" err="1" smtClean="0">
                <a:latin typeface="Times New Roman" pitchFamily="18" charset="0"/>
                <a:cs typeface="Times New Roman" pitchFamily="18" charset="0"/>
                <a:hlinkClick r:id="rId3"/>
              </a:rPr>
              <a:t>thebackissues.com</a:t>
            </a:r>
            <a:r>
              <a:rPr lang="cs-CZ" sz="1400" dirty="0" smtClean="0">
                <a:latin typeface="Times New Roman" pitchFamily="18" charset="0"/>
                <a:cs typeface="Times New Roman" pitchFamily="18" charset="0"/>
                <a:hlinkClick r:id="rId3"/>
              </a:rPr>
              <a:t>/</a:t>
            </a:r>
            <a:r>
              <a:rPr lang="cs-CZ" sz="1400" dirty="0" smtClean="0">
                <a:latin typeface="Times New Roman" pitchFamily="18" charset="0"/>
                <a:cs typeface="Times New Roman" pitchFamily="18" charset="0"/>
              </a:rPr>
              <a:t> (</a:t>
            </a:r>
            <a:r>
              <a:rPr lang="cs-CZ" sz="1400" dirty="0" err="1" smtClean="0">
                <a:latin typeface="Times New Roman" pitchFamily="18" charset="0"/>
                <a:cs typeface="Times New Roman" pitchFamily="18" charset="0"/>
              </a:rPr>
              <a:t>slide</a:t>
            </a:r>
            <a:r>
              <a:rPr lang="cs-CZ" sz="1400" dirty="0" smtClean="0">
                <a:latin typeface="Times New Roman" pitchFamily="18" charset="0"/>
                <a:cs typeface="Times New Roman" pitchFamily="18" charset="0"/>
              </a:rPr>
              <a:t> č. 1)</a:t>
            </a:r>
          </a:p>
          <a:p>
            <a:r>
              <a:rPr lang="cs-CZ" sz="1400" dirty="0">
                <a:latin typeface="Times New Roman" pitchFamily="18" charset="0"/>
                <a:cs typeface="Times New Roman" pitchFamily="18" charset="0"/>
                <a:hlinkClick r:id="rId4"/>
              </a:rPr>
              <a:t>http://</a:t>
            </a:r>
            <a:r>
              <a:rPr lang="cs-CZ" sz="1400" dirty="0" err="1" smtClean="0">
                <a:latin typeface="Times New Roman" pitchFamily="18" charset="0"/>
                <a:cs typeface="Times New Roman" pitchFamily="18" charset="0"/>
                <a:hlinkClick r:id="rId4"/>
              </a:rPr>
              <a:t>modranskenoviny.cz</a:t>
            </a:r>
            <a:r>
              <a:rPr lang="cs-CZ" sz="1400" dirty="0" smtClean="0">
                <a:latin typeface="Times New Roman" pitchFamily="18" charset="0"/>
                <a:cs typeface="Times New Roman" pitchFamily="18" charset="0"/>
                <a:hlinkClick r:id="rId4"/>
              </a:rPr>
              <a:t>/</a:t>
            </a:r>
            <a:r>
              <a:rPr lang="cs-CZ" sz="1400" dirty="0" smtClean="0">
                <a:latin typeface="Times New Roman" pitchFamily="18" charset="0"/>
                <a:cs typeface="Times New Roman" pitchFamily="18" charset="0"/>
              </a:rPr>
              <a:t> (</a:t>
            </a:r>
            <a:r>
              <a:rPr lang="cs-CZ" sz="1400" dirty="0" err="1" smtClean="0">
                <a:latin typeface="Times New Roman" pitchFamily="18" charset="0"/>
                <a:cs typeface="Times New Roman" pitchFamily="18" charset="0"/>
              </a:rPr>
              <a:t>slide</a:t>
            </a:r>
            <a:r>
              <a:rPr lang="cs-CZ" sz="1400" dirty="0" smtClean="0">
                <a:latin typeface="Times New Roman" pitchFamily="18" charset="0"/>
                <a:cs typeface="Times New Roman" pitchFamily="18" charset="0"/>
              </a:rPr>
              <a:t> </a:t>
            </a:r>
            <a:r>
              <a:rPr lang="cs-CZ" sz="1400" dirty="0" err="1" smtClean="0">
                <a:latin typeface="Times New Roman" pitchFamily="18" charset="0"/>
                <a:cs typeface="Times New Roman" pitchFamily="18" charset="0"/>
              </a:rPr>
              <a:t>č.1</a:t>
            </a:r>
            <a:r>
              <a:rPr lang="cs-CZ" sz="1400" dirty="0" smtClean="0">
                <a:latin typeface="Times New Roman" pitchFamily="18" charset="0"/>
                <a:cs typeface="Times New Roman" pitchFamily="18" charset="0"/>
              </a:rPr>
              <a:t>)</a:t>
            </a:r>
          </a:p>
          <a:p>
            <a:r>
              <a:rPr lang="cs-CZ" sz="1400" dirty="0">
                <a:latin typeface="Times New Roman" pitchFamily="18" charset="0"/>
                <a:cs typeface="Times New Roman" pitchFamily="18" charset="0"/>
                <a:hlinkClick r:id="rId5"/>
              </a:rPr>
              <a:t>http://</a:t>
            </a:r>
            <a:r>
              <a:rPr lang="cs-CZ" sz="1400" dirty="0" err="1" smtClean="0">
                <a:latin typeface="Times New Roman" pitchFamily="18" charset="0"/>
                <a:cs typeface="Times New Roman" pitchFamily="18" charset="0"/>
                <a:hlinkClick r:id="rId5"/>
              </a:rPr>
              <a:t>technet.idnes.cz</a:t>
            </a:r>
            <a:r>
              <a:rPr lang="cs-CZ" sz="1400" dirty="0" smtClean="0">
                <a:latin typeface="Times New Roman" pitchFamily="18" charset="0"/>
                <a:cs typeface="Times New Roman" pitchFamily="18" charset="0"/>
                <a:hlinkClick r:id="rId5"/>
              </a:rPr>
              <a:t>/</a:t>
            </a:r>
            <a:r>
              <a:rPr lang="cs-CZ" sz="1400" dirty="0" smtClean="0">
                <a:latin typeface="Times New Roman" pitchFamily="18" charset="0"/>
                <a:cs typeface="Times New Roman" pitchFamily="18" charset="0"/>
              </a:rPr>
              <a:t> ( </a:t>
            </a:r>
            <a:r>
              <a:rPr lang="cs-CZ" sz="1400" dirty="0" err="1" smtClean="0">
                <a:latin typeface="Times New Roman" pitchFamily="18" charset="0"/>
                <a:cs typeface="Times New Roman" pitchFamily="18" charset="0"/>
              </a:rPr>
              <a:t>slide</a:t>
            </a:r>
            <a:r>
              <a:rPr lang="cs-CZ" sz="1400" dirty="0" smtClean="0">
                <a:latin typeface="Times New Roman" pitchFamily="18" charset="0"/>
                <a:cs typeface="Times New Roman" pitchFamily="18" charset="0"/>
              </a:rPr>
              <a:t> </a:t>
            </a:r>
            <a:r>
              <a:rPr lang="cs-CZ" sz="1400" dirty="0" err="1" smtClean="0">
                <a:latin typeface="Times New Roman" pitchFamily="18" charset="0"/>
                <a:cs typeface="Times New Roman" pitchFamily="18" charset="0"/>
              </a:rPr>
              <a:t>č.1</a:t>
            </a:r>
            <a:r>
              <a:rPr lang="cs-CZ" sz="1400" dirty="0" smtClean="0">
                <a:latin typeface="Times New Roman" pitchFamily="18" charset="0"/>
                <a:cs typeface="Times New Roman" pitchFamily="18" charset="0"/>
              </a:rPr>
              <a:t>)</a:t>
            </a:r>
          </a:p>
          <a:p>
            <a:r>
              <a:rPr lang="cs-CZ" sz="1400" dirty="0" err="1" smtClean="0">
                <a:latin typeface="Times New Roman" pitchFamily="18" charset="0"/>
                <a:cs typeface="Times New Roman" pitchFamily="18" charset="0"/>
                <a:hlinkClick r:id="rId6"/>
              </a:rPr>
              <a:t>www.lidovky.cz</a:t>
            </a:r>
            <a:r>
              <a:rPr lang="cs-CZ" sz="1400" dirty="0" smtClean="0">
                <a:latin typeface="Times New Roman" pitchFamily="18" charset="0"/>
                <a:cs typeface="Times New Roman" pitchFamily="18" charset="0"/>
              </a:rPr>
              <a:t> ( </a:t>
            </a:r>
            <a:r>
              <a:rPr lang="cs-CZ" sz="1400" dirty="0" err="1" smtClean="0">
                <a:latin typeface="Times New Roman" pitchFamily="18" charset="0"/>
                <a:cs typeface="Times New Roman" pitchFamily="18" charset="0"/>
              </a:rPr>
              <a:t>slide</a:t>
            </a:r>
            <a:r>
              <a:rPr lang="cs-CZ" sz="1400" dirty="0" smtClean="0">
                <a:latin typeface="Times New Roman" pitchFamily="18" charset="0"/>
                <a:cs typeface="Times New Roman" pitchFamily="18" charset="0"/>
              </a:rPr>
              <a:t> </a:t>
            </a:r>
            <a:r>
              <a:rPr lang="cs-CZ" sz="1400" dirty="0" err="1" smtClean="0">
                <a:latin typeface="Times New Roman" pitchFamily="18" charset="0"/>
                <a:cs typeface="Times New Roman" pitchFamily="18" charset="0"/>
              </a:rPr>
              <a:t>č.2</a:t>
            </a:r>
            <a:r>
              <a:rPr lang="cs-CZ" sz="1400" dirty="0" smtClean="0">
                <a:latin typeface="Times New Roman" pitchFamily="18" charset="0"/>
                <a:cs typeface="Times New Roman" pitchFamily="18" charset="0"/>
              </a:rPr>
              <a:t>)</a:t>
            </a:r>
          </a:p>
          <a:p>
            <a:r>
              <a:rPr lang="cs-CZ" sz="1400" dirty="0">
                <a:latin typeface="Times New Roman" pitchFamily="18" charset="0"/>
                <a:cs typeface="Times New Roman" pitchFamily="18" charset="0"/>
                <a:hlinkClick r:id="rId7"/>
              </a:rPr>
              <a:t>http://</a:t>
            </a:r>
            <a:r>
              <a:rPr lang="cs-CZ" sz="1400" dirty="0" err="1" smtClean="0">
                <a:latin typeface="Times New Roman" pitchFamily="18" charset="0"/>
                <a:cs typeface="Times New Roman" pitchFamily="18" charset="0"/>
                <a:hlinkClick r:id="rId7"/>
              </a:rPr>
              <a:t>princessofverry.blog.cz</a:t>
            </a:r>
            <a:r>
              <a:rPr lang="cs-CZ" sz="1400" dirty="0" smtClean="0">
                <a:latin typeface="Times New Roman" pitchFamily="18" charset="0"/>
                <a:cs typeface="Times New Roman" pitchFamily="18" charset="0"/>
                <a:hlinkClick r:id="rId7"/>
              </a:rPr>
              <a:t>/</a:t>
            </a:r>
            <a:r>
              <a:rPr lang="cs-CZ" sz="1400" dirty="0" smtClean="0">
                <a:latin typeface="Times New Roman" pitchFamily="18" charset="0"/>
                <a:cs typeface="Times New Roman" pitchFamily="18" charset="0"/>
              </a:rPr>
              <a:t>  (</a:t>
            </a:r>
            <a:r>
              <a:rPr lang="cs-CZ" sz="1400" dirty="0" err="1" smtClean="0">
                <a:latin typeface="Times New Roman" pitchFamily="18" charset="0"/>
                <a:cs typeface="Times New Roman" pitchFamily="18" charset="0"/>
              </a:rPr>
              <a:t>slide</a:t>
            </a:r>
            <a:r>
              <a:rPr lang="cs-CZ" sz="1400" dirty="0" smtClean="0">
                <a:latin typeface="Times New Roman" pitchFamily="18" charset="0"/>
                <a:cs typeface="Times New Roman" pitchFamily="18" charset="0"/>
              </a:rPr>
              <a:t> </a:t>
            </a:r>
            <a:r>
              <a:rPr lang="cs-CZ" sz="1400" dirty="0" err="1" smtClean="0">
                <a:latin typeface="Times New Roman" pitchFamily="18" charset="0"/>
                <a:cs typeface="Times New Roman" pitchFamily="18" charset="0"/>
              </a:rPr>
              <a:t>č.2</a:t>
            </a:r>
            <a:r>
              <a:rPr lang="cs-CZ" sz="1400" dirty="0" smtClean="0">
                <a:latin typeface="Times New Roman" pitchFamily="18" charset="0"/>
                <a:cs typeface="Times New Roman" pitchFamily="18" charset="0"/>
              </a:rPr>
              <a:t>)</a:t>
            </a:r>
          </a:p>
          <a:p>
            <a:r>
              <a:rPr lang="cs-CZ" sz="1400" dirty="0" err="1" smtClean="0">
                <a:latin typeface="Times New Roman" pitchFamily="18" charset="0"/>
                <a:cs typeface="Times New Roman" pitchFamily="18" charset="0"/>
                <a:hlinkClick r:id="rId8"/>
              </a:rPr>
              <a:t>www.zs.tatenice.cz</a:t>
            </a:r>
            <a:r>
              <a:rPr lang="cs-CZ" sz="1400" dirty="0" smtClean="0">
                <a:latin typeface="Times New Roman" pitchFamily="18" charset="0"/>
                <a:cs typeface="Times New Roman" pitchFamily="18" charset="0"/>
              </a:rPr>
              <a:t> ( </a:t>
            </a:r>
            <a:r>
              <a:rPr lang="cs-CZ" sz="1400" dirty="0" err="1" smtClean="0">
                <a:latin typeface="Times New Roman" pitchFamily="18" charset="0"/>
                <a:cs typeface="Times New Roman" pitchFamily="18" charset="0"/>
              </a:rPr>
              <a:t>slideč.2,3</a:t>
            </a:r>
            <a:r>
              <a:rPr lang="cs-CZ" sz="1400" dirty="0" smtClean="0">
                <a:latin typeface="Times New Roman" pitchFamily="18" charset="0"/>
                <a:cs typeface="Times New Roman" pitchFamily="18" charset="0"/>
              </a:rPr>
              <a:t>)</a:t>
            </a:r>
          </a:p>
          <a:p>
            <a:r>
              <a:rPr lang="cs-CZ" sz="1400" dirty="0">
                <a:latin typeface="Times New Roman" pitchFamily="18" charset="0"/>
                <a:cs typeface="Times New Roman" pitchFamily="18" charset="0"/>
                <a:hlinkClick r:id="rId9"/>
              </a:rPr>
              <a:t>http://</a:t>
            </a:r>
            <a:r>
              <a:rPr lang="cs-CZ" sz="1400" dirty="0" err="1" smtClean="0">
                <a:latin typeface="Times New Roman" pitchFamily="18" charset="0"/>
                <a:cs typeface="Times New Roman" pitchFamily="18" charset="0"/>
                <a:hlinkClick r:id="rId9"/>
              </a:rPr>
              <a:t>www.onlineomalovanky.cz</a:t>
            </a:r>
            <a:r>
              <a:rPr lang="cs-CZ" sz="1400" dirty="0" smtClean="0">
                <a:latin typeface="Times New Roman" pitchFamily="18" charset="0"/>
                <a:cs typeface="Times New Roman" pitchFamily="18" charset="0"/>
                <a:hlinkClick r:id="rId9"/>
              </a:rPr>
              <a:t>/</a:t>
            </a:r>
            <a:r>
              <a:rPr lang="cs-CZ" sz="1400" dirty="0" smtClean="0">
                <a:latin typeface="Times New Roman" pitchFamily="18" charset="0"/>
                <a:cs typeface="Times New Roman" pitchFamily="18" charset="0"/>
              </a:rPr>
              <a:t> (</a:t>
            </a:r>
            <a:r>
              <a:rPr lang="cs-CZ" sz="1400" dirty="0" err="1" smtClean="0">
                <a:latin typeface="Times New Roman" pitchFamily="18" charset="0"/>
                <a:cs typeface="Times New Roman" pitchFamily="18" charset="0"/>
              </a:rPr>
              <a:t>slide</a:t>
            </a:r>
            <a:r>
              <a:rPr lang="cs-CZ" sz="1400" dirty="0" smtClean="0">
                <a:latin typeface="Times New Roman" pitchFamily="18" charset="0"/>
                <a:cs typeface="Times New Roman" pitchFamily="18" charset="0"/>
              </a:rPr>
              <a:t> č. 3)</a:t>
            </a:r>
          </a:p>
          <a:p>
            <a:r>
              <a:rPr lang="cs-CZ" sz="1400" dirty="0">
                <a:latin typeface="Times New Roman" pitchFamily="18" charset="0"/>
                <a:cs typeface="Times New Roman" pitchFamily="18" charset="0"/>
                <a:hlinkClick r:id="rId10"/>
              </a:rPr>
              <a:t>http://</a:t>
            </a:r>
            <a:r>
              <a:rPr lang="cs-CZ" sz="1400" dirty="0" err="1" smtClean="0">
                <a:latin typeface="Times New Roman" pitchFamily="18" charset="0"/>
                <a:cs typeface="Times New Roman" pitchFamily="18" charset="0"/>
                <a:hlinkClick r:id="rId10"/>
              </a:rPr>
              <a:t>www.paulmullan.ie</a:t>
            </a:r>
            <a:r>
              <a:rPr lang="cs-CZ" sz="1400" dirty="0" smtClean="0">
                <a:latin typeface="Times New Roman" pitchFamily="18" charset="0"/>
                <a:cs typeface="Times New Roman" pitchFamily="18" charset="0"/>
                <a:hlinkClick r:id="rId10"/>
              </a:rPr>
              <a:t>/</a:t>
            </a:r>
            <a:r>
              <a:rPr lang="cs-CZ" sz="1400" dirty="0" smtClean="0">
                <a:latin typeface="Times New Roman" pitchFamily="18" charset="0"/>
                <a:cs typeface="Times New Roman" pitchFamily="18" charset="0"/>
              </a:rPr>
              <a:t> ( </a:t>
            </a:r>
            <a:r>
              <a:rPr lang="cs-CZ" sz="1400" dirty="0" err="1" smtClean="0">
                <a:latin typeface="Times New Roman" pitchFamily="18" charset="0"/>
                <a:cs typeface="Times New Roman" pitchFamily="18" charset="0"/>
              </a:rPr>
              <a:t>slide</a:t>
            </a:r>
            <a:r>
              <a:rPr lang="cs-CZ" sz="1400" dirty="0" smtClean="0">
                <a:latin typeface="Times New Roman" pitchFamily="18" charset="0"/>
                <a:cs typeface="Times New Roman" pitchFamily="18" charset="0"/>
              </a:rPr>
              <a:t> č. 4)</a:t>
            </a:r>
          </a:p>
          <a:p>
            <a:r>
              <a:rPr lang="cs-CZ" sz="1400" dirty="0">
                <a:latin typeface="Times New Roman" pitchFamily="18" charset="0"/>
                <a:cs typeface="Times New Roman" pitchFamily="18" charset="0"/>
                <a:hlinkClick r:id="rId11"/>
              </a:rPr>
              <a:t>http://</a:t>
            </a:r>
            <a:r>
              <a:rPr lang="cs-CZ" sz="1400" dirty="0" err="1">
                <a:latin typeface="Times New Roman" pitchFamily="18" charset="0"/>
                <a:cs typeface="Times New Roman" pitchFamily="18" charset="0"/>
                <a:hlinkClick r:id="rId11"/>
              </a:rPr>
              <a:t>www.komiksarium.cz</a:t>
            </a:r>
            <a:r>
              <a:rPr lang="cs-CZ" sz="1400" dirty="0" smtClean="0">
                <a:latin typeface="Times New Roman" pitchFamily="18" charset="0"/>
                <a:cs typeface="Times New Roman" pitchFamily="18" charset="0"/>
                <a:hlinkClick r:id="rId11"/>
              </a:rPr>
              <a:t>/</a:t>
            </a:r>
            <a:r>
              <a:rPr lang="cs-CZ" sz="1400" dirty="0" smtClean="0">
                <a:latin typeface="Times New Roman" pitchFamily="18" charset="0"/>
                <a:cs typeface="Times New Roman" pitchFamily="18" charset="0"/>
              </a:rPr>
              <a:t> ( </a:t>
            </a:r>
            <a:r>
              <a:rPr lang="cs-CZ" sz="1400" dirty="0" err="1" smtClean="0">
                <a:latin typeface="Times New Roman" pitchFamily="18" charset="0"/>
                <a:cs typeface="Times New Roman" pitchFamily="18" charset="0"/>
              </a:rPr>
              <a:t>slide</a:t>
            </a:r>
            <a:r>
              <a:rPr lang="cs-CZ" sz="1400" dirty="0" smtClean="0">
                <a:latin typeface="Times New Roman" pitchFamily="18" charset="0"/>
                <a:cs typeface="Times New Roman" pitchFamily="18" charset="0"/>
              </a:rPr>
              <a:t> č. 4)</a:t>
            </a:r>
          </a:p>
          <a:p>
            <a:r>
              <a:rPr lang="cs-CZ" sz="1400" dirty="0">
                <a:latin typeface="Times New Roman" pitchFamily="18" charset="0"/>
                <a:cs typeface="Times New Roman" pitchFamily="18" charset="0"/>
              </a:rPr>
              <a:t>Bičíková, Vladimíra - Topil, Zdeněk - Šafránek, František: Český jazyk 9 - pracovní sešit, </a:t>
            </a:r>
            <a:r>
              <a:rPr lang="cs-CZ" sz="1400" dirty="0" err="1">
                <a:latin typeface="Times New Roman" pitchFamily="18" charset="0"/>
                <a:cs typeface="Times New Roman" pitchFamily="18" charset="0"/>
              </a:rPr>
              <a:t>1.vydání</a:t>
            </a:r>
            <a:r>
              <a:rPr lang="cs-CZ" sz="1400" dirty="0">
                <a:latin typeface="Times New Roman" pitchFamily="18" charset="0"/>
                <a:cs typeface="Times New Roman" pitchFamily="18" charset="0"/>
              </a:rPr>
              <a:t>, Havlíčkův Brod, TOBIÁŠ, 2003, ISBN 80-7311-018-0  </a:t>
            </a:r>
            <a:r>
              <a:rPr lang="cs-CZ" sz="1400" dirty="0" smtClean="0">
                <a:latin typeface="Times New Roman" pitchFamily="18" charset="0"/>
                <a:cs typeface="Times New Roman" pitchFamily="18" charset="0"/>
              </a:rPr>
              <a:t>(</a:t>
            </a:r>
            <a:r>
              <a:rPr lang="cs-CZ" sz="1400" dirty="0" err="1" smtClean="0">
                <a:latin typeface="Times New Roman" pitchFamily="18" charset="0"/>
                <a:cs typeface="Times New Roman" pitchFamily="18" charset="0"/>
              </a:rPr>
              <a:t>slide</a:t>
            </a:r>
            <a:r>
              <a:rPr lang="cs-CZ" sz="1400" dirty="0" smtClean="0">
                <a:latin typeface="Times New Roman" pitchFamily="18" charset="0"/>
                <a:cs typeface="Times New Roman" pitchFamily="18" charset="0"/>
              </a:rPr>
              <a:t> č. 5)</a:t>
            </a:r>
          </a:p>
          <a:p>
            <a:r>
              <a:rPr lang="cs-CZ" sz="1400" dirty="0">
                <a:latin typeface="Times New Roman" pitchFamily="18" charset="0"/>
                <a:cs typeface="Times New Roman" pitchFamily="18" charset="0"/>
                <a:hlinkClick r:id="rId12"/>
              </a:rPr>
              <a:t>http://</a:t>
            </a:r>
            <a:r>
              <a:rPr lang="cs-CZ" sz="1400" dirty="0" err="1" smtClean="0">
                <a:latin typeface="Times New Roman" pitchFamily="18" charset="0"/>
                <a:cs typeface="Times New Roman" pitchFamily="18" charset="0"/>
                <a:hlinkClick r:id="rId12"/>
              </a:rPr>
              <a:t>www.jaktak.cz</a:t>
            </a:r>
            <a:r>
              <a:rPr lang="cs-CZ" sz="1400" dirty="0" smtClean="0">
                <a:latin typeface="Times New Roman" pitchFamily="18" charset="0"/>
                <a:cs typeface="Times New Roman" pitchFamily="18" charset="0"/>
                <a:hlinkClick r:id="rId12"/>
              </a:rPr>
              <a:t>/</a:t>
            </a:r>
            <a:r>
              <a:rPr lang="cs-CZ" sz="1400" dirty="0" smtClean="0">
                <a:latin typeface="Times New Roman" pitchFamily="18" charset="0"/>
                <a:cs typeface="Times New Roman" pitchFamily="18" charset="0"/>
              </a:rPr>
              <a:t> ( </a:t>
            </a:r>
            <a:r>
              <a:rPr lang="cs-CZ" sz="1400" dirty="0" err="1" smtClean="0">
                <a:latin typeface="Times New Roman" pitchFamily="18" charset="0"/>
                <a:cs typeface="Times New Roman" pitchFamily="18" charset="0"/>
              </a:rPr>
              <a:t>slide</a:t>
            </a:r>
            <a:r>
              <a:rPr lang="cs-CZ" sz="1400" dirty="0" smtClean="0">
                <a:latin typeface="Times New Roman" pitchFamily="18" charset="0"/>
                <a:cs typeface="Times New Roman" pitchFamily="18" charset="0"/>
              </a:rPr>
              <a:t> č. 6)</a:t>
            </a:r>
          </a:p>
          <a:p>
            <a:r>
              <a:rPr lang="cs-CZ" sz="1400" dirty="0">
                <a:latin typeface="Times New Roman" pitchFamily="18" charset="0"/>
                <a:cs typeface="Times New Roman" pitchFamily="18" charset="0"/>
                <a:hlinkClick r:id="rId13"/>
              </a:rPr>
              <a:t>http://</a:t>
            </a:r>
            <a:r>
              <a:rPr lang="cs-CZ" sz="1400" dirty="0" err="1" smtClean="0">
                <a:latin typeface="Times New Roman" pitchFamily="18" charset="0"/>
                <a:cs typeface="Times New Roman" pitchFamily="18" charset="0"/>
                <a:hlinkClick r:id="rId13"/>
              </a:rPr>
              <a:t>www.radioservis-as.cz</a:t>
            </a:r>
            <a:r>
              <a:rPr lang="cs-CZ" sz="1400" dirty="0" smtClean="0">
                <a:latin typeface="Times New Roman" pitchFamily="18" charset="0"/>
                <a:cs typeface="Times New Roman" pitchFamily="18" charset="0"/>
                <a:hlinkClick r:id="rId13"/>
              </a:rPr>
              <a:t>/</a:t>
            </a:r>
            <a:r>
              <a:rPr lang="cs-CZ" sz="1400" dirty="0" smtClean="0">
                <a:latin typeface="Times New Roman" pitchFamily="18" charset="0"/>
                <a:cs typeface="Times New Roman" pitchFamily="18" charset="0"/>
              </a:rPr>
              <a:t> ( </a:t>
            </a:r>
            <a:r>
              <a:rPr lang="cs-CZ" sz="1400" dirty="0" err="1" smtClean="0">
                <a:latin typeface="Times New Roman" pitchFamily="18" charset="0"/>
                <a:cs typeface="Times New Roman" pitchFamily="18" charset="0"/>
              </a:rPr>
              <a:t>slide</a:t>
            </a:r>
            <a:r>
              <a:rPr lang="cs-CZ" sz="1400" dirty="0" smtClean="0">
                <a:latin typeface="Times New Roman" pitchFamily="18" charset="0"/>
                <a:cs typeface="Times New Roman" pitchFamily="18" charset="0"/>
              </a:rPr>
              <a:t> č. 6)</a:t>
            </a:r>
          </a:p>
          <a:p>
            <a:r>
              <a:rPr lang="cs-CZ" sz="1400" dirty="0" err="1" smtClean="0">
                <a:latin typeface="Times New Roman" pitchFamily="18" charset="0"/>
                <a:cs typeface="Times New Roman" pitchFamily="18" charset="0"/>
                <a:hlinkClick r:id="rId14"/>
              </a:rPr>
              <a:t>www.wikipedia.cz</a:t>
            </a:r>
            <a:r>
              <a:rPr lang="cs-CZ" sz="1400" dirty="0" smtClean="0">
                <a:latin typeface="Times New Roman" pitchFamily="18" charset="0"/>
                <a:cs typeface="Times New Roman" pitchFamily="18" charset="0"/>
              </a:rPr>
              <a:t> ( </a:t>
            </a:r>
            <a:r>
              <a:rPr lang="cs-CZ" sz="1400" dirty="0" err="1" smtClean="0">
                <a:latin typeface="Times New Roman" pitchFamily="18" charset="0"/>
                <a:cs typeface="Times New Roman" pitchFamily="18" charset="0"/>
              </a:rPr>
              <a:t>slide</a:t>
            </a:r>
            <a:r>
              <a:rPr lang="cs-CZ" sz="1400" dirty="0" smtClean="0">
                <a:latin typeface="Times New Roman" pitchFamily="18" charset="0"/>
                <a:cs typeface="Times New Roman" pitchFamily="18" charset="0"/>
              </a:rPr>
              <a:t> </a:t>
            </a:r>
            <a:r>
              <a:rPr lang="cs-CZ" sz="1400" dirty="0" err="1" smtClean="0">
                <a:latin typeface="Times New Roman" pitchFamily="18" charset="0"/>
                <a:cs typeface="Times New Roman" pitchFamily="18" charset="0"/>
              </a:rPr>
              <a:t>č.6</a:t>
            </a:r>
            <a:r>
              <a:rPr lang="cs-CZ" sz="1400" dirty="0" smtClean="0">
                <a:latin typeface="Times New Roman" pitchFamily="18" charset="0"/>
                <a:cs typeface="Times New Roman" pitchFamily="18" charset="0"/>
              </a:rPr>
              <a:t>)</a:t>
            </a:r>
          </a:p>
          <a:p>
            <a:r>
              <a:rPr lang="cs-CZ" sz="1400" dirty="0">
                <a:latin typeface="Times New Roman" pitchFamily="18" charset="0"/>
                <a:cs typeface="Times New Roman" pitchFamily="18" charset="0"/>
                <a:hlinkClick r:id="rId15"/>
              </a:rPr>
              <a:t>http://</a:t>
            </a:r>
            <a:r>
              <a:rPr lang="cs-CZ" sz="1400" dirty="0" err="1" smtClean="0">
                <a:latin typeface="Times New Roman" pitchFamily="18" charset="0"/>
                <a:cs typeface="Times New Roman" pitchFamily="18" charset="0"/>
                <a:hlinkClick r:id="rId15"/>
              </a:rPr>
              <a:t>www.cesky-jazyk.cz</a:t>
            </a:r>
            <a:r>
              <a:rPr lang="cs-CZ" sz="1400" dirty="0" smtClean="0">
                <a:latin typeface="Times New Roman" pitchFamily="18" charset="0"/>
                <a:cs typeface="Times New Roman" pitchFamily="18" charset="0"/>
                <a:hlinkClick r:id="rId15"/>
              </a:rPr>
              <a:t>/</a:t>
            </a:r>
            <a:r>
              <a:rPr lang="cs-CZ" sz="1400" dirty="0" err="1" smtClean="0">
                <a:latin typeface="Times New Roman" pitchFamily="18" charset="0"/>
                <a:cs typeface="Times New Roman" pitchFamily="18" charset="0"/>
                <a:hlinkClick r:id="rId15"/>
              </a:rPr>
              <a:t>zivotopisy</a:t>
            </a:r>
            <a:r>
              <a:rPr lang="cs-CZ" sz="1400" dirty="0" smtClean="0">
                <a:latin typeface="Times New Roman" pitchFamily="18" charset="0"/>
                <a:cs typeface="Times New Roman" pitchFamily="18" charset="0"/>
                <a:hlinkClick r:id="rId15"/>
              </a:rPr>
              <a:t>/</a:t>
            </a:r>
            <a:r>
              <a:rPr lang="cs-CZ" sz="1400" dirty="0" smtClean="0">
                <a:latin typeface="Times New Roman" pitchFamily="18" charset="0"/>
                <a:cs typeface="Times New Roman" pitchFamily="18" charset="0"/>
              </a:rPr>
              <a:t> ( </a:t>
            </a:r>
            <a:r>
              <a:rPr lang="cs-CZ" sz="1400" dirty="0" err="1" smtClean="0">
                <a:latin typeface="Times New Roman" pitchFamily="18" charset="0"/>
                <a:cs typeface="Times New Roman" pitchFamily="18" charset="0"/>
              </a:rPr>
              <a:t>slide</a:t>
            </a:r>
            <a:r>
              <a:rPr lang="cs-CZ" sz="1400" dirty="0" smtClean="0">
                <a:latin typeface="Times New Roman" pitchFamily="18" charset="0"/>
                <a:cs typeface="Times New Roman" pitchFamily="18" charset="0"/>
              </a:rPr>
              <a:t> č. 6)</a:t>
            </a:r>
          </a:p>
          <a:p>
            <a:r>
              <a:rPr lang="cs-CZ" sz="1400" dirty="0">
                <a:latin typeface="Times New Roman" pitchFamily="18" charset="0"/>
                <a:cs typeface="Times New Roman" pitchFamily="18" charset="0"/>
                <a:hlinkClick r:id="rId16"/>
              </a:rPr>
              <a:t>http://</a:t>
            </a:r>
            <a:r>
              <a:rPr lang="cs-CZ" sz="1400" dirty="0" err="1" smtClean="0">
                <a:latin typeface="Times New Roman" pitchFamily="18" charset="0"/>
                <a:cs typeface="Times New Roman" pitchFamily="18" charset="0"/>
                <a:hlinkClick r:id="rId16"/>
              </a:rPr>
              <a:t>www.monstersandcritics.com</a:t>
            </a:r>
            <a:r>
              <a:rPr lang="cs-CZ" sz="1400" dirty="0" smtClean="0">
                <a:latin typeface="Times New Roman" pitchFamily="18" charset="0"/>
                <a:cs typeface="Times New Roman" pitchFamily="18" charset="0"/>
                <a:hlinkClick r:id="rId16"/>
              </a:rPr>
              <a:t>/</a:t>
            </a:r>
            <a:r>
              <a:rPr lang="cs-CZ" sz="1400" dirty="0" smtClean="0">
                <a:latin typeface="Times New Roman" pitchFamily="18" charset="0"/>
                <a:cs typeface="Times New Roman" pitchFamily="18" charset="0"/>
              </a:rPr>
              <a:t> ( </a:t>
            </a:r>
            <a:r>
              <a:rPr lang="cs-CZ" sz="1400" dirty="0" err="1" smtClean="0">
                <a:latin typeface="Times New Roman" pitchFamily="18" charset="0"/>
                <a:cs typeface="Times New Roman" pitchFamily="18" charset="0"/>
              </a:rPr>
              <a:t>slide</a:t>
            </a:r>
            <a:r>
              <a:rPr lang="cs-CZ" sz="1400" dirty="0" smtClean="0">
                <a:latin typeface="Times New Roman" pitchFamily="18" charset="0"/>
                <a:cs typeface="Times New Roman" pitchFamily="18" charset="0"/>
              </a:rPr>
              <a:t> </a:t>
            </a:r>
            <a:r>
              <a:rPr lang="cs-CZ" sz="1400" dirty="0" err="1" smtClean="0">
                <a:latin typeface="Times New Roman" pitchFamily="18" charset="0"/>
                <a:cs typeface="Times New Roman" pitchFamily="18" charset="0"/>
              </a:rPr>
              <a:t>č.7</a:t>
            </a:r>
            <a:r>
              <a:rPr lang="cs-CZ" sz="1400" dirty="0" smtClean="0">
                <a:latin typeface="Times New Roman" pitchFamily="18" charset="0"/>
                <a:cs typeface="Times New Roman" pitchFamily="18" charset="0"/>
              </a:rPr>
              <a:t>)</a:t>
            </a:r>
          </a:p>
          <a:p>
            <a:r>
              <a:rPr lang="en-US" sz="1400" u="sng" dirty="0">
                <a:latin typeface="Times New Roman" pitchFamily="18" charset="0"/>
                <a:cs typeface="Times New Roman" pitchFamily="18" charset="0"/>
                <a:hlinkClick r:id="rId17"/>
              </a:rPr>
              <a:t>http://</a:t>
            </a:r>
            <a:r>
              <a:rPr lang="en-US" sz="1400" u="sng" dirty="0" err="1" smtClean="0">
                <a:latin typeface="Times New Roman" pitchFamily="18" charset="0"/>
                <a:cs typeface="Times New Roman" pitchFamily="18" charset="0"/>
                <a:hlinkClick r:id="rId17"/>
              </a:rPr>
              <a:t>www.lybio.net</a:t>
            </a:r>
            <a:r>
              <a:rPr lang="cs-CZ" sz="1400" u="sng" dirty="0" smtClean="0">
                <a:latin typeface="Times New Roman" pitchFamily="18" charset="0"/>
                <a:cs typeface="Times New Roman" pitchFamily="18" charset="0"/>
              </a:rPr>
              <a:t> ( </a:t>
            </a:r>
            <a:r>
              <a:rPr lang="cs-CZ" sz="1400" u="sng" dirty="0" err="1" smtClean="0">
                <a:latin typeface="Times New Roman" pitchFamily="18" charset="0"/>
                <a:cs typeface="Times New Roman" pitchFamily="18" charset="0"/>
              </a:rPr>
              <a:t>slide</a:t>
            </a:r>
            <a:r>
              <a:rPr lang="cs-CZ" sz="1400" u="sng" dirty="0" smtClean="0">
                <a:latin typeface="Times New Roman" pitchFamily="18" charset="0"/>
                <a:cs typeface="Times New Roman" pitchFamily="18" charset="0"/>
              </a:rPr>
              <a:t> č. 7)</a:t>
            </a:r>
            <a:endParaRPr lang="cs-CZ" sz="1400" dirty="0" smtClean="0">
              <a:latin typeface="Times New Roman" pitchFamily="18" charset="0"/>
              <a:cs typeface="Times New Roman" pitchFamily="18" charset="0"/>
            </a:endParaRPr>
          </a:p>
          <a:p>
            <a:endParaRPr lang="cs-CZ" dirty="0"/>
          </a:p>
        </p:txBody>
      </p:sp>
    </p:spTree>
    <p:extLst>
      <p:ext uri="{BB962C8B-B14F-4D97-AF65-F5344CB8AC3E}">
        <p14:creationId xmlns:p14="http://schemas.microsoft.com/office/powerpoint/2010/main" val="95263875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6">
            <a:lumMod val="40000"/>
            <a:lumOff val="60000"/>
          </a:schemeClr>
        </a:solidFill>
      </a:spPr>
      <a:bodyPr wrap="square" rtlCol="0">
        <a:spAutoFit/>
      </a:bodyPr>
      <a:lstStyle>
        <a:defPPr>
          <a:defRPr sz="1200" b="1" dirty="0" smtClean="0">
            <a:solidFill>
              <a:schemeClr val="accent3">
                <a:lumMod val="50000"/>
              </a:schemeClr>
            </a:solidFill>
          </a:defRPr>
        </a:defPPr>
      </a:lstStyle>
    </a:tx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2859</TotalTime>
  <Words>1223</Words>
  <Application>Microsoft Office PowerPoint</Application>
  <PresentationFormat>Předvádění na obrazovce (16:9)</PresentationFormat>
  <Paragraphs>207</Paragraphs>
  <Slides>10</Slides>
  <Notes>8</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24.1 Žánry publicistického stylu </vt:lpstr>
      <vt:lpstr>24.2 Co již víme ?</vt:lpstr>
      <vt:lpstr>24.3 Jaké si řekneme nové termíny a názvy?</vt:lpstr>
      <vt:lpstr>24.4 Co si řekneme nového?</vt:lpstr>
      <vt:lpstr>24.5 Procvičení a příklady</vt:lpstr>
      <vt:lpstr>24.6 Něco navíc pro šikovné</vt:lpstr>
      <vt:lpstr>24.7 CLIL</vt:lpstr>
      <vt:lpstr>24.8 Test znalostí</vt:lpstr>
      <vt:lpstr>Prezentace aplikace PowerPoint</vt:lpstr>
      <vt:lpstr>Prezentace aplikace PowerPoint</vt:lpstr>
    </vt:vector>
  </TitlesOfParts>
  <Company>Základní škla Děčín VI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prusa</dc:creator>
  <cp:lastModifiedBy>Jitka Šolcová</cp:lastModifiedBy>
  <cp:revision>186</cp:revision>
  <dcterms:created xsi:type="dcterms:W3CDTF">2010-10-18T18:21:56Z</dcterms:created>
  <dcterms:modified xsi:type="dcterms:W3CDTF">2012-08-13T11:20:18Z</dcterms:modified>
</cp:coreProperties>
</file>