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737" autoAdjust="0"/>
  </p:normalViewPr>
  <p:slideViewPr>
    <p:cSldViewPr>
      <p:cViewPr>
        <p:scale>
          <a:sx n="102" d="100"/>
          <a:sy n="102" d="100"/>
        </p:scale>
        <p:origin x="-450" y="1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21.1 Popis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89690" y="1718251"/>
            <a:ext cx="172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Najdi rozdíly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Drahomíra Párová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8"/>
            <a:ext cx="3043260" cy="615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059582"/>
            <a:ext cx="7392118" cy="3236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ovéPole 2"/>
          <p:cNvSpPr txBox="1"/>
          <p:nvPr/>
        </p:nvSpPr>
        <p:spPr>
          <a:xfrm>
            <a:off x="0" y="521674"/>
            <a:ext cx="15744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21.1 Popis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" y="493200"/>
            <a:ext cx="2170722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025709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6.,7.,9.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Popis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statický a dynamický, prostý, odborný, subjektivně zbarvený.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výstavbu slohového postupu popisu, jeho příklady a procvičení.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91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50405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1.2 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11487" y="1131590"/>
            <a:ext cx="3452401" cy="110799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POPIS</a:t>
            </a:r>
          </a:p>
          <a:p>
            <a:pPr eaLnBrk="0" hangingPunct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- informuje o výsledcích pozorování,</a:t>
            </a:r>
          </a:p>
          <a:p>
            <a:pPr eaLnBrk="0" hangingPunct="0">
              <a:buFontTx/>
              <a:buChar char="-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hlavním záměrem je podat přesný obraz </a:t>
            </a:r>
          </a:p>
          <a:p>
            <a:pPr eaLnBrk="0" hangingPunct="0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popisovaného předmětu nebo jevu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23334"/>
            <a:ext cx="2232248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111487" y="3285733"/>
            <a:ext cx="32241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ZKUS POPSAT EVOLUCI</a:t>
            </a: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MOBILNÍHO TELEFONU</a:t>
            </a:r>
          </a:p>
          <a:p>
            <a:endParaRPr lang="cs-CZ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ZKUS POPSAT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VLASTNÍ</a:t>
            </a:r>
            <a:endParaRPr lang="cs-CZ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MOBILNÍ TELEFON</a:t>
            </a:r>
            <a:endParaRPr lang="cs-CZ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Šipka doprava 4"/>
          <p:cNvSpPr/>
          <p:nvPr/>
        </p:nvSpPr>
        <p:spPr>
          <a:xfrm rot="20486765">
            <a:off x="1502620" y="2697359"/>
            <a:ext cx="1929405" cy="4846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516216" y="1275950"/>
            <a:ext cx="2232000" cy="3096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20845448">
            <a:off x="2791451" y="4201734"/>
            <a:ext cx="3580351" cy="4846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275950"/>
            <a:ext cx="2232000" cy="309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96347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131590"/>
            <a:ext cx="4464496" cy="39087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Popis 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nás seznamuje s tím, jak někdo nebo něco vypadá. Popis musí být názorný, výstižný, nezkreslený, přesný.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Druhy </a:t>
            </a:r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popisu: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a) statický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popis předmětu, místa,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osoby 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b) dynamický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popis průběhu děje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Druhy </a:t>
            </a:r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popisu podle účelu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Prostý popis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vystihuje nápadné a názorné znaky.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Odborný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popis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vyžaduje přesnost a vystihuje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jen podstatné znaky.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 uměleckém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neboli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subjektivně zabarveném</a:t>
            </a:r>
          </a:p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   popisu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autor vyjadřuje své pocity 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dojmy.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87" y="1131590"/>
            <a:ext cx="2240422" cy="380634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825109" y="339502"/>
            <a:ext cx="2231848" cy="39703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Kytara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drnkací strunný nástroj s hmatníkem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Tón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vzniká rozechvěním struny napjaté mezi dvěma pevnými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body. 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Struny jsou rozechvívány drnkáním prsty nebo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plektrem (lidově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trsátko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). Hmatník umožňuje získávat další tóny zkracováním chvějné délky struny přitlačením struny na pražec. Z hlediska akustického patří kytara mezi nástroje s doznívajícím tónem. Kytara je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akordický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nástroj – umožňuje jednohlasou i vícehlasou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5994"/>
            <a:ext cx="4470139" cy="59406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1.4 Co si řekneme nového?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059582"/>
            <a:ext cx="2749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Popis pracovního postupu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40201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Vystihuje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činnost obvyklou v některém pracovním oboru, která směřuje k předem stanovenému a přesně vytčenému cíli (např. postup při přípravě pokrmů apod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Nejjednodušším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druhem popisu pracovního postupu 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návod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Slouží k tomu, aby podle něho mohl čtenář popsanou činnost sám provést.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04048" y="306465"/>
            <a:ext cx="3420888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Míchaná vajíčka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Nakrájíme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si najemno cibuli a šunku. Rozklepneme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vajíčka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do hrnku a pomocí nože či vidličky je rozmícháme do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více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jednolité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hmoty. Trochu osolíme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dvě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špetky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soli),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zbytek dosolíme až hotové podle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chuti. Olej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nalijeme na pánev a asi 1-2 minuty necháme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rozehřívat.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Pak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přisypeme cibuli a počkáme, až začne mírně hnědnout.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Následně přisypeme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šunku 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mícháme.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Zhruba po půl minutě sundáme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pánev ze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sporáku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 nalijeme na ni vajíčka. Vše řádně rozmícháme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Pak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vrátíme pánev na sporák, stále mícháme a počkáme až hmota ztuhne do požadovaného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stavu. Servírujeme s pečivem. Dobrou chuť!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/>
              <a:t/>
            </a:r>
            <a:br>
              <a:rPr lang="cs-CZ" sz="1200" dirty="0"/>
            </a:b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829276"/>
            <a:ext cx="2952328" cy="21907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8069" y="468867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613328"/>
              </p:ext>
            </p:extLst>
          </p:nvPr>
        </p:nvGraphicFramePr>
        <p:xfrm>
          <a:off x="0" y="2857322"/>
          <a:ext cx="5868144" cy="20906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68144"/>
              </a:tblGrid>
              <a:tr h="3439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kern="50" dirty="0" smtClean="0">
                          <a:effectLst/>
                        </a:rPr>
                        <a:t>                            1</a:t>
                      </a:r>
                      <a:r>
                        <a:rPr lang="cs-CZ" sz="1200" kern="50" dirty="0">
                          <a:effectLst/>
                        </a:rPr>
                        <a:t>) </a:t>
                      </a:r>
                      <a:r>
                        <a:rPr lang="cs-CZ" sz="1200" kern="50" dirty="0" smtClean="0">
                          <a:effectLst/>
                        </a:rPr>
                        <a:t>                                                     2</a:t>
                      </a:r>
                      <a:r>
                        <a:rPr lang="cs-CZ" sz="1200" kern="50" dirty="0">
                          <a:effectLst/>
                        </a:rPr>
                        <a:t>) </a:t>
                      </a:r>
                      <a:r>
                        <a:rPr lang="cs-CZ" sz="1200" kern="50" dirty="0" smtClean="0">
                          <a:effectLst/>
                        </a:rPr>
                        <a:t>                                                        3</a:t>
                      </a:r>
                      <a:r>
                        <a:rPr lang="cs-CZ" sz="1200" kern="50" dirty="0">
                          <a:effectLst/>
                        </a:rPr>
                        <a:t>) </a:t>
                      </a:r>
                      <a:endParaRPr lang="cs-CZ" sz="1200" kern="5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46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moderní design        otáčivý číselník       samostatné sluchátko      display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dřevěná schránka           sluchátko a mikrofon na vidlici   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kern="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samostatný mikrofon       zabudovaný mikrofon    nabíječka       dva zvonky      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 dirty="0" smtClean="0">
                          <a:effectLst/>
                        </a:rPr>
                        <a:t> </a:t>
                      </a:r>
                      <a:endParaRPr lang="cs-CZ" sz="1200" kern="5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5" name="Picture 3" descr="404px-Telefon_VHM_ub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774" y="1059582"/>
            <a:ext cx="150337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698px-Alt_Telef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274" y="1059582"/>
            <a:ext cx="20955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 descr="Telefon-namiot_bezcieniow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16" y="1059582"/>
            <a:ext cx="22479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787774"/>
            <a:ext cx="2736304" cy="21358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6533791" y="720489"/>
            <a:ext cx="2372381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POSPOJUJ, CO K SOBĚ PATŘÍ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431052" y="1635646"/>
            <a:ext cx="266429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POPIŠ POSTUP VÝROBY TOHOTO VESELÉHO SALÁTU</a:t>
            </a:r>
          </a:p>
        </p:txBody>
      </p:sp>
      <p:sp>
        <p:nvSpPr>
          <p:cNvPr id="7" name="Šipka dolů 6"/>
          <p:cNvSpPr/>
          <p:nvPr/>
        </p:nvSpPr>
        <p:spPr>
          <a:xfrm rot="3772752">
            <a:off x="6098370" y="765260"/>
            <a:ext cx="484632" cy="113722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3772752">
            <a:off x="8137440" y="1806783"/>
            <a:ext cx="484632" cy="113722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2"/>
            <a:ext cx="4284984" cy="441125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170495"/>
              </p:ext>
            </p:extLst>
          </p:nvPr>
        </p:nvGraphicFramePr>
        <p:xfrm>
          <a:off x="827584" y="1057276"/>
          <a:ext cx="6513053" cy="4008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{D27102A9-8310-4765-A935-A1911B00CA55}</a:tableStyleId>
              </a:tblPr>
              <a:tblGrid>
                <a:gridCol w="6513053"/>
              </a:tblGrid>
              <a:tr h="229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kern="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8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Oprav chyby v následujícím popisu, uspořádej věty:</a:t>
                      </a:r>
                      <a:endParaRPr lang="cs-CZ" sz="1800" kern="50" dirty="0"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2457" marR="62457" marT="0" marB="0" anchor="ctr"/>
                </a:tc>
              </a:tr>
              <a:tr h="3733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Můj telefon je velký tak akorát.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 dolní části jsou otvory na připojení k USB kabelu a na napájení.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 vyroben z umělé hmoty a je docela lehký.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Hlavní tlačítko je stříbrné.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Výstup pro sluchátko je v horní části po pravé straně.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Zelené tlačítko se symbolem telefonu slouží k přijímání hovorů.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přední straně jsou číslice 1 – 0.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Můžeme odesílat </a:t>
                      </a:r>
                      <a:r>
                        <a:rPr lang="cs-CZ" sz="1300" kern="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SMS i MMS zprávy</a:t>
                      </a: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Hlavním tlačítkem můžeme vyvolat menu, rychlý přechod na psaní zpráv, menu telefonního seznamu a organizér.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 je docela velký.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Mikrofon je v dolní části telefonu.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Telefon má obdélníkový tvar.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Zadní část telefonu je stříbrná.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Nahoře jsou tlačítka na příjem hovoru a menu.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Má moderní design, je černý a stříbrný.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tlačítkách jsou i nějaké další symboly.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3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Nosím ho stále u sebe, abych měl spojení s kamarády.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kern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100" kern="50" dirty="0">
                        <a:effectLst/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2457" marR="62457" marT="0" marB="0" anchor="ctr"/>
                </a:tc>
              </a:tr>
            </a:tbl>
          </a:graphicData>
        </a:graphic>
      </p:graphicFrame>
      <p:pic>
        <p:nvPicPr>
          <p:cNvPr id="2049" name="Picture 1" descr="Telefon-namiot_bezcieniow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27534"/>
            <a:ext cx="2016224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248" y="492443"/>
            <a:ext cx="24482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23678"/>
            <a:ext cx="4896544" cy="206824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40815" y="987574"/>
            <a:ext cx="6257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Describe our school. What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interesting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 rot="3208674">
            <a:off x="7330525" y="755505"/>
            <a:ext cx="486000" cy="17568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425899">
            <a:off x="765525" y="1699656"/>
            <a:ext cx="1756800" cy="419034"/>
          </a:xfrm>
          <a:prstGeom prst="rightArrow">
            <a:avLst>
              <a:gd name="adj1" fmla="val 80017"/>
              <a:gd name="adj2" fmla="val 3927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1382067">
            <a:off x="6762516" y="3749601"/>
            <a:ext cx="1756800" cy="4846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9885986">
            <a:off x="1121164" y="3898040"/>
            <a:ext cx="1755330" cy="484632"/>
          </a:xfrm>
          <a:prstGeom prst="rightArrow">
            <a:avLst>
              <a:gd name="adj1" fmla="val 50000"/>
              <a:gd name="adj2" fmla="val 4142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6376"/>
            <a:ext cx="3240360" cy="46119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1.8 Test znalostí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26994"/>
              </p:ext>
            </p:extLst>
          </p:nvPr>
        </p:nvGraphicFramePr>
        <p:xfrm>
          <a:off x="827584" y="987574"/>
          <a:ext cx="6264696" cy="405384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13364"/>
                <a:gridCol w="3251332"/>
              </a:tblGrid>
              <a:tr h="2376264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 Který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 následujících textů je popis?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Narodila jsem se 15.2.2007 v Děčíně.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Ale pak to přišlo. Prásk! Bum! A nastalo dlouhé ticho.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Stan připomíná tvar písmene A. Je vysoký přibližně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1m a základnu tvoří obdélník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Vážení žáci, ráda bych vás přivítala na dnešní Olympiádě z českého jazyka.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Popis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dělíme na: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rabicPeriod" startAt="3"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statický a dynamický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statický a dramatický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dynamický a statutární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dynamický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stálý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186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 Popis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neobsahuje: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přesná pojmenování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přehlednost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posloupnost dějů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zamyšlení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 Nejjednodušším druhem popisu pracovního postupu je: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subjektivně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zabarvený popis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vypravování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pracovní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návod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 úvaha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059582"/>
            <a:ext cx="8928992" cy="38164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l"/>
            <a:r>
              <a:rPr lang="cs-CZ" sz="800" dirty="0">
                <a:latin typeface="Times New Roman" pitchFamily="18" charset="0"/>
                <a:cs typeface="Times New Roman" pitchFamily="18" charset="0"/>
              </a:rPr>
              <a:t>http://www.google.cz/imgres?q=najdi+rozd%C3%ADly&amp;hl=cs&amp;biw=1093&amp;bih=470&amp;gbv=2&amp;tbm=isch&amp;tbnid=nMjUwbalSI-3IM:&amp;imgrefurl=http://kikx.blog.cz/0910/najdi-rozdil&amp;docid=nnSZ8IFhBsCBJM&amp;imgurl=http://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nd03.jxs.cz/269/194/f3eaa5e1fd_54759629_o2.jpg&amp;w=902&amp;h=362&amp;ei=S7YGT662D8rO4QTKyYiSCA&amp;zoom=1&amp;iact=hc&amp;vpx=42&amp;vpy=137&amp;dur=78&amp;hovh=142&amp;hovw=355&amp;tx=240&amp;ty=75&amp;sig=104447543522294289617&amp;page=1&amp;tbnh=65&amp;tbnw=162&amp;start=0&amp;ndsp=11&amp;ved=1t:429,r:6,s:0</a:t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800" dirty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>http://www.google.cz/imgres?q=mobiln%C3%AD+telefony+evoluce&amp;hl=cs&amp;gbv=2&amp;biw=1093&amp;bih=470&amp;tbm=isch&amp;tbnid=m25R8IV4PlhwvM:&amp;imgrefurl=http://www.swmag.cz/876/jak-se-meni-nase-internetove-navyky/&amp;docid=ppsPnIbvOO8WBM&amp;imgurl=http://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www.swmag.cz/assets/clanky/2011-11/clanek00876/upload/photo/mobile_phone_evolution.jpeg&amp;w=333&amp;h=500&amp;ei=IrcGT7j6H6aj4gSA-MSNCA&amp;zoom=1&amp;iact=rc&amp;dur=125&amp;sig=104447543522294289617&amp;page=1&amp;tbnh=131&amp;tbnw=87&amp;start=0&amp;ndsp=11&amp;ved=1t:429,r:0,s:0&amp;tx=57&amp;ty=29</a:t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800" dirty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>http://www.google.cz/imgres?q=mobiln%C3%AD+telefony&amp;hl=cs&amp;sa=X&amp;gbv=2&amp;biw=1093&amp;bih=470&amp;tbs=itp:clipart&amp;tbm=isch&amp;tbnid=PkoBKzlJmSCeCM:&amp;imgrefurl=http://talkmoneyblog.co.uk/recycle-your-mobile-phone-for-cash-or-donate-it-to-a-charity/&amp;docid=je4-a71HwmHNoM&amp;imgurl=http://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talkmoneyblog.co.uk/wp-content/uploads/2009/02/mobile-phone.jpg&amp;w=393&amp;h=480&amp;ei=eLcGT9mxBoTl4QTCrdWNCA&amp;zoom=1&amp;iact=rc&amp;dur=687&amp;sig=104447543522294289617&amp;page=3&amp;tbnh=100&amp;tbnw=82&amp;start=23&amp;ndsp=14&amp;ved=1t:429,r:2,s:23&amp;tx=55&amp;ty=43</a:t>
            </a:r>
            <a:r>
              <a:rPr lang="cs-CZ" sz="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800" dirty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>http://www.google.cz/imgres?q=j%C3%ADdlo&amp;hl=cs&amp;gbv=2&amp;biw=1093&amp;bih=470&amp;tbm=isch&amp;tbnid=Rp9bCtOa1hUZGM:&amp;imgrefurl=http://www.imamka.cz/spokojeny-zaludek-vaseho-drobecka-jidlo-pro-kojence-od-4-do-6-mesicu-76.html&amp;docid=TMGOne05ibmn3M&amp;imgurl=http://www.imamka.cz/galerie//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clanky/C1103005_cs_kocka.jpg&amp;w=800&amp;h=600&amp;ei=PLkGT5u8O6n_4QTvibnpCQ&amp;zoom=1&amp;iact=hc&amp;vpx=505&amp;vpy=158&amp;dur=63&amp;hovh=194&amp;hovw=259&amp;tx=137&amp;ty=176&amp;sig=104447543522294289617&amp;page=4&amp;tbnh=112&amp;tbnw=149&amp;start=36&amp;ndsp=12&amp;ved=1t:429,r:3,s:36</a:t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800" dirty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>http://www.google.cz/imgres?q=kytara&amp;hl=cs&amp;gbv=2&amp;biw=1093&amp;bih=470&amp;tbm=isch&amp;tbnid=cLSYqF-Wqj8ctM:&amp;imgrefurl=http://www.blog.opengamingcenter.cz/uplny-zacatek/&amp;docid=B0B-Aq4F8DQmcM&amp;imgurl=http://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www.blog.opengamingcenter.cz/files/spanela.jpg&amp;w=407&amp;h=640&amp;ei=brkGT6DgN-WD4gTZq8WNCA&amp;zoom=1&amp;iact=hc&amp;vpx=871&amp;vpy=70&amp;dur=93&amp;hovh=282&amp;hovw=179&amp;tx=158&amp;ty=251&amp;sig=104447543522294289617&amp;page=4&amp;tbnh=126&amp;tbnw=80&amp;start=37&amp;ndsp=15&amp;ved=1t:429,r:14,s:37</a:t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800" dirty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>http://www.google.cz/imgres?q=m%C3%ADchan%C3%A1+vejce&amp;hl=cs&amp;gbv=2&amp;biw=1093&amp;bih=470&amp;tbm=isch&amp;tbnid=ZH1OHRKas8-KNM:&amp;imgrefurl=http://mysimplecooking.com/how-to-cook-the-simple-scrambled-eggs/&amp;docid=uTeDaIZTDDixNM&amp;imgurl=http://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mysimplecooking.com/wp-content/uploads/2011/10/scrumble-egg4.jpg&amp;w=473&amp;h=320&amp;ei=S7oGT8SHOuja4QTX1OzdCg&amp;zoom=1</a:t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800" dirty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>
                <a:latin typeface="Times New Roman" pitchFamily="18" charset="0"/>
                <a:cs typeface="Times New Roman" pitchFamily="18" charset="0"/>
              </a:rPr>
              <a:t>http://www.google.cz/imgres?q=z%C5%A1+na+str%C3%A1ni&amp;hl=cs&amp;gbv=2&amp;biw=1093&amp;bih=470&amp;tbm=isch&amp;tbnid=aaSZmvy-0gnfiM:&amp;imgrefurl=http://www.zsnastrani.cz/&amp;docid=nXjsNxdLd34QeM&amp;imgurl=http://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www.zsnastrani.cz/img/stran.jpg&amp;w=500&amp;h=214&amp;ei=gboGT-X4EfSM4gThmLiRCA&amp;zoom=1</a:t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www.zs.tatenice.cz</a:t>
            </a:r>
            <a:br>
              <a:rPr lang="cs-CZ" sz="800" dirty="0" smtClean="0">
                <a:latin typeface="Times New Roman" pitchFamily="18" charset="0"/>
                <a:cs typeface="Times New Roman" pitchFamily="18" charset="0"/>
              </a:rPr>
            </a:br>
            <a:endParaRPr lang="cs-CZ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93200"/>
            <a:ext cx="3585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21.9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Použité zdroje, citace</a:t>
            </a:r>
          </a:p>
          <a:p>
            <a:endParaRPr lang="cs-CZ" sz="1200" b="1" dirty="0" smtClean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3350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945</Words>
  <Application>Microsoft Office PowerPoint</Application>
  <PresentationFormat>Předvádění na obrazovce (16:9)</PresentationFormat>
  <Paragraphs>139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21.1 Popis </vt:lpstr>
      <vt:lpstr>21.2 Co již víme?</vt:lpstr>
      <vt:lpstr>21.3 Jaké si řekneme nové termíny a názvy?</vt:lpstr>
      <vt:lpstr>21.4 Co si řekneme nového?</vt:lpstr>
      <vt:lpstr>21.5 Procvičení a příklady</vt:lpstr>
      <vt:lpstr>21.6 Něco navíc pro šikovné</vt:lpstr>
      <vt:lpstr>21.7 CLIL</vt:lpstr>
      <vt:lpstr>21.8 Test znalostí</vt:lpstr>
      <vt:lpstr>http://www.google.cz/imgres?q=najdi+rozd%C3%ADly&amp;hl=cs&amp;biw=1093&amp;bih=470&amp;gbv=2&amp;tbm=isch&amp;tbnid=nMjUwbalSI-3IM:&amp;imgrefurl=http://kikx.blog.cz/0910/najdi-rozdil&amp;docid=nnSZ8IFhBsCBJM&amp;imgurl=http://nd03.jxs.cz/269/194/f3eaa5e1fd_54759629_o2.jpg&amp;w=902&amp;h=362&amp;ei=S7YGT662D8rO4QTKyYiSCA&amp;zoom=1&amp;iact=hc&amp;vpx=42&amp;vpy=137&amp;dur=78&amp;hovh=142&amp;hovw=355&amp;tx=240&amp;ty=75&amp;sig=104447543522294289617&amp;page=1&amp;tbnh=65&amp;tbnw=162&amp;start=0&amp;ndsp=11&amp;ved=1t:429,r:6,s:0  http://www.google.cz/imgres?q=mobiln%C3%AD+telefony+evoluce&amp;hl=cs&amp;gbv=2&amp;biw=1093&amp;bih=470&amp;tbm=isch&amp;tbnid=m25R8IV4PlhwvM:&amp;imgrefurl=http://www.swmag.cz/876/jak-se-meni-nase-internetove-navyky/&amp;docid=ppsPnIbvOO8WBM&amp;imgurl=http://www.swmag.cz/assets/clanky/2011-11/clanek00876/upload/photo/mobile_phone_evolution.jpeg&amp;w=333&amp;h=500&amp;ei=IrcGT7j6H6aj4gSA-MSNCA&amp;zoom=1&amp;iact=rc&amp;dur=125&amp;sig=104447543522294289617&amp;page=1&amp;tbnh=131&amp;tbnw=87&amp;start=0&amp;ndsp=11&amp;ved=1t:429,r:0,s:0&amp;tx=57&amp;ty=29  http://www.google.cz/imgres?q=mobiln%C3%AD+telefony&amp;hl=cs&amp;sa=X&amp;gbv=2&amp;biw=1093&amp;bih=470&amp;tbs=itp:clipart&amp;tbm=isch&amp;tbnid=PkoBKzlJmSCeCM:&amp;imgrefurl=http://talkmoneyblog.co.uk/recycle-your-mobile-phone-for-cash-or-donate-it-to-a-charity/&amp;docid=je4-a71HwmHNoM&amp;imgurl=http://talkmoneyblog.co.uk/wp-content/uploads/2009/02/mobile-phone.jpg&amp;w=393&amp;h=480&amp;ei=eLcGT9mxBoTl4QTCrdWNCA&amp;zoom=1&amp;iact=rc&amp;dur=687&amp;sig=104447543522294289617&amp;page=3&amp;tbnh=100&amp;tbnw=82&amp;start=23&amp;ndsp=14&amp;ved=1t:429,r:2,s:23&amp;tx=55&amp;ty=43 http://www.google.cz/imgres?q=j%C3%ADdlo&amp;hl=cs&amp;gbv=2&amp;biw=1093&amp;bih=470&amp;tbm=isch&amp;tbnid=Rp9bCtOa1hUZGM:&amp;imgrefurl=http://www.imamka.cz/spokojeny-zaludek-vaseho-drobecka-jidlo-pro-kojence-od-4-do-6-mesicu-76.html&amp;docid=TMGOne05ibmn3M&amp;imgurl=http://www.imamka.cz/galerie//clanky/C1103005_cs_kocka.jpg&amp;w=800&amp;h=600&amp;ei=PLkGT5u8O6n_4QTvibnpCQ&amp;zoom=1&amp;iact=hc&amp;vpx=505&amp;vpy=158&amp;dur=63&amp;hovh=194&amp;hovw=259&amp;tx=137&amp;ty=176&amp;sig=104447543522294289617&amp;page=4&amp;tbnh=112&amp;tbnw=149&amp;start=36&amp;ndsp=12&amp;ved=1t:429,r:3,s:36  http://www.google.cz/imgres?q=kytara&amp;hl=cs&amp;gbv=2&amp;biw=1093&amp;bih=470&amp;tbm=isch&amp;tbnid=cLSYqF-Wqj8ctM:&amp;imgrefurl=http://www.blog.opengamingcenter.cz/uplny-zacatek/&amp;docid=B0B-Aq4F8DQmcM&amp;imgurl=http://www.blog.opengamingcenter.cz/files/spanela.jpg&amp;w=407&amp;h=640&amp;ei=brkGT6DgN-WD4gTZq8WNCA&amp;zoom=1&amp;iact=hc&amp;vpx=871&amp;vpy=70&amp;dur=93&amp;hovh=282&amp;hovw=179&amp;tx=158&amp;ty=251&amp;sig=104447543522294289617&amp;page=4&amp;tbnh=126&amp;tbnw=80&amp;start=37&amp;ndsp=15&amp;ved=1t:429,r:14,s:37  http://www.google.cz/imgres?q=m%C3%ADchan%C3%A1+vejce&amp;hl=cs&amp;gbv=2&amp;biw=1093&amp;bih=470&amp;tbm=isch&amp;tbnid=ZH1OHRKas8-KNM:&amp;imgrefurl=http://mysimplecooking.com/how-to-cook-the-simple-scrambled-eggs/&amp;docid=uTeDaIZTDDixNM&amp;imgurl=http://mysimplecooking.com/wp-content/uploads/2011/10/scrumble-egg4.jpg&amp;w=473&amp;h=320&amp;ei=S7oGT8SHOuja4QTX1OzdCg&amp;zoom=1  http://www.google.cz/imgres?q=z%C5%A1+na+str%C3%A1ni&amp;hl=cs&amp;gbv=2&amp;biw=1093&amp;bih=470&amp;tbm=isch&amp;tbnid=aaSZmvy-0gnfiM:&amp;imgrefurl=http://www.zsnastrani.cz/&amp;docid=nXjsNxdLd34QeM&amp;imgurl=http://www.zsnastrani.cz/img/stran.jpg&amp;w=500&amp;h=214&amp;ei=gboGT-X4EfSM4gThmLiRCA&amp;zoom=1  www.zs.tatenice.cz 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177</cp:revision>
  <dcterms:created xsi:type="dcterms:W3CDTF">2010-10-18T18:21:56Z</dcterms:created>
  <dcterms:modified xsi:type="dcterms:W3CDTF">2012-02-04T10:51:48Z</dcterms:modified>
</cp:coreProperties>
</file>