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7" r:id="rId2"/>
    <p:sldId id="258" r:id="rId3"/>
    <p:sldId id="259" r:id="rId4"/>
    <p:sldId id="264" r:id="rId5"/>
    <p:sldId id="260" r:id="rId6"/>
    <p:sldId id="261" r:id="rId7"/>
    <p:sldId id="262" r:id="rId8"/>
    <p:sldId id="263" r:id="rId9"/>
    <p:sldId id="265" r:id="rId10"/>
    <p:sldId id="266" r:id="rId11"/>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12373"/>
    <a:srgbClr val="8137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9631B5-78F2-41C9-869B-9F39066F8104}" styleName="Střední styl 3 – zvýraznění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E171933-4619-4E11-9A3F-F7608DF75F80}" styleName="Střední styl 1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D27102A9-8310-4765-A935-A1911B00CA55}" styleName="Světlý styl 1 – zvýraznění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84"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033583E-89BF-4ECB-AA3F-75DD3E829E63}" type="datetimeFigureOut">
              <a:rPr lang="cs-CZ" smtClean="0"/>
              <a:pPr/>
              <a:t>17.9.2012</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771979-99DB-4828-878C-66DC5CF305D5}" type="slidenum">
              <a:rPr lang="cs-CZ" smtClean="0"/>
              <a:pPr/>
              <a:t>‹#›</a:t>
            </a:fld>
            <a:endParaRPr lang="cs-CZ"/>
          </a:p>
        </p:txBody>
      </p:sp>
    </p:spTree>
    <p:extLst>
      <p:ext uri="{BB962C8B-B14F-4D97-AF65-F5344CB8AC3E}">
        <p14:creationId xmlns:p14="http://schemas.microsoft.com/office/powerpoint/2010/main" val="559170762"/>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cs-CZ" smtClean="0"/>
              <a:t>Elektronická učebnice - Základní škola Děčín VI, Na Stráni 879/2, příspěvková organizace</a:t>
            </a: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527786-DE88-4C02-A0B7-082242F2B663}" type="datetimeFigureOut">
              <a:rPr lang="cs-CZ" smtClean="0"/>
              <a:pPr/>
              <a:t>17.9.2012</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C757F8-8F25-4CF1-88DC-C9C420F53004}" type="slidenum">
              <a:rPr lang="cs-CZ" smtClean="0"/>
              <a:pPr/>
              <a:t>‹#›</a:t>
            </a:fld>
            <a:endParaRPr lang="cs-CZ"/>
          </a:p>
        </p:txBody>
      </p:sp>
    </p:spTree>
    <p:extLst>
      <p:ext uri="{BB962C8B-B14F-4D97-AF65-F5344CB8AC3E}">
        <p14:creationId xmlns:p14="http://schemas.microsoft.com/office/powerpoint/2010/main" val="2661376821"/>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1</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2</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3</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4</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5</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6</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7</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fld id="{A7C757F8-8F25-4CF1-88DC-C9C420F53004}" type="slidenum">
              <a:rPr lang="cs-CZ" smtClean="0"/>
              <a:pPr/>
              <a:t>8</a:t>
            </a:fld>
            <a:endParaRPr lang="cs-CZ"/>
          </a:p>
        </p:txBody>
      </p:sp>
      <p:sp>
        <p:nvSpPr>
          <p:cNvPr id="5" name="Zástupný symbol pro záhlaví 4"/>
          <p:cNvSpPr>
            <a:spLocks noGrp="1"/>
          </p:cNvSpPr>
          <p:nvPr>
            <p:ph type="hdr" sz="quarter" idx="11"/>
          </p:nvPr>
        </p:nvSpPr>
        <p:spPr/>
        <p:txBody>
          <a:bodyPr/>
          <a:lstStyle/>
          <a:p>
            <a:r>
              <a:rPr lang="cs-CZ" smtClean="0"/>
              <a:t>Elektronická učebnice - Základní škola Děčín VI, Na Stráni 879/2, příspěvková organizace</a:t>
            </a:r>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1597819"/>
            <a:ext cx="7772400" cy="1102519"/>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1F946E6A-BCBB-4397-B238-D9666C12CA33}" type="datetime1">
              <a:rPr lang="cs-CZ" smtClean="0"/>
              <a:pPr/>
              <a:t>17.9.2012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984DB5B-C4F9-421B-B915-96C77EBC177D}" type="datetime1">
              <a:rPr lang="cs-CZ" smtClean="0"/>
              <a:pPr/>
              <a:t>17.9.2012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05979"/>
            <a:ext cx="2057400" cy="4388644"/>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05979"/>
            <a:ext cx="6019800" cy="4388644"/>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71027F35-795A-4B52-AF4B-8AF9D6F591C2}" type="datetime1">
              <a:rPr lang="cs-CZ" smtClean="0"/>
              <a:pPr/>
              <a:t>17.9.2012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B4B4C2E-6E06-4E9C-9D85-8F31E0E288E6}" type="datetime1">
              <a:rPr lang="cs-CZ" smtClean="0"/>
              <a:pPr/>
              <a:t>17.9.2012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3305176"/>
            <a:ext cx="7772400" cy="1021556"/>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1F4ABC8E-B95F-4149-9A9A-D11A584EB29D}" type="datetime1">
              <a:rPr lang="cs-CZ" smtClean="0"/>
              <a:pPr/>
              <a:t>17.9.2012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9A0DED4-D2BA-48CB-B2B6-1875E7FDB29C}" type="datetime1">
              <a:rPr lang="cs-CZ" smtClean="0"/>
              <a:pPr/>
              <a:t>17.9.2012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E829A91E-1CCF-40B7-8986-DCBC22B998A1}" type="datetime1">
              <a:rPr lang="cs-CZ" smtClean="0"/>
              <a:pPr/>
              <a:t>17.9.2012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59ECEE0F-07E8-4FA4-BC5E-B1097BC39F9A}" type="datetime1">
              <a:rPr lang="cs-CZ" smtClean="0"/>
              <a:pPr/>
              <a:t>17.9.2012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40561AB1-11DE-4681-8765-EB93C13598AF}" type="datetime1">
              <a:rPr lang="cs-CZ" smtClean="0"/>
              <a:pPr/>
              <a:t>17.9.2012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1" y="204787"/>
            <a:ext cx="3008313" cy="871538"/>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7F688AF0-EED2-4674-8E08-6CB36054DDEB}" type="datetime1">
              <a:rPr lang="cs-CZ" smtClean="0"/>
              <a:pPr/>
              <a:t>17.9.2012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3600450"/>
            <a:ext cx="5486400" cy="425054"/>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8ECB1AB8-A318-494C-B197-385F53BD80D4}" type="datetime1">
              <a:rPr lang="cs-CZ" smtClean="0"/>
              <a:pPr/>
              <a:t>17.9.2012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B5059B0-F0F3-4110-8E3E-B7F9093C10A3}"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2D050">
            <a:alpha val="70000"/>
          </a:srgbClr>
        </a:soli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63ACAF81-B0B1-45DF-898B-A867B8150E23}" type="datetime1">
              <a:rPr lang="cs-CZ" smtClean="0"/>
              <a:pPr/>
              <a:t>17.9.2012</a:t>
            </a:fld>
            <a:endParaRPr lang="cs-CZ"/>
          </a:p>
        </p:txBody>
      </p:sp>
      <p:sp>
        <p:nvSpPr>
          <p:cNvPr id="5" name="Zástupný symbol pro zápatí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B5059B0-F0F3-4110-8E3E-B7F9093C10A3}"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wmf"/><Relationship Id="rId5" Type="http://schemas.openxmlformats.org/officeDocument/2006/relationships/image" Target="../media/image2.wmf"/><Relationship Id="rId4" Type="http://schemas.openxmlformats.org/officeDocument/2006/relationships/hyperlink" Target="http://cs.wikipedia.org/wiki/Vypravov%C3%A1n%C3%AD_(literatura)"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4.xml.rels><?xml version="1.0" encoding="UTF-8" standalone="yes"?>
<Relationships xmlns="http://schemas.openxmlformats.org/package/2006/relationships"><Relationship Id="rId3" Type="http://schemas.openxmlformats.org/officeDocument/2006/relationships/hyperlink" Target="http://cs.wikipedia.org/wiki/P%C5%99%C3%ADm%C3%A1_%C5%99e%C4%8D"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wmf"/></Relationships>
</file>

<file path=ppt/slides/_rels/slide5.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jpeg"/></Relationships>
</file>

<file path=ppt/slides/_rels/slide7.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hyperlink" Target="http://www.english-online.cz/nahravky2.php?id=31" TargetMode="External"/><Relationship Id="rId4" Type="http://schemas.openxmlformats.org/officeDocument/2006/relationships/audio" Target="../media/audio1.wav"/></Relationships>
</file>

<file path=ppt/slides/_rels/slide8.xml.rels><?xml version="1.0" encoding="UTF-8" standalone="yes"?>
<Relationships xmlns="http://schemas.openxmlformats.org/package/2006/relationships"><Relationship Id="rId3" Type="http://schemas.openxmlformats.org/officeDocument/2006/relationships/hyperlink" Target="http://hubblesite.org/"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www.english-online.cz/nahravky2.php?id=31" TargetMode="External"/><Relationship Id="rId2" Type="http://schemas.openxmlformats.org/officeDocument/2006/relationships/hyperlink" Target="http://dum.rvp.cz/materialy/namety-pro-vypravovani.html" TargetMode="External"/><Relationship Id="rId1" Type="http://schemas.openxmlformats.org/officeDocument/2006/relationships/slideLayout" Target="../slideLayouts/slideLayout7.xml"/><Relationship Id="rId4" Type="http://schemas.openxmlformats.org/officeDocument/2006/relationships/hyperlink" Target="http://www.appzone.cz/2011/07/kouzlete-jako-harry-potter/"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392488" cy="594066"/>
          </a:xfrm>
        </p:spPr>
        <p:txBody>
          <a:bodyPr>
            <a:normAutofit/>
          </a:bodyPr>
          <a:lstStyle/>
          <a:p>
            <a:pPr algn="l"/>
            <a:r>
              <a:rPr lang="cs-CZ" sz="2500" b="1" dirty="0" smtClean="0">
                <a:latin typeface="Times New Roman" pitchFamily="18" charset="0"/>
                <a:cs typeface="Times New Roman" pitchFamily="18" charset="0"/>
              </a:rPr>
              <a:t>20.1 Vypravování, přímá řeč</a:t>
            </a:r>
            <a:endParaRPr lang="cs-CZ" sz="2500" b="1" dirty="0">
              <a:latin typeface="Times New Roman" pitchFamily="18" charset="0"/>
              <a:cs typeface="Times New Roman" pitchFamily="18" charset="0"/>
            </a:endParaRPr>
          </a:p>
        </p:txBody>
      </p:sp>
      <p:sp>
        <p:nvSpPr>
          <p:cNvPr id="24" name="TextovéPole 2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10" name="TextovéPole 9"/>
          <p:cNvSpPr txBox="1"/>
          <p:nvPr/>
        </p:nvSpPr>
        <p:spPr>
          <a:xfrm>
            <a:off x="0" y="4527947"/>
            <a:ext cx="9144000" cy="615553"/>
          </a:xfrm>
          <a:prstGeom prst="rect">
            <a:avLst/>
          </a:prstGeom>
          <a:solidFill>
            <a:schemeClr val="accent6">
              <a:lumMod val="40000"/>
              <a:lumOff val="60000"/>
            </a:schemeClr>
          </a:solidFill>
        </p:spPr>
        <p:txBody>
          <a:bodyPr wrap="square" rtlCol="0">
            <a:spAutoFit/>
          </a:bodyPr>
          <a:lstStyle/>
          <a:p>
            <a:endParaRPr lang="cs-CZ" sz="1200" b="1" dirty="0">
              <a:solidFill>
                <a:schemeClr val="accent3">
                  <a:lumMod val="50000"/>
                </a:schemeClr>
              </a:solidFill>
            </a:endParaRPr>
          </a:p>
          <a:p>
            <a:r>
              <a:rPr lang="cs-CZ" sz="1200" dirty="0" smtClean="0">
                <a:solidFill>
                  <a:schemeClr val="accent3">
                    <a:lumMod val="50000"/>
                  </a:schemeClr>
                </a:solidFill>
                <a:latin typeface="Times New Roman" pitchFamily="18" charset="0"/>
                <a:cs typeface="Times New Roman" pitchFamily="18" charset="0"/>
              </a:rPr>
              <a:t>Autor: </a:t>
            </a:r>
            <a:r>
              <a:rPr lang="cs-CZ" sz="1200" b="1" dirty="0" smtClean="0">
                <a:solidFill>
                  <a:schemeClr val="accent3">
                    <a:lumMod val="50000"/>
                  </a:schemeClr>
                </a:solidFill>
                <a:latin typeface="Times New Roman" pitchFamily="18" charset="0"/>
                <a:cs typeface="Times New Roman" pitchFamily="18" charset="0"/>
              </a:rPr>
              <a:t> Mgr. Zuzana Kadlecová</a:t>
            </a:r>
          </a:p>
          <a:p>
            <a:endParaRPr lang="cs-CZ" sz="1000" dirty="0">
              <a:latin typeface="Times New Roman" pitchFamily="18" charset="0"/>
              <a:cs typeface="Times New Roman" pitchFamily="18" charset="0"/>
            </a:endParaRPr>
          </a:p>
        </p:txBody>
      </p:sp>
      <p:pic>
        <p:nvPicPr>
          <p:cNvPr id="11" name="obrázek 5" descr="Image"/>
          <p:cNvPicPr/>
          <p:nvPr/>
        </p:nvPicPr>
        <p:blipFill>
          <a:blip r:embed="rId3">
            <a:extLst>
              <a:ext uri="{28A0092B-C50C-407E-A947-70E740481C1C}">
                <a14:useLocalDpi xmlns:a14="http://schemas.microsoft.com/office/drawing/2010/main" val="0"/>
              </a:ext>
            </a:extLst>
          </a:blip>
          <a:srcRect/>
          <a:stretch>
            <a:fillRect/>
          </a:stretch>
        </p:blipFill>
        <p:spPr bwMode="auto">
          <a:xfrm>
            <a:off x="6090981" y="4550290"/>
            <a:ext cx="2978785" cy="570865"/>
          </a:xfrm>
          <a:prstGeom prst="rect">
            <a:avLst/>
          </a:prstGeom>
          <a:noFill/>
          <a:ln>
            <a:noFill/>
          </a:ln>
        </p:spPr>
      </p:pic>
      <p:sp>
        <p:nvSpPr>
          <p:cNvPr id="3" name="TextovéPole 2"/>
          <p:cNvSpPr txBox="1"/>
          <p:nvPr/>
        </p:nvSpPr>
        <p:spPr>
          <a:xfrm>
            <a:off x="251520" y="1203598"/>
            <a:ext cx="8640960"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400" b="1" dirty="0" smtClean="0">
                <a:latin typeface="Times New Roman" pitchFamily="18" charset="0"/>
                <a:cs typeface="Times New Roman" pitchFamily="18" charset="0"/>
              </a:rPr>
              <a:t>Stezka odvahy</a:t>
            </a:r>
          </a:p>
          <a:p>
            <a:pPr algn="just"/>
            <a:endParaRPr lang="cs-CZ" sz="1400" b="1" dirty="0">
              <a:latin typeface="Times New Roman" pitchFamily="18" charset="0"/>
              <a:cs typeface="Times New Roman" pitchFamily="18" charset="0"/>
            </a:endParaRPr>
          </a:p>
          <a:p>
            <a:pPr algn="just"/>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    O prázdninách jsem byla na táboře v  Lázních Libverdě. Bylo tam velmi hezky. Jednoho dne nám řekl vedoucí tábora: „Pátý a čtvrtý oddíl bude mít dnes stezku odvahy.“  Byli jsme udiveni, ale současně jsme měli radost.</a:t>
            </a:r>
          </a:p>
          <a:p>
            <a:pPr algn="just"/>
            <a:r>
              <a:rPr lang="cs-CZ" sz="1400" b="1" dirty="0" smtClean="0">
                <a:latin typeface="Times New Roman" pitchFamily="18" charset="0"/>
                <a:cs typeface="Times New Roman" pitchFamily="18" charset="0"/>
              </a:rPr>
              <a:t>     Večer v devět jsme vyšli. Šli jsme na místo asi 800 metrů vzdálené od tábora. Bylo tma a my jsme byli celí vystrašení. Naše vedoucí nás pouštěla po jedné minutě a každému připomněla: „Dávej pozor, na cestě jsou kameny!“ Za čtvrt hodiny jsem byla na řadě i já.</a:t>
            </a:r>
          </a:p>
          <a:p>
            <a:pPr algn="just"/>
            <a:r>
              <a:rPr lang="cs-CZ" sz="1400" b="1" dirty="0" smtClean="0">
                <a:latin typeface="Times New Roman" pitchFamily="18" charset="0"/>
                <a:cs typeface="Times New Roman" pitchFamily="18" charset="0"/>
              </a:rPr>
              <a:t>     Šla jsem chvíli lesem a potom jsem přišla na polní cestu. V tu chvíli se ozvalo: „</a:t>
            </a:r>
            <a:r>
              <a:rPr lang="cs-CZ" sz="1400" b="1" dirty="0" err="1" smtClean="0">
                <a:latin typeface="Times New Roman" pitchFamily="18" charset="0"/>
                <a:cs typeface="Times New Roman" pitchFamily="18" charset="0"/>
              </a:rPr>
              <a:t>Hú</a:t>
            </a:r>
            <a:r>
              <a:rPr lang="cs-CZ" sz="1400" b="1" dirty="0" smtClean="0">
                <a:latin typeface="Times New Roman" pitchFamily="18" charset="0"/>
                <a:cs typeface="Times New Roman" pitchFamily="18" charset="0"/>
              </a:rPr>
              <a:t>, </a:t>
            </a:r>
            <a:r>
              <a:rPr lang="cs-CZ" sz="1400" b="1" dirty="0" err="1" smtClean="0">
                <a:latin typeface="Times New Roman" pitchFamily="18" charset="0"/>
                <a:cs typeface="Times New Roman" pitchFamily="18" charset="0"/>
              </a:rPr>
              <a:t>hú</a:t>
            </a:r>
            <a:r>
              <a:rPr lang="cs-CZ" sz="1400" b="1" dirty="0" smtClean="0">
                <a:latin typeface="Times New Roman" pitchFamily="18" charset="0"/>
                <a:cs typeface="Times New Roman" pitchFamily="18" charset="0"/>
              </a:rPr>
              <a:t>!“ a jiné skřeky. Polilo mě horko, ale šla jsem dál. Na několika místech bylo ještě „strašidlo“, ale já jsem se už nebála.</a:t>
            </a:r>
          </a:p>
          <a:p>
            <a:pPr algn="just"/>
            <a:r>
              <a:rPr lang="cs-CZ" sz="1400" b="1" dirty="0">
                <a:latin typeface="Times New Roman" pitchFamily="18" charset="0"/>
                <a:cs typeface="Times New Roman" pitchFamily="18" charset="0"/>
              </a:rPr>
              <a:t> </a:t>
            </a:r>
            <a:r>
              <a:rPr lang="cs-CZ" sz="1400" b="1" dirty="0" smtClean="0">
                <a:latin typeface="Times New Roman" pitchFamily="18" charset="0"/>
                <a:cs typeface="Times New Roman" pitchFamily="18" charset="0"/>
              </a:rPr>
              <a:t>    Přišla jsem do tábora a byla jsem ráda, že už mám vše za sebou. Ve stanu jsme si o tom s děvčaty ještě dlouho vyprávěly.</a:t>
            </a:r>
          </a:p>
        </p:txBody>
      </p:sp>
      <p:sp>
        <p:nvSpPr>
          <p:cNvPr id="4" name="TextovéPole 3"/>
          <p:cNvSpPr txBox="1"/>
          <p:nvPr/>
        </p:nvSpPr>
        <p:spPr>
          <a:xfrm>
            <a:off x="7983407" y="4089434"/>
            <a:ext cx="1024961" cy="276999"/>
          </a:xfrm>
          <a:prstGeom prst="rect">
            <a:avLst/>
          </a:prstGeom>
          <a:noFill/>
        </p:spPr>
        <p:txBody>
          <a:bodyPr wrap="none" rtlCol="0">
            <a:spAutoFit/>
          </a:bodyPr>
          <a:lstStyle/>
          <a:p>
            <a:r>
              <a:rPr lang="cs-CZ" sz="1200" b="1" dirty="0" smtClean="0">
                <a:solidFill>
                  <a:schemeClr val="accent3">
                    <a:lumMod val="50000"/>
                  </a:schemeClr>
                </a:solidFill>
                <a:latin typeface="Times New Roman" pitchFamily="18" charset="0"/>
                <a:cs typeface="Times New Roman" pitchFamily="18" charset="0"/>
                <a:hlinkClick r:id="rId4"/>
              </a:rPr>
              <a:t>Vypravování</a:t>
            </a:r>
            <a:endParaRPr lang="cs-CZ" sz="1200" b="1" dirty="0" smtClean="0">
              <a:solidFill>
                <a:schemeClr val="accent3">
                  <a:lumMod val="50000"/>
                </a:schemeClr>
              </a:solidFill>
              <a:latin typeface="Times New Roman" pitchFamily="18" charset="0"/>
              <a:cs typeface="Times New Roman" pitchFamily="18" charset="0"/>
            </a:endParaRPr>
          </a:p>
        </p:txBody>
      </p:sp>
      <p:pic>
        <p:nvPicPr>
          <p:cNvPr id="1026" name="Picture 2" descr="C:\Users\Zuzka\AppData\Local\Microsoft\Windows\Temporary Internet Files\Content.IE5\EUKZGBHN\MC90010105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890004" y="498889"/>
            <a:ext cx="1095930" cy="1110797"/>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2423649" y="4089433"/>
            <a:ext cx="5370381" cy="307777"/>
          </a:xfrm>
          <a:prstGeom prst="rect">
            <a:avLst/>
          </a:prstGeom>
          <a:solidFill>
            <a:srgbClr val="00B0F0"/>
          </a:solidFill>
        </p:spPr>
        <p:txBody>
          <a:bodyPr wrap="none" rtlCol="0">
            <a:spAutoFit/>
          </a:bodyPr>
          <a:lstStyle/>
          <a:p>
            <a:r>
              <a:rPr lang="cs-CZ" sz="1400" b="1" dirty="0" smtClean="0">
                <a:latin typeface="Times New Roman" pitchFamily="18" charset="0"/>
                <a:cs typeface="Times New Roman" pitchFamily="18" charset="0"/>
              </a:rPr>
              <a:t>Dokázal/a bys podobně vyprávět  nějaký vlastní zážitek z prázdnin?</a:t>
            </a:r>
          </a:p>
        </p:txBody>
      </p:sp>
      <p:pic>
        <p:nvPicPr>
          <p:cNvPr id="1027" name="Picture 3" descr="C:\Users\Zuzka\AppData\Local\Microsoft\Windows\Temporary Internet Files\Content.IE5\XV0TSTSR\MC900413700[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20072" y="662047"/>
            <a:ext cx="1296144" cy="9476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Nadpis 1"/>
          <p:cNvSpPr txBox="1">
            <a:spLocks/>
          </p:cNvSpPr>
          <p:nvPr/>
        </p:nvSpPr>
        <p:spPr>
          <a:xfrm>
            <a:off x="20150" y="498603"/>
            <a:ext cx="3831769"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20.10 Anotace</a:t>
            </a:r>
            <a:endParaRPr lang="cs-CZ" sz="2500" b="1" dirty="0">
              <a:latin typeface="Times New Roman" pitchFamily="18" charset="0"/>
              <a:cs typeface="Times New Roman" pitchFamily="18" charset="0"/>
            </a:endParaRPr>
          </a:p>
        </p:txBody>
      </p:sp>
      <p:graphicFrame>
        <p:nvGraphicFramePr>
          <p:cNvPr id="4" name="Tabulka 3"/>
          <p:cNvGraphicFramePr>
            <a:graphicFrameLocks noGrp="1"/>
          </p:cNvGraphicFramePr>
          <p:nvPr>
            <p:extLst>
              <p:ext uri="{D42A27DB-BD31-4B8C-83A1-F6EECF244321}">
                <p14:modId xmlns:p14="http://schemas.microsoft.com/office/powerpoint/2010/main" val="814202248"/>
              </p:ext>
            </p:extLst>
          </p:nvPr>
        </p:nvGraphicFramePr>
        <p:xfrm>
          <a:off x="1043608" y="1275606"/>
          <a:ext cx="7272808" cy="3262276"/>
        </p:xfrm>
        <a:graphic>
          <a:graphicData uri="http://schemas.openxmlformats.org/drawingml/2006/table">
            <a:tbl>
              <a:tblPr firstRow="1" bandRow="1">
                <a:tableStyleId>{10A1B5D5-9B99-4C35-A422-299274C87663}</a:tableStyleId>
              </a:tblPr>
              <a:tblGrid>
                <a:gridCol w="1907305"/>
                <a:gridCol w="5365503"/>
              </a:tblGrid>
              <a:tr h="545574">
                <a:tc>
                  <a:txBody>
                    <a:bodyPr/>
                    <a:lstStyle/>
                    <a:p>
                      <a:r>
                        <a:rPr lang="cs-CZ" dirty="0" smtClean="0">
                          <a:latin typeface="Times New Roman" pitchFamily="18" charset="0"/>
                          <a:cs typeface="Times New Roman" pitchFamily="18" charset="0"/>
                        </a:rPr>
                        <a:t>Autor</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Mgr. Zuzana</a:t>
                      </a:r>
                      <a:r>
                        <a:rPr lang="cs-CZ" baseline="0" dirty="0" smtClean="0">
                          <a:latin typeface="Times New Roman" pitchFamily="18" charset="0"/>
                          <a:cs typeface="Times New Roman" pitchFamily="18" charset="0"/>
                        </a:rPr>
                        <a:t> Kadlecová</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Období</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07</a:t>
                      </a:r>
                      <a:r>
                        <a:rPr lang="cs-CZ" baseline="0" dirty="0" smtClean="0">
                          <a:latin typeface="Times New Roman" pitchFamily="18" charset="0"/>
                          <a:cs typeface="Times New Roman" pitchFamily="18" charset="0"/>
                        </a:rPr>
                        <a:t> – 12/2012</a:t>
                      </a:r>
                      <a:endParaRPr lang="cs-CZ" dirty="0">
                        <a:latin typeface="Times New Roman" pitchFamily="18" charset="0"/>
                        <a:cs typeface="Times New Roman" pitchFamily="18" charset="0"/>
                      </a:endParaRPr>
                    </a:p>
                  </a:txBody>
                  <a:tcPr/>
                </a:tc>
              </a:tr>
              <a:tr h="553152">
                <a:tc>
                  <a:txBody>
                    <a:bodyPr/>
                    <a:lstStyle/>
                    <a:p>
                      <a:r>
                        <a:rPr lang="cs-CZ" dirty="0" smtClean="0">
                          <a:latin typeface="Times New Roman" pitchFamily="18" charset="0"/>
                          <a:cs typeface="Times New Roman" pitchFamily="18" charset="0"/>
                        </a:rPr>
                        <a:t>Ročník</a:t>
                      </a:r>
                      <a:endParaRPr lang="cs-CZ" dirty="0">
                        <a:latin typeface="Times New Roman" pitchFamily="18" charset="0"/>
                        <a:cs typeface="Times New Roman" pitchFamily="18" charset="0"/>
                      </a:endParaRPr>
                    </a:p>
                  </a:txBody>
                  <a:tcPr/>
                </a:tc>
                <a:tc>
                  <a:txBody>
                    <a:bodyPr/>
                    <a:lstStyle/>
                    <a:p>
                      <a:r>
                        <a:rPr lang="cs-CZ" dirty="0" smtClean="0">
                          <a:latin typeface="Times New Roman" pitchFamily="18" charset="0"/>
                          <a:cs typeface="Times New Roman" pitchFamily="18" charset="0"/>
                        </a:rPr>
                        <a:t>6. –</a:t>
                      </a:r>
                      <a:r>
                        <a:rPr lang="cs-CZ" baseline="0" dirty="0" smtClean="0">
                          <a:latin typeface="Times New Roman" pitchFamily="18" charset="0"/>
                          <a:cs typeface="Times New Roman" pitchFamily="18" charset="0"/>
                        </a:rPr>
                        <a:t> 9. ročník</a:t>
                      </a:r>
                      <a:endParaRPr lang="cs-CZ" dirty="0">
                        <a:latin typeface="Times New Roman" pitchFamily="18" charset="0"/>
                        <a:cs typeface="Times New Roman" pitchFamily="18" charset="0"/>
                      </a:endParaRPr>
                    </a:p>
                  </a:txBody>
                  <a:tcPr/>
                </a:tc>
              </a:tr>
              <a:tr h="652378">
                <a:tc>
                  <a:txBody>
                    <a:bodyPr/>
                    <a:lstStyle/>
                    <a:p>
                      <a:r>
                        <a:rPr lang="cs-CZ" dirty="0" smtClean="0">
                          <a:latin typeface="Times New Roman" pitchFamily="18" charset="0"/>
                          <a:cs typeface="Times New Roman" pitchFamily="18" charset="0"/>
                        </a:rPr>
                        <a:t>Klíčová slova</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Vypravování, osnova, přímá řeč a další prostředky oživující vypravování.</a:t>
                      </a:r>
                      <a:endParaRPr lang="cs-CZ" dirty="0">
                        <a:latin typeface="Times New Roman" pitchFamily="18" charset="0"/>
                        <a:cs typeface="Times New Roman" pitchFamily="18" charset="0"/>
                      </a:endParaRPr>
                    </a:p>
                  </a:txBody>
                  <a:tcPr/>
                </a:tc>
              </a:tr>
              <a:tr h="958020">
                <a:tc>
                  <a:txBody>
                    <a:bodyPr/>
                    <a:lstStyle/>
                    <a:p>
                      <a:r>
                        <a:rPr lang="cs-CZ" dirty="0" smtClean="0">
                          <a:latin typeface="Times New Roman" pitchFamily="18" charset="0"/>
                          <a:cs typeface="Times New Roman" pitchFamily="18" charset="0"/>
                        </a:rPr>
                        <a:t>Anotace</a:t>
                      </a:r>
                      <a:endParaRPr lang="cs-CZ" dirty="0">
                        <a:latin typeface="Times New Roman" pitchFamily="18" charset="0"/>
                        <a:cs typeface="Times New Roman" pitchFamily="18" charset="0"/>
                      </a:endParaRPr>
                    </a:p>
                  </a:txBody>
                  <a:tcPr/>
                </a:tc>
                <a:tc>
                  <a:txBody>
                    <a:bodyPr/>
                    <a:lstStyle/>
                    <a:p>
                      <a:pPr algn="just"/>
                      <a:r>
                        <a:rPr lang="cs-CZ" dirty="0" smtClean="0">
                          <a:latin typeface="Times New Roman" pitchFamily="18" charset="0"/>
                          <a:cs typeface="Times New Roman" pitchFamily="18" charset="0"/>
                        </a:rPr>
                        <a:t>Prezentace popisující slohový útvar vypravování, jeho základní znaky s důrazem</a:t>
                      </a:r>
                      <a:r>
                        <a:rPr lang="cs-CZ" baseline="0" dirty="0" smtClean="0">
                          <a:latin typeface="Times New Roman" pitchFamily="18" charset="0"/>
                          <a:cs typeface="Times New Roman" pitchFamily="18" charset="0"/>
                        </a:rPr>
                        <a:t> na správné používání přímé řeči.</a:t>
                      </a:r>
                      <a:endParaRPr lang="cs-CZ" dirty="0">
                        <a:latin typeface="Times New Roman" pitchFamily="18" charset="0"/>
                        <a:cs typeface="Times New Roman" pitchFamily="18" charset="0"/>
                      </a:endParaRPr>
                    </a:p>
                  </a:txBody>
                  <a:tcPr/>
                </a:tc>
              </a:tr>
            </a:tbl>
          </a:graphicData>
        </a:graphic>
      </p:graphicFrame>
    </p:spTree>
    <p:extLst>
      <p:ext uri="{BB962C8B-B14F-4D97-AF65-F5344CB8AC3E}">
        <p14:creationId xmlns:p14="http://schemas.microsoft.com/office/powerpoint/2010/main" val="656030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5508104" cy="594066"/>
          </a:xfrm>
        </p:spPr>
        <p:txBody>
          <a:bodyPr>
            <a:normAutofit/>
          </a:bodyPr>
          <a:lstStyle/>
          <a:p>
            <a:pPr algn="l"/>
            <a:r>
              <a:rPr lang="cs-CZ" sz="2500" b="1" dirty="0" smtClean="0">
                <a:latin typeface="Times New Roman" pitchFamily="18" charset="0"/>
                <a:cs typeface="Times New Roman" pitchFamily="18" charset="0"/>
              </a:rPr>
              <a:t>20.2 Co již víme?</a:t>
            </a:r>
            <a:endParaRPr lang="cs-CZ" sz="25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Mrak 2"/>
          <p:cNvSpPr/>
          <p:nvPr/>
        </p:nvSpPr>
        <p:spPr>
          <a:xfrm>
            <a:off x="2951820" y="1899931"/>
            <a:ext cx="3240360" cy="931501"/>
          </a:xfrm>
          <a:prstGeom prst="cloud">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cs-CZ" sz="2000" b="1" dirty="0" smtClean="0">
                <a:solidFill>
                  <a:schemeClr val="tx1"/>
                </a:solidFill>
                <a:latin typeface="Times New Roman" pitchFamily="18" charset="0"/>
                <a:cs typeface="Times New Roman" pitchFamily="18" charset="0"/>
              </a:rPr>
              <a:t>VYPRAVOVÁNÍ</a:t>
            </a:r>
            <a:endParaRPr lang="cs-CZ" sz="2000" b="1" dirty="0">
              <a:solidFill>
                <a:schemeClr val="tx1"/>
              </a:solidFill>
              <a:latin typeface="Times New Roman" pitchFamily="18" charset="0"/>
              <a:cs typeface="Times New Roman" pitchFamily="18" charset="0"/>
            </a:endParaRPr>
          </a:p>
        </p:txBody>
      </p:sp>
      <p:sp>
        <p:nvSpPr>
          <p:cNvPr id="4" name="TextovéPole 3"/>
          <p:cNvSpPr txBox="1"/>
          <p:nvPr/>
        </p:nvSpPr>
        <p:spPr>
          <a:xfrm>
            <a:off x="1270261" y="1156868"/>
            <a:ext cx="1539204" cy="52322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pPr algn="ctr"/>
            <a:r>
              <a:rPr lang="cs-CZ" sz="1400" b="1" dirty="0">
                <a:latin typeface="Times New Roman" pitchFamily="18" charset="0"/>
                <a:cs typeface="Times New Roman" pitchFamily="18" charset="0"/>
              </a:rPr>
              <a:t>z</a:t>
            </a:r>
            <a:r>
              <a:rPr lang="cs-CZ" sz="1400" b="1" dirty="0" smtClean="0">
                <a:latin typeface="Times New Roman" pitchFamily="18" charset="0"/>
                <a:cs typeface="Times New Roman" pitchFamily="18" charset="0"/>
              </a:rPr>
              <a:t>ákladem je děj </a:t>
            </a:r>
          </a:p>
          <a:p>
            <a:pPr algn="ctr"/>
            <a:r>
              <a:rPr lang="cs-CZ" sz="1400" b="1" dirty="0" smtClean="0">
                <a:latin typeface="Times New Roman" pitchFamily="18" charset="0"/>
                <a:cs typeface="Times New Roman" pitchFamily="18" charset="0"/>
              </a:rPr>
              <a:t>(příhoda, příběh) </a:t>
            </a:r>
          </a:p>
        </p:txBody>
      </p:sp>
      <p:sp>
        <p:nvSpPr>
          <p:cNvPr id="5" name="TextovéPole 4"/>
          <p:cNvSpPr txBox="1"/>
          <p:nvPr/>
        </p:nvSpPr>
        <p:spPr>
          <a:xfrm>
            <a:off x="323528" y="2252317"/>
            <a:ext cx="1893467" cy="307777"/>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cs-CZ" sz="1400" b="1" dirty="0">
                <a:latin typeface="Times New Roman" pitchFamily="18" charset="0"/>
                <a:cs typeface="Times New Roman" pitchFamily="18" charset="0"/>
              </a:rPr>
              <a:t>u</a:t>
            </a:r>
            <a:r>
              <a:rPr lang="cs-CZ" sz="1400" b="1" dirty="0" smtClean="0">
                <a:latin typeface="Times New Roman" pitchFamily="18" charset="0"/>
                <a:cs typeface="Times New Roman" pitchFamily="18" charset="0"/>
              </a:rPr>
              <a:t>siluje o dějové napětí</a:t>
            </a:r>
          </a:p>
        </p:txBody>
      </p:sp>
      <p:sp>
        <p:nvSpPr>
          <p:cNvPr id="6" name="TextovéPole 5"/>
          <p:cNvSpPr txBox="1"/>
          <p:nvPr/>
        </p:nvSpPr>
        <p:spPr>
          <a:xfrm>
            <a:off x="1623006" y="3152924"/>
            <a:ext cx="1529586" cy="307777"/>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cs-CZ" sz="1400" b="1" dirty="0">
                <a:latin typeface="Times New Roman" pitchFamily="18" charset="0"/>
                <a:cs typeface="Times New Roman" pitchFamily="18" charset="0"/>
              </a:rPr>
              <a:t>m</a:t>
            </a:r>
            <a:r>
              <a:rPr lang="cs-CZ" sz="1400" b="1" dirty="0" smtClean="0">
                <a:latin typeface="Times New Roman" pitchFamily="18" charset="0"/>
                <a:cs typeface="Times New Roman" pitchFamily="18" charset="0"/>
              </a:rPr>
              <a:t>ůže být vedeno:</a:t>
            </a:r>
          </a:p>
        </p:txBody>
      </p:sp>
      <p:sp>
        <p:nvSpPr>
          <p:cNvPr id="7" name="TextovéPole 6"/>
          <p:cNvSpPr txBox="1"/>
          <p:nvPr/>
        </p:nvSpPr>
        <p:spPr>
          <a:xfrm>
            <a:off x="399124" y="3818376"/>
            <a:ext cx="2198038" cy="307777"/>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cs-CZ" sz="1400" b="1" dirty="0">
                <a:latin typeface="Times New Roman" pitchFamily="18" charset="0"/>
                <a:cs typeface="Times New Roman" pitchFamily="18" charset="0"/>
              </a:rPr>
              <a:t>v</a:t>
            </a:r>
            <a:r>
              <a:rPr lang="cs-CZ" sz="1400" b="1" dirty="0" smtClean="0">
                <a:latin typeface="Times New Roman" pitchFamily="18" charset="0"/>
                <a:cs typeface="Times New Roman" pitchFamily="18" charset="0"/>
              </a:rPr>
              <a:t> 1. osobě = ICH-FORMA</a:t>
            </a:r>
          </a:p>
        </p:txBody>
      </p:sp>
      <p:sp>
        <p:nvSpPr>
          <p:cNvPr id="8" name="TextovéPole 7"/>
          <p:cNvSpPr txBox="1"/>
          <p:nvPr/>
        </p:nvSpPr>
        <p:spPr>
          <a:xfrm>
            <a:off x="399124" y="4403151"/>
            <a:ext cx="2188420" cy="307777"/>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cs-CZ" sz="1400" b="1" dirty="0">
                <a:latin typeface="Times New Roman" pitchFamily="18" charset="0"/>
                <a:cs typeface="Times New Roman" pitchFamily="18" charset="0"/>
              </a:rPr>
              <a:t>v</a:t>
            </a:r>
            <a:r>
              <a:rPr lang="cs-CZ" sz="1400" b="1" dirty="0" smtClean="0">
                <a:latin typeface="Times New Roman" pitchFamily="18" charset="0"/>
                <a:cs typeface="Times New Roman" pitchFamily="18" charset="0"/>
              </a:rPr>
              <a:t>e 3. osobě = ER-FORMA</a:t>
            </a: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59090" y="843558"/>
            <a:ext cx="5364088" cy="98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ovéPole 8"/>
          <p:cNvSpPr txBox="1"/>
          <p:nvPr/>
        </p:nvSpPr>
        <p:spPr>
          <a:xfrm>
            <a:off x="4348173" y="3175502"/>
            <a:ext cx="1032655" cy="307777"/>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cs-CZ" sz="1400" b="1" dirty="0">
                <a:latin typeface="Times New Roman" pitchFamily="18" charset="0"/>
                <a:cs typeface="Times New Roman" pitchFamily="18" charset="0"/>
              </a:rPr>
              <a:t>č</a:t>
            </a:r>
            <a:r>
              <a:rPr lang="cs-CZ" sz="1400" b="1" dirty="0" smtClean="0">
                <a:latin typeface="Times New Roman" pitchFamily="18" charset="0"/>
                <a:cs typeface="Times New Roman" pitchFamily="18" charset="0"/>
              </a:rPr>
              <a:t>lení se na:</a:t>
            </a:r>
          </a:p>
        </p:txBody>
      </p:sp>
      <p:sp>
        <p:nvSpPr>
          <p:cNvPr id="10" name="TextovéPole 9"/>
          <p:cNvSpPr txBox="1"/>
          <p:nvPr/>
        </p:nvSpPr>
        <p:spPr>
          <a:xfrm>
            <a:off x="5292080" y="3818376"/>
            <a:ext cx="3727239" cy="738664"/>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pPr marL="228600" indent="-228600">
              <a:buAutoNum type="arabicPeriod"/>
            </a:pPr>
            <a:r>
              <a:rPr lang="cs-CZ" sz="1400" b="1" dirty="0" smtClean="0">
                <a:latin typeface="Times New Roman" pitchFamily="18" charset="0"/>
                <a:cs typeface="Times New Roman" pitchFamily="18" charset="0"/>
              </a:rPr>
              <a:t>úvod – navozuje základní situaci</a:t>
            </a:r>
          </a:p>
          <a:p>
            <a:pPr marL="228600" indent="-228600">
              <a:buAutoNum type="arabicPeriod"/>
            </a:pPr>
            <a:r>
              <a:rPr lang="cs-CZ" sz="1400" b="1" dirty="0">
                <a:latin typeface="Times New Roman" pitchFamily="18" charset="0"/>
                <a:cs typeface="Times New Roman" pitchFamily="18" charset="0"/>
              </a:rPr>
              <a:t>s</a:t>
            </a:r>
            <a:r>
              <a:rPr lang="cs-CZ" sz="1400" b="1" dirty="0" smtClean="0">
                <a:latin typeface="Times New Roman" pitchFamily="18" charset="0"/>
                <a:cs typeface="Times New Roman" pitchFamily="18" charset="0"/>
              </a:rPr>
              <a:t>tať – vlastní vypravování</a:t>
            </a:r>
          </a:p>
          <a:p>
            <a:pPr marL="228600" indent="-228600">
              <a:buAutoNum type="arabicPeriod"/>
            </a:pPr>
            <a:r>
              <a:rPr lang="cs-CZ" sz="1400" b="1" dirty="0">
                <a:latin typeface="Times New Roman" pitchFamily="18" charset="0"/>
                <a:cs typeface="Times New Roman" pitchFamily="18" charset="0"/>
              </a:rPr>
              <a:t>z</a:t>
            </a:r>
            <a:r>
              <a:rPr lang="cs-CZ" sz="1400" b="1" dirty="0" smtClean="0">
                <a:latin typeface="Times New Roman" pitchFamily="18" charset="0"/>
                <a:cs typeface="Times New Roman" pitchFamily="18" charset="0"/>
              </a:rPr>
              <a:t>ávěr – ukončení nebo zhodnocení příběhu</a:t>
            </a:r>
          </a:p>
        </p:txBody>
      </p:sp>
      <p:sp>
        <p:nvSpPr>
          <p:cNvPr id="11" name="Levá složená závorka 10"/>
          <p:cNvSpPr/>
          <p:nvPr/>
        </p:nvSpPr>
        <p:spPr>
          <a:xfrm>
            <a:off x="4719638" y="3859450"/>
            <a:ext cx="289726" cy="656516"/>
          </a:xfrm>
          <a:prstGeom prst="leftBrace">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s-CZ"/>
          </a:p>
        </p:txBody>
      </p:sp>
      <p:sp>
        <p:nvSpPr>
          <p:cNvPr id="12" name="TextovéPole 11"/>
          <p:cNvSpPr txBox="1"/>
          <p:nvPr/>
        </p:nvSpPr>
        <p:spPr>
          <a:xfrm>
            <a:off x="3642643" y="4023952"/>
            <a:ext cx="929357" cy="307777"/>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cs-CZ" sz="1400" b="1" dirty="0" smtClean="0">
                <a:latin typeface="Times New Roman" pitchFamily="18" charset="0"/>
                <a:cs typeface="Times New Roman" pitchFamily="18" charset="0"/>
              </a:rPr>
              <a:t>OSNOVA</a:t>
            </a:r>
          </a:p>
        </p:txBody>
      </p:sp>
      <p:sp>
        <p:nvSpPr>
          <p:cNvPr id="13" name="TextovéPole 12"/>
          <p:cNvSpPr txBox="1"/>
          <p:nvPr/>
        </p:nvSpPr>
        <p:spPr>
          <a:xfrm>
            <a:off x="3167794" y="4692090"/>
            <a:ext cx="766557" cy="276999"/>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cs-CZ" sz="1200" b="1" dirty="0" smtClean="0">
                <a:latin typeface="Times New Roman" pitchFamily="18" charset="0"/>
                <a:cs typeface="Times New Roman" pitchFamily="18" charset="0"/>
              </a:rPr>
              <a:t>heslovitá</a:t>
            </a:r>
          </a:p>
        </p:txBody>
      </p:sp>
      <p:sp>
        <p:nvSpPr>
          <p:cNvPr id="14" name="TextovéPole 13"/>
          <p:cNvSpPr txBox="1"/>
          <p:nvPr/>
        </p:nvSpPr>
        <p:spPr>
          <a:xfrm>
            <a:off x="4212351" y="4699918"/>
            <a:ext cx="797013" cy="276999"/>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r>
              <a:rPr lang="cs-CZ" sz="1200" b="1" dirty="0">
                <a:latin typeface="Times New Roman" pitchFamily="18" charset="0"/>
                <a:cs typeface="Times New Roman" pitchFamily="18" charset="0"/>
              </a:rPr>
              <a:t>v</a:t>
            </a:r>
            <a:r>
              <a:rPr lang="cs-CZ" sz="1200" b="1" dirty="0" smtClean="0">
                <a:latin typeface="Times New Roman" pitchFamily="18" charset="0"/>
                <a:cs typeface="Times New Roman" pitchFamily="18" charset="0"/>
              </a:rPr>
              <a:t>e větách</a:t>
            </a:r>
          </a:p>
        </p:txBody>
      </p:sp>
      <p:cxnSp>
        <p:nvCxnSpPr>
          <p:cNvPr id="17" name="Přímá spojnice se šipkou 16"/>
          <p:cNvCxnSpPr>
            <a:stCxn id="12" idx="2"/>
            <a:endCxn id="13" idx="0"/>
          </p:cNvCxnSpPr>
          <p:nvPr/>
        </p:nvCxnSpPr>
        <p:spPr>
          <a:xfrm flipH="1">
            <a:off x="3551073" y="4331729"/>
            <a:ext cx="556249" cy="360361"/>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a:stCxn id="12" idx="2"/>
            <a:endCxn id="14" idx="0"/>
          </p:cNvCxnSpPr>
          <p:nvPr/>
        </p:nvCxnSpPr>
        <p:spPr>
          <a:xfrm>
            <a:off x="4107322" y="4331729"/>
            <a:ext cx="503536" cy="368189"/>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3075" name="Picture 3" descr="C:\Users\Zuzka\AppData\Local\Microsoft\Windows\Temporary Internet Files\Content.IE5\VATL7VW5\MC900442128[1].png"/>
          <p:cNvPicPr>
            <a:picLocks noChangeAspect="1" noChangeArrowheads="1"/>
          </p:cNvPicPr>
          <p:nvPr/>
        </p:nvPicPr>
        <p:blipFill>
          <a:blip r:embed="rId4" cstate="print">
            <a:duotone>
              <a:schemeClr val="accent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3291431" y="611326"/>
            <a:ext cx="1040526" cy="1040526"/>
          </a:xfrm>
          <a:prstGeom prst="rect">
            <a:avLst/>
          </a:prstGeom>
          <a:noFill/>
          <a:extLst>
            <a:ext uri="{909E8E84-426E-40DD-AFC4-6F175D3DCCD1}">
              <a14:hiddenFill xmlns:a14="http://schemas.microsoft.com/office/drawing/2010/main">
                <a:solidFill>
                  <a:srgbClr val="FFFFFF"/>
                </a:solidFill>
              </a14:hiddenFill>
            </a:ext>
          </a:extLst>
        </p:spPr>
      </p:pic>
      <p:sp>
        <p:nvSpPr>
          <p:cNvPr id="20" name="TextovéPole 19"/>
          <p:cNvSpPr txBox="1"/>
          <p:nvPr/>
        </p:nvSpPr>
        <p:spPr>
          <a:xfrm>
            <a:off x="7318463" y="2358271"/>
            <a:ext cx="452368" cy="276999"/>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stať</a:t>
            </a:r>
          </a:p>
        </p:txBody>
      </p:sp>
      <p:sp>
        <p:nvSpPr>
          <p:cNvPr id="21" name="TextovéPole 20"/>
          <p:cNvSpPr txBox="1"/>
          <p:nvPr/>
        </p:nvSpPr>
        <p:spPr>
          <a:xfrm>
            <a:off x="6309684" y="2808205"/>
            <a:ext cx="740908" cy="276999"/>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zápletka</a:t>
            </a:r>
          </a:p>
        </p:txBody>
      </p:sp>
      <p:sp>
        <p:nvSpPr>
          <p:cNvPr id="22" name="TextovéPole 21"/>
          <p:cNvSpPr txBox="1"/>
          <p:nvPr/>
        </p:nvSpPr>
        <p:spPr>
          <a:xfrm>
            <a:off x="7068171" y="3298757"/>
            <a:ext cx="952953" cy="276999"/>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vyvrcholení</a:t>
            </a:r>
          </a:p>
        </p:txBody>
      </p:sp>
      <p:sp>
        <p:nvSpPr>
          <p:cNvPr id="23" name="TextovéPole 22"/>
          <p:cNvSpPr txBox="1"/>
          <p:nvPr/>
        </p:nvSpPr>
        <p:spPr>
          <a:xfrm>
            <a:off x="8021124" y="2831432"/>
            <a:ext cx="791050" cy="276999"/>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r>
              <a:rPr lang="cs-CZ" sz="1200" b="1" dirty="0" smtClean="0">
                <a:latin typeface="Times New Roman" pitchFamily="18" charset="0"/>
                <a:cs typeface="Times New Roman" pitchFamily="18" charset="0"/>
              </a:rPr>
              <a:t>rozuzlení</a:t>
            </a:r>
          </a:p>
        </p:txBody>
      </p:sp>
      <p:cxnSp>
        <p:nvCxnSpPr>
          <p:cNvPr id="25" name="Přímá spojnice se šipkou 24"/>
          <p:cNvCxnSpPr>
            <a:stCxn id="20" idx="2"/>
            <a:endCxn id="21" idx="0"/>
          </p:cNvCxnSpPr>
          <p:nvPr/>
        </p:nvCxnSpPr>
        <p:spPr>
          <a:xfrm flipH="1">
            <a:off x="6680138" y="2635270"/>
            <a:ext cx="864509" cy="17293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a:stCxn id="20" idx="2"/>
            <a:endCxn id="22" idx="0"/>
          </p:cNvCxnSpPr>
          <p:nvPr/>
        </p:nvCxnSpPr>
        <p:spPr>
          <a:xfrm>
            <a:off x="7544647" y="2635270"/>
            <a:ext cx="1" cy="663487"/>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stCxn id="20" idx="2"/>
            <a:endCxn id="23" idx="0"/>
          </p:cNvCxnSpPr>
          <p:nvPr/>
        </p:nvCxnSpPr>
        <p:spPr>
          <a:xfrm>
            <a:off x="7544647" y="2635270"/>
            <a:ext cx="872002" cy="19616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fade">
                                      <p:cBhvr>
                                        <p:cTn id="33" dur="1000"/>
                                        <p:tgtEl>
                                          <p:spTgt spid="7"/>
                                        </p:tgtEl>
                                      </p:cBhvr>
                                    </p:animEffect>
                                    <p:anim calcmode="lin" valueType="num">
                                      <p:cBhvr>
                                        <p:cTn id="34" dur="1000" fill="hold"/>
                                        <p:tgtEl>
                                          <p:spTgt spid="7"/>
                                        </p:tgtEl>
                                        <p:attrNameLst>
                                          <p:attrName>ppt_x</p:attrName>
                                        </p:attrNameLst>
                                      </p:cBhvr>
                                      <p:tavLst>
                                        <p:tav tm="0">
                                          <p:val>
                                            <p:strVal val="#ppt_x"/>
                                          </p:val>
                                        </p:tav>
                                        <p:tav tm="100000">
                                          <p:val>
                                            <p:strVal val="#ppt_x"/>
                                          </p:val>
                                        </p:tav>
                                      </p:tavLst>
                                    </p:anim>
                                    <p:anim calcmode="lin" valueType="num">
                                      <p:cBhvr>
                                        <p:cTn id="35" dur="1000" fill="hold"/>
                                        <p:tgtEl>
                                          <p:spTgt spid="7"/>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8"/>
                                        </p:tgtEl>
                                        <p:attrNameLst>
                                          <p:attrName>style.visibility</p:attrName>
                                        </p:attrNameLst>
                                      </p:cBhvr>
                                      <p:to>
                                        <p:strVal val="visible"/>
                                      </p:to>
                                    </p:set>
                                    <p:animEffect transition="in" filter="fade">
                                      <p:cBhvr>
                                        <p:cTn id="38" dur="1000"/>
                                        <p:tgtEl>
                                          <p:spTgt spid="8"/>
                                        </p:tgtEl>
                                      </p:cBhvr>
                                    </p:animEffect>
                                    <p:anim calcmode="lin" valueType="num">
                                      <p:cBhvr>
                                        <p:cTn id="39" dur="1000" fill="hold"/>
                                        <p:tgtEl>
                                          <p:spTgt spid="8"/>
                                        </p:tgtEl>
                                        <p:attrNameLst>
                                          <p:attrName>ppt_x</p:attrName>
                                        </p:attrNameLst>
                                      </p:cBhvr>
                                      <p:tavLst>
                                        <p:tav tm="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10"/>
                                        </p:tgtEl>
                                        <p:attrNameLst>
                                          <p:attrName>style.visibility</p:attrName>
                                        </p:attrNameLst>
                                      </p:cBhvr>
                                      <p:to>
                                        <p:strVal val="visible"/>
                                      </p:to>
                                    </p:set>
                                    <p:animEffect transition="in" filter="fade">
                                      <p:cBhvr>
                                        <p:cTn id="50" dur="1000"/>
                                        <p:tgtEl>
                                          <p:spTgt spid="10"/>
                                        </p:tgtEl>
                                      </p:cBhvr>
                                    </p:animEffect>
                                    <p:anim calcmode="lin" valueType="num">
                                      <p:cBhvr>
                                        <p:cTn id="51" dur="1000" fill="hold"/>
                                        <p:tgtEl>
                                          <p:spTgt spid="10"/>
                                        </p:tgtEl>
                                        <p:attrNameLst>
                                          <p:attrName>ppt_x</p:attrName>
                                        </p:attrNameLst>
                                      </p:cBhvr>
                                      <p:tavLst>
                                        <p:tav tm="0">
                                          <p:val>
                                            <p:strVal val="#ppt_x"/>
                                          </p:val>
                                        </p:tav>
                                        <p:tav tm="100000">
                                          <p:val>
                                            <p:strVal val="#ppt_x"/>
                                          </p:val>
                                        </p:tav>
                                      </p:tavLst>
                                    </p:anim>
                                    <p:anim calcmode="lin" valueType="num">
                                      <p:cBhvr>
                                        <p:cTn id="52" dur="1000" fill="hold"/>
                                        <p:tgtEl>
                                          <p:spTgt spid="10"/>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1"/>
                                        </p:tgtEl>
                                        <p:attrNameLst>
                                          <p:attrName>style.visibility</p:attrName>
                                        </p:attrNameLst>
                                      </p:cBhvr>
                                      <p:to>
                                        <p:strVal val="visible"/>
                                      </p:to>
                                    </p:set>
                                    <p:animEffect transition="in" filter="fade">
                                      <p:cBhvr>
                                        <p:cTn id="55" dur="1000"/>
                                        <p:tgtEl>
                                          <p:spTgt spid="11"/>
                                        </p:tgtEl>
                                      </p:cBhvr>
                                    </p:animEffect>
                                    <p:anim calcmode="lin" valueType="num">
                                      <p:cBhvr>
                                        <p:cTn id="56" dur="1000" fill="hold"/>
                                        <p:tgtEl>
                                          <p:spTgt spid="11"/>
                                        </p:tgtEl>
                                        <p:attrNameLst>
                                          <p:attrName>ppt_x</p:attrName>
                                        </p:attrNameLst>
                                      </p:cBhvr>
                                      <p:tavLst>
                                        <p:tav tm="0">
                                          <p:val>
                                            <p:strVal val="#ppt_x"/>
                                          </p:val>
                                        </p:tav>
                                        <p:tav tm="100000">
                                          <p:val>
                                            <p:strVal val="#ppt_x"/>
                                          </p:val>
                                        </p:tav>
                                      </p:tavLst>
                                    </p:anim>
                                    <p:anim calcmode="lin" valueType="num">
                                      <p:cBhvr>
                                        <p:cTn id="57" dur="1000" fill="hold"/>
                                        <p:tgtEl>
                                          <p:spTgt spid="11"/>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2"/>
                                        </p:tgtEl>
                                        <p:attrNameLst>
                                          <p:attrName>style.visibility</p:attrName>
                                        </p:attrNameLst>
                                      </p:cBhvr>
                                      <p:to>
                                        <p:strVal val="visible"/>
                                      </p:to>
                                    </p:set>
                                    <p:animEffect transition="in" filter="fade">
                                      <p:cBhvr>
                                        <p:cTn id="60" dur="1000"/>
                                        <p:tgtEl>
                                          <p:spTgt spid="12"/>
                                        </p:tgtEl>
                                      </p:cBhvr>
                                    </p:animEffect>
                                    <p:anim calcmode="lin" valueType="num">
                                      <p:cBhvr>
                                        <p:cTn id="61" dur="1000" fill="hold"/>
                                        <p:tgtEl>
                                          <p:spTgt spid="12"/>
                                        </p:tgtEl>
                                        <p:attrNameLst>
                                          <p:attrName>ppt_x</p:attrName>
                                        </p:attrNameLst>
                                      </p:cBhvr>
                                      <p:tavLst>
                                        <p:tav tm="0">
                                          <p:val>
                                            <p:strVal val="#ppt_x"/>
                                          </p:val>
                                        </p:tav>
                                        <p:tav tm="100000">
                                          <p:val>
                                            <p:strVal val="#ppt_x"/>
                                          </p:val>
                                        </p:tav>
                                      </p:tavLst>
                                    </p:anim>
                                    <p:anim calcmode="lin" valueType="num">
                                      <p:cBhvr>
                                        <p:cTn id="62" dur="1000" fill="hold"/>
                                        <p:tgtEl>
                                          <p:spTgt spid="12"/>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17"/>
                                        </p:tgtEl>
                                        <p:attrNameLst>
                                          <p:attrName>style.visibility</p:attrName>
                                        </p:attrNameLst>
                                      </p:cBhvr>
                                      <p:to>
                                        <p:strVal val="visible"/>
                                      </p:to>
                                    </p:set>
                                    <p:animEffect transition="in" filter="fade">
                                      <p:cBhvr>
                                        <p:cTn id="65" dur="1000"/>
                                        <p:tgtEl>
                                          <p:spTgt spid="17"/>
                                        </p:tgtEl>
                                      </p:cBhvr>
                                    </p:animEffect>
                                    <p:anim calcmode="lin" valueType="num">
                                      <p:cBhvr>
                                        <p:cTn id="66" dur="1000" fill="hold"/>
                                        <p:tgtEl>
                                          <p:spTgt spid="17"/>
                                        </p:tgtEl>
                                        <p:attrNameLst>
                                          <p:attrName>ppt_x</p:attrName>
                                        </p:attrNameLst>
                                      </p:cBhvr>
                                      <p:tavLst>
                                        <p:tav tm="0">
                                          <p:val>
                                            <p:strVal val="#ppt_x"/>
                                          </p:val>
                                        </p:tav>
                                        <p:tav tm="100000">
                                          <p:val>
                                            <p:strVal val="#ppt_x"/>
                                          </p:val>
                                        </p:tav>
                                      </p:tavLst>
                                    </p:anim>
                                    <p:anim calcmode="lin" valueType="num">
                                      <p:cBhvr>
                                        <p:cTn id="67" dur="1000" fill="hold"/>
                                        <p:tgtEl>
                                          <p:spTgt spid="17"/>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19"/>
                                        </p:tgtEl>
                                        <p:attrNameLst>
                                          <p:attrName>style.visibility</p:attrName>
                                        </p:attrNameLst>
                                      </p:cBhvr>
                                      <p:to>
                                        <p:strVal val="visible"/>
                                      </p:to>
                                    </p:set>
                                    <p:animEffect transition="in" filter="fade">
                                      <p:cBhvr>
                                        <p:cTn id="70" dur="1000"/>
                                        <p:tgtEl>
                                          <p:spTgt spid="19"/>
                                        </p:tgtEl>
                                      </p:cBhvr>
                                    </p:animEffect>
                                    <p:anim calcmode="lin" valueType="num">
                                      <p:cBhvr>
                                        <p:cTn id="71" dur="1000" fill="hold"/>
                                        <p:tgtEl>
                                          <p:spTgt spid="19"/>
                                        </p:tgtEl>
                                        <p:attrNameLst>
                                          <p:attrName>ppt_x</p:attrName>
                                        </p:attrNameLst>
                                      </p:cBhvr>
                                      <p:tavLst>
                                        <p:tav tm="0">
                                          <p:val>
                                            <p:strVal val="#ppt_x"/>
                                          </p:val>
                                        </p:tav>
                                        <p:tav tm="100000">
                                          <p:val>
                                            <p:strVal val="#ppt_x"/>
                                          </p:val>
                                        </p:tav>
                                      </p:tavLst>
                                    </p:anim>
                                    <p:anim calcmode="lin" valueType="num">
                                      <p:cBhvr>
                                        <p:cTn id="72" dur="1000" fill="hold"/>
                                        <p:tgtEl>
                                          <p:spTgt spid="19"/>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13"/>
                                        </p:tgtEl>
                                        <p:attrNameLst>
                                          <p:attrName>style.visibility</p:attrName>
                                        </p:attrNameLst>
                                      </p:cBhvr>
                                      <p:to>
                                        <p:strVal val="visible"/>
                                      </p:to>
                                    </p:set>
                                    <p:animEffect transition="in" filter="fade">
                                      <p:cBhvr>
                                        <p:cTn id="75" dur="1000"/>
                                        <p:tgtEl>
                                          <p:spTgt spid="13"/>
                                        </p:tgtEl>
                                      </p:cBhvr>
                                    </p:animEffect>
                                    <p:anim calcmode="lin" valueType="num">
                                      <p:cBhvr>
                                        <p:cTn id="76" dur="1000" fill="hold"/>
                                        <p:tgtEl>
                                          <p:spTgt spid="13"/>
                                        </p:tgtEl>
                                        <p:attrNameLst>
                                          <p:attrName>ppt_x</p:attrName>
                                        </p:attrNameLst>
                                      </p:cBhvr>
                                      <p:tavLst>
                                        <p:tav tm="0">
                                          <p:val>
                                            <p:strVal val="#ppt_x"/>
                                          </p:val>
                                        </p:tav>
                                        <p:tav tm="100000">
                                          <p:val>
                                            <p:strVal val="#ppt_x"/>
                                          </p:val>
                                        </p:tav>
                                      </p:tavLst>
                                    </p:anim>
                                    <p:anim calcmode="lin" valueType="num">
                                      <p:cBhvr>
                                        <p:cTn id="77" dur="1000" fill="hold"/>
                                        <p:tgtEl>
                                          <p:spTgt spid="1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14"/>
                                        </p:tgtEl>
                                        <p:attrNameLst>
                                          <p:attrName>style.visibility</p:attrName>
                                        </p:attrNameLst>
                                      </p:cBhvr>
                                      <p:to>
                                        <p:strVal val="visible"/>
                                      </p:to>
                                    </p:set>
                                    <p:animEffect transition="in" filter="fade">
                                      <p:cBhvr>
                                        <p:cTn id="80" dur="1000"/>
                                        <p:tgtEl>
                                          <p:spTgt spid="14"/>
                                        </p:tgtEl>
                                      </p:cBhvr>
                                    </p:animEffect>
                                    <p:anim calcmode="lin" valueType="num">
                                      <p:cBhvr>
                                        <p:cTn id="81" dur="1000" fill="hold"/>
                                        <p:tgtEl>
                                          <p:spTgt spid="14"/>
                                        </p:tgtEl>
                                        <p:attrNameLst>
                                          <p:attrName>ppt_x</p:attrName>
                                        </p:attrNameLst>
                                      </p:cBhvr>
                                      <p:tavLst>
                                        <p:tav tm="0">
                                          <p:val>
                                            <p:strVal val="#ppt_x"/>
                                          </p:val>
                                        </p:tav>
                                        <p:tav tm="100000">
                                          <p:val>
                                            <p:strVal val="#ppt_x"/>
                                          </p:val>
                                        </p:tav>
                                      </p:tavLst>
                                    </p:anim>
                                    <p:anim calcmode="lin" valueType="num">
                                      <p:cBhvr>
                                        <p:cTn id="82"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83" fill="hold">
                      <p:stCondLst>
                        <p:cond delay="indefinite"/>
                      </p:stCondLst>
                      <p:childTnLst>
                        <p:par>
                          <p:cTn id="84" fill="hold">
                            <p:stCondLst>
                              <p:cond delay="0"/>
                            </p:stCondLst>
                            <p:childTnLst>
                              <p:par>
                                <p:cTn id="85" presetID="42" presetClass="entr" presetSubtype="0" fill="hold" grpId="0" nodeType="click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1000"/>
                                        <p:tgtEl>
                                          <p:spTgt spid="20"/>
                                        </p:tgtEl>
                                      </p:cBhvr>
                                    </p:animEffect>
                                    <p:anim calcmode="lin" valueType="num">
                                      <p:cBhvr>
                                        <p:cTn id="88" dur="1000" fill="hold"/>
                                        <p:tgtEl>
                                          <p:spTgt spid="20"/>
                                        </p:tgtEl>
                                        <p:attrNameLst>
                                          <p:attrName>ppt_x</p:attrName>
                                        </p:attrNameLst>
                                      </p:cBhvr>
                                      <p:tavLst>
                                        <p:tav tm="0">
                                          <p:val>
                                            <p:strVal val="#ppt_x"/>
                                          </p:val>
                                        </p:tav>
                                        <p:tav tm="100000">
                                          <p:val>
                                            <p:strVal val="#ppt_x"/>
                                          </p:val>
                                        </p:tav>
                                      </p:tavLst>
                                    </p:anim>
                                    <p:anim calcmode="lin" valueType="num">
                                      <p:cBhvr>
                                        <p:cTn id="89" dur="1000" fill="hold"/>
                                        <p:tgtEl>
                                          <p:spTgt spid="20"/>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fade">
                                      <p:cBhvr>
                                        <p:cTn id="92" dur="1000"/>
                                        <p:tgtEl>
                                          <p:spTgt spid="25"/>
                                        </p:tgtEl>
                                      </p:cBhvr>
                                    </p:animEffect>
                                    <p:anim calcmode="lin" valueType="num">
                                      <p:cBhvr>
                                        <p:cTn id="93" dur="1000" fill="hold"/>
                                        <p:tgtEl>
                                          <p:spTgt spid="25"/>
                                        </p:tgtEl>
                                        <p:attrNameLst>
                                          <p:attrName>ppt_x</p:attrName>
                                        </p:attrNameLst>
                                      </p:cBhvr>
                                      <p:tavLst>
                                        <p:tav tm="0">
                                          <p:val>
                                            <p:strVal val="#ppt_x"/>
                                          </p:val>
                                        </p:tav>
                                        <p:tav tm="100000">
                                          <p:val>
                                            <p:strVal val="#ppt_x"/>
                                          </p:val>
                                        </p:tav>
                                      </p:tavLst>
                                    </p:anim>
                                    <p:anim calcmode="lin" valueType="num">
                                      <p:cBhvr>
                                        <p:cTn id="94" dur="1000" fill="hold"/>
                                        <p:tgtEl>
                                          <p:spTgt spid="25"/>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27"/>
                                        </p:tgtEl>
                                        <p:attrNameLst>
                                          <p:attrName>style.visibility</p:attrName>
                                        </p:attrNameLst>
                                      </p:cBhvr>
                                      <p:to>
                                        <p:strVal val="visible"/>
                                      </p:to>
                                    </p:set>
                                    <p:animEffect transition="in" filter="fade">
                                      <p:cBhvr>
                                        <p:cTn id="97" dur="1000"/>
                                        <p:tgtEl>
                                          <p:spTgt spid="27"/>
                                        </p:tgtEl>
                                      </p:cBhvr>
                                    </p:animEffect>
                                    <p:anim calcmode="lin" valueType="num">
                                      <p:cBhvr>
                                        <p:cTn id="98" dur="1000" fill="hold"/>
                                        <p:tgtEl>
                                          <p:spTgt spid="27"/>
                                        </p:tgtEl>
                                        <p:attrNameLst>
                                          <p:attrName>ppt_x</p:attrName>
                                        </p:attrNameLst>
                                      </p:cBhvr>
                                      <p:tavLst>
                                        <p:tav tm="0">
                                          <p:val>
                                            <p:strVal val="#ppt_x"/>
                                          </p:val>
                                        </p:tav>
                                        <p:tav tm="100000">
                                          <p:val>
                                            <p:strVal val="#ppt_x"/>
                                          </p:val>
                                        </p:tav>
                                      </p:tavLst>
                                    </p:anim>
                                    <p:anim calcmode="lin" valueType="num">
                                      <p:cBhvr>
                                        <p:cTn id="99" dur="1000" fill="hold"/>
                                        <p:tgtEl>
                                          <p:spTgt spid="27"/>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29"/>
                                        </p:tgtEl>
                                        <p:attrNameLst>
                                          <p:attrName>style.visibility</p:attrName>
                                        </p:attrNameLst>
                                      </p:cBhvr>
                                      <p:to>
                                        <p:strVal val="visible"/>
                                      </p:to>
                                    </p:set>
                                    <p:animEffect transition="in" filter="fade">
                                      <p:cBhvr>
                                        <p:cTn id="102" dur="1000"/>
                                        <p:tgtEl>
                                          <p:spTgt spid="29"/>
                                        </p:tgtEl>
                                      </p:cBhvr>
                                    </p:animEffect>
                                    <p:anim calcmode="lin" valueType="num">
                                      <p:cBhvr>
                                        <p:cTn id="103" dur="1000" fill="hold"/>
                                        <p:tgtEl>
                                          <p:spTgt spid="29"/>
                                        </p:tgtEl>
                                        <p:attrNameLst>
                                          <p:attrName>ppt_x</p:attrName>
                                        </p:attrNameLst>
                                      </p:cBhvr>
                                      <p:tavLst>
                                        <p:tav tm="0">
                                          <p:val>
                                            <p:strVal val="#ppt_x"/>
                                          </p:val>
                                        </p:tav>
                                        <p:tav tm="100000">
                                          <p:val>
                                            <p:strVal val="#ppt_x"/>
                                          </p:val>
                                        </p:tav>
                                      </p:tavLst>
                                    </p:anim>
                                    <p:anim calcmode="lin" valueType="num">
                                      <p:cBhvr>
                                        <p:cTn id="104" dur="1000" fill="hold"/>
                                        <p:tgtEl>
                                          <p:spTgt spid="29"/>
                                        </p:tgtEl>
                                        <p:attrNameLst>
                                          <p:attrName>ppt_y</p:attrName>
                                        </p:attrNameLst>
                                      </p:cBhvr>
                                      <p:tavLst>
                                        <p:tav tm="0">
                                          <p:val>
                                            <p:strVal val="#ppt_y+.1"/>
                                          </p:val>
                                        </p:tav>
                                        <p:tav tm="100000">
                                          <p:val>
                                            <p:strVal val="#ppt_y"/>
                                          </p:val>
                                        </p:tav>
                                      </p:tavLst>
                                    </p:anim>
                                  </p:childTnLst>
                                </p:cTn>
                              </p:par>
                              <p:par>
                                <p:cTn id="105" presetID="42" presetClass="entr" presetSubtype="0" fill="hold" grpId="0" nodeType="withEffect">
                                  <p:stCondLst>
                                    <p:cond delay="0"/>
                                  </p:stCondLst>
                                  <p:childTnLst>
                                    <p:set>
                                      <p:cBhvr>
                                        <p:cTn id="106" dur="1" fill="hold">
                                          <p:stCondLst>
                                            <p:cond delay="0"/>
                                          </p:stCondLst>
                                        </p:cTn>
                                        <p:tgtEl>
                                          <p:spTgt spid="23"/>
                                        </p:tgtEl>
                                        <p:attrNameLst>
                                          <p:attrName>style.visibility</p:attrName>
                                        </p:attrNameLst>
                                      </p:cBhvr>
                                      <p:to>
                                        <p:strVal val="visible"/>
                                      </p:to>
                                    </p:set>
                                    <p:animEffect transition="in" filter="fade">
                                      <p:cBhvr>
                                        <p:cTn id="107" dur="1000"/>
                                        <p:tgtEl>
                                          <p:spTgt spid="23"/>
                                        </p:tgtEl>
                                      </p:cBhvr>
                                    </p:animEffect>
                                    <p:anim calcmode="lin" valueType="num">
                                      <p:cBhvr>
                                        <p:cTn id="108" dur="1000" fill="hold"/>
                                        <p:tgtEl>
                                          <p:spTgt spid="23"/>
                                        </p:tgtEl>
                                        <p:attrNameLst>
                                          <p:attrName>ppt_x</p:attrName>
                                        </p:attrNameLst>
                                      </p:cBhvr>
                                      <p:tavLst>
                                        <p:tav tm="0">
                                          <p:val>
                                            <p:strVal val="#ppt_x"/>
                                          </p:val>
                                        </p:tav>
                                        <p:tav tm="100000">
                                          <p:val>
                                            <p:strVal val="#ppt_x"/>
                                          </p:val>
                                        </p:tav>
                                      </p:tavLst>
                                    </p:anim>
                                    <p:anim calcmode="lin" valueType="num">
                                      <p:cBhvr>
                                        <p:cTn id="109" dur="1000" fill="hold"/>
                                        <p:tgtEl>
                                          <p:spTgt spid="23"/>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fade">
                                      <p:cBhvr>
                                        <p:cTn id="112" dur="1000"/>
                                        <p:tgtEl>
                                          <p:spTgt spid="22"/>
                                        </p:tgtEl>
                                      </p:cBhvr>
                                    </p:animEffect>
                                    <p:anim calcmode="lin" valueType="num">
                                      <p:cBhvr>
                                        <p:cTn id="113" dur="1000" fill="hold"/>
                                        <p:tgtEl>
                                          <p:spTgt spid="22"/>
                                        </p:tgtEl>
                                        <p:attrNameLst>
                                          <p:attrName>ppt_x</p:attrName>
                                        </p:attrNameLst>
                                      </p:cBhvr>
                                      <p:tavLst>
                                        <p:tav tm="0">
                                          <p:val>
                                            <p:strVal val="#ppt_x"/>
                                          </p:val>
                                        </p:tav>
                                        <p:tav tm="100000">
                                          <p:val>
                                            <p:strVal val="#ppt_x"/>
                                          </p:val>
                                        </p:tav>
                                      </p:tavLst>
                                    </p:anim>
                                    <p:anim calcmode="lin" valueType="num">
                                      <p:cBhvr>
                                        <p:cTn id="114" dur="1000" fill="hold"/>
                                        <p:tgtEl>
                                          <p:spTgt spid="22"/>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21"/>
                                        </p:tgtEl>
                                        <p:attrNameLst>
                                          <p:attrName>style.visibility</p:attrName>
                                        </p:attrNameLst>
                                      </p:cBhvr>
                                      <p:to>
                                        <p:strVal val="visible"/>
                                      </p:to>
                                    </p:set>
                                    <p:animEffect transition="in" filter="fade">
                                      <p:cBhvr>
                                        <p:cTn id="117" dur="1000"/>
                                        <p:tgtEl>
                                          <p:spTgt spid="21"/>
                                        </p:tgtEl>
                                      </p:cBhvr>
                                    </p:animEffect>
                                    <p:anim calcmode="lin" valueType="num">
                                      <p:cBhvr>
                                        <p:cTn id="118" dur="1000" fill="hold"/>
                                        <p:tgtEl>
                                          <p:spTgt spid="21"/>
                                        </p:tgtEl>
                                        <p:attrNameLst>
                                          <p:attrName>ppt_x</p:attrName>
                                        </p:attrNameLst>
                                      </p:cBhvr>
                                      <p:tavLst>
                                        <p:tav tm="0">
                                          <p:val>
                                            <p:strVal val="#ppt_x"/>
                                          </p:val>
                                        </p:tav>
                                        <p:tav tm="100000">
                                          <p:val>
                                            <p:strVal val="#ppt_x"/>
                                          </p:val>
                                        </p:tav>
                                      </p:tavLst>
                                    </p:anim>
                                    <p:anim calcmode="lin" valueType="num">
                                      <p:cBhvr>
                                        <p:cTn id="11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20" fill="hold">
                      <p:stCondLst>
                        <p:cond delay="indefinite"/>
                      </p:stCondLst>
                      <p:childTnLst>
                        <p:par>
                          <p:cTn id="121" fill="hold">
                            <p:stCondLst>
                              <p:cond delay="0"/>
                            </p:stCondLst>
                            <p:childTnLst>
                              <p:par>
                                <p:cTn id="122" presetID="42" presetClass="entr" presetSubtype="0" fill="hold" nodeType="clickEffect">
                                  <p:stCondLst>
                                    <p:cond delay="0"/>
                                  </p:stCondLst>
                                  <p:childTnLst>
                                    <p:set>
                                      <p:cBhvr>
                                        <p:cTn id="123" dur="1" fill="hold">
                                          <p:stCondLst>
                                            <p:cond delay="0"/>
                                          </p:stCondLst>
                                        </p:cTn>
                                        <p:tgtEl>
                                          <p:spTgt spid="3074"/>
                                        </p:tgtEl>
                                        <p:attrNameLst>
                                          <p:attrName>style.visibility</p:attrName>
                                        </p:attrNameLst>
                                      </p:cBhvr>
                                      <p:to>
                                        <p:strVal val="visible"/>
                                      </p:to>
                                    </p:set>
                                    <p:animEffect transition="in" filter="fade">
                                      <p:cBhvr>
                                        <p:cTn id="124" dur="1000"/>
                                        <p:tgtEl>
                                          <p:spTgt spid="3074"/>
                                        </p:tgtEl>
                                      </p:cBhvr>
                                    </p:animEffect>
                                    <p:anim calcmode="lin" valueType="num">
                                      <p:cBhvr>
                                        <p:cTn id="125" dur="1000" fill="hold"/>
                                        <p:tgtEl>
                                          <p:spTgt spid="3074"/>
                                        </p:tgtEl>
                                        <p:attrNameLst>
                                          <p:attrName>ppt_x</p:attrName>
                                        </p:attrNameLst>
                                      </p:cBhvr>
                                      <p:tavLst>
                                        <p:tav tm="0">
                                          <p:val>
                                            <p:strVal val="#ppt_x"/>
                                          </p:val>
                                        </p:tav>
                                        <p:tav tm="100000">
                                          <p:val>
                                            <p:strVal val="#ppt_x"/>
                                          </p:val>
                                        </p:tav>
                                      </p:tavLst>
                                    </p:anim>
                                    <p:anim calcmode="lin" valueType="num">
                                      <p:cBhvr>
                                        <p:cTn id="126" dur="1000" fill="hold"/>
                                        <p:tgtEl>
                                          <p:spTgt spid="3074"/>
                                        </p:tgtEl>
                                        <p:attrNameLst>
                                          <p:attrName>ppt_y</p:attrName>
                                        </p:attrNameLst>
                                      </p:cBhvr>
                                      <p:tavLst>
                                        <p:tav tm="0">
                                          <p:val>
                                            <p:strVal val="#ppt_y+.1"/>
                                          </p:val>
                                        </p:tav>
                                        <p:tav tm="100000">
                                          <p:val>
                                            <p:strVal val="#ppt_y"/>
                                          </p:val>
                                        </p:tav>
                                      </p:tavLst>
                                    </p:anim>
                                  </p:childTnLst>
                                </p:cTn>
                              </p:par>
                              <p:par>
                                <p:cTn id="127" presetID="42" presetClass="entr" presetSubtype="0" fill="hold" nodeType="withEffect">
                                  <p:stCondLst>
                                    <p:cond delay="0"/>
                                  </p:stCondLst>
                                  <p:childTnLst>
                                    <p:set>
                                      <p:cBhvr>
                                        <p:cTn id="128" dur="1" fill="hold">
                                          <p:stCondLst>
                                            <p:cond delay="0"/>
                                          </p:stCondLst>
                                        </p:cTn>
                                        <p:tgtEl>
                                          <p:spTgt spid="3075"/>
                                        </p:tgtEl>
                                        <p:attrNameLst>
                                          <p:attrName>style.visibility</p:attrName>
                                        </p:attrNameLst>
                                      </p:cBhvr>
                                      <p:to>
                                        <p:strVal val="visible"/>
                                      </p:to>
                                    </p:set>
                                    <p:animEffect transition="in" filter="fade">
                                      <p:cBhvr>
                                        <p:cTn id="129" dur="1000"/>
                                        <p:tgtEl>
                                          <p:spTgt spid="3075"/>
                                        </p:tgtEl>
                                      </p:cBhvr>
                                    </p:animEffect>
                                    <p:anim calcmode="lin" valueType="num">
                                      <p:cBhvr>
                                        <p:cTn id="130" dur="1000" fill="hold"/>
                                        <p:tgtEl>
                                          <p:spTgt spid="3075"/>
                                        </p:tgtEl>
                                        <p:attrNameLst>
                                          <p:attrName>ppt_x</p:attrName>
                                        </p:attrNameLst>
                                      </p:cBhvr>
                                      <p:tavLst>
                                        <p:tav tm="0">
                                          <p:val>
                                            <p:strVal val="#ppt_x"/>
                                          </p:val>
                                        </p:tav>
                                        <p:tav tm="100000">
                                          <p:val>
                                            <p:strVal val="#ppt_x"/>
                                          </p:val>
                                        </p:tav>
                                      </p:tavLst>
                                    </p:anim>
                                    <p:anim calcmode="lin" valueType="num">
                                      <p:cBhvr>
                                        <p:cTn id="131" dur="1000" fill="hold"/>
                                        <p:tgtEl>
                                          <p:spTgt spid="307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20" grpId="0" animBg="1"/>
      <p:bldP spid="21" grpId="0" animBg="1"/>
      <p:bldP spid="22"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83518"/>
            <a:ext cx="6351910" cy="594066"/>
          </a:xfrm>
        </p:spPr>
        <p:txBody>
          <a:bodyPr>
            <a:normAutofit/>
          </a:bodyPr>
          <a:lstStyle/>
          <a:p>
            <a:pPr algn="l"/>
            <a:r>
              <a:rPr lang="cs-CZ" sz="2500" b="1" dirty="0" smtClean="0">
                <a:latin typeface="Times New Roman" pitchFamily="18" charset="0"/>
                <a:cs typeface="Times New Roman" pitchFamily="18" charset="0"/>
              </a:rPr>
              <a:t>20.3 Jaké si řekneme nové termíny a názvy?</a:t>
            </a:r>
            <a:endParaRPr lang="cs-CZ" sz="2500" b="1" dirty="0">
              <a:latin typeface="Times New Roman" pitchFamily="18" charset="0"/>
              <a:cs typeface="Times New Roman" pitchFamily="18" charset="0"/>
            </a:endParaRPr>
          </a:p>
        </p:txBody>
      </p:sp>
      <p:sp>
        <p:nvSpPr>
          <p:cNvPr id="18" name="TextovéPole 17"/>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755576" y="1201613"/>
            <a:ext cx="3952813" cy="338554"/>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cs-CZ" sz="1600" b="1" dirty="0" smtClean="0">
                <a:latin typeface="Times New Roman" pitchFamily="18" charset="0"/>
                <a:cs typeface="Times New Roman" pitchFamily="18" charset="0"/>
              </a:rPr>
              <a:t>Jazykové prostředky oživující vypravování</a:t>
            </a:r>
          </a:p>
        </p:txBody>
      </p:sp>
      <p:sp>
        <p:nvSpPr>
          <p:cNvPr id="4" name="TextovéPole 3"/>
          <p:cNvSpPr txBox="1"/>
          <p:nvPr/>
        </p:nvSpPr>
        <p:spPr>
          <a:xfrm>
            <a:off x="300386" y="1817697"/>
            <a:ext cx="4863191" cy="2062103"/>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285750" lvl="0" indent="-285750">
              <a:buFont typeface="Arial" pitchFamily="34" charset="0"/>
              <a:buChar char="•"/>
            </a:pPr>
            <a:r>
              <a:rPr lang="cs-CZ" sz="1600" b="1" dirty="0">
                <a:latin typeface="Times New Roman" pitchFamily="18" charset="0"/>
                <a:cs typeface="Times New Roman" pitchFamily="18" charset="0"/>
              </a:rPr>
              <a:t>rozmanité výrazy, např. </a:t>
            </a:r>
            <a:r>
              <a:rPr lang="cs-CZ" sz="1600" b="1" dirty="0" smtClean="0">
                <a:latin typeface="Times New Roman" pitchFamily="18" charset="0"/>
                <a:cs typeface="Times New Roman" pitchFamily="18" charset="0"/>
              </a:rPr>
              <a:t>dějová slovesa</a:t>
            </a:r>
            <a:r>
              <a:rPr lang="cs-CZ" sz="1600" b="1" dirty="0">
                <a:latin typeface="Times New Roman" pitchFamily="18" charset="0"/>
                <a:cs typeface="Times New Roman" pitchFamily="18" charset="0"/>
              </a:rPr>
              <a:t>, synonyma</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přirovnání</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citoslovce</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běžně užívaná (i nespisovná) slova a obraty</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vhodné zařazení času přítomného</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užití kratších vět k naznačení rychlého spádu </a:t>
            </a:r>
            <a:r>
              <a:rPr lang="cs-CZ" sz="1600" b="1" dirty="0" smtClean="0">
                <a:latin typeface="Times New Roman" pitchFamily="18" charset="0"/>
                <a:cs typeface="Times New Roman" pitchFamily="18" charset="0"/>
              </a:rPr>
              <a:t>děje</a:t>
            </a:r>
          </a:p>
          <a:p>
            <a:pPr marL="285750" lvl="0" indent="-285750">
              <a:buFont typeface="Arial" pitchFamily="34" charset="0"/>
              <a:buChar char="•"/>
            </a:pPr>
            <a:r>
              <a:rPr lang="cs-CZ" sz="1600" b="1" dirty="0">
                <a:latin typeface="Times New Roman" pitchFamily="18" charset="0"/>
                <a:cs typeface="Times New Roman" pitchFamily="18" charset="0"/>
              </a:rPr>
              <a:t>u</a:t>
            </a:r>
            <a:r>
              <a:rPr lang="cs-CZ" sz="1600" b="1" dirty="0" smtClean="0">
                <a:latin typeface="Times New Roman" pitchFamily="18" charset="0"/>
                <a:cs typeface="Times New Roman" pitchFamily="18" charset="0"/>
              </a:rPr>
              <a:t>žití zvolání, otázek</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přímá </a:t>
            </a:r>
            <a:r>
              <a:rPr lang="cs-CZ" sz="1600" b="1" dirty="0" smtClean="0">
                <a:latin typeface="Times New Roman" pitchFamily="18" charset="0"/>
                <a:cs typeface="Times New Roman" pitchFamily="18" charset="0"/>
              </a:rPr>
              <a:t>řeč </a:t>
            </a:r>
            <a:endParaRPr lang="cs-CZ" sz="1600" dirty="0">
              <a:latin typeface="Times New Roman" pitchFamily="18" charset="0"/>
              <a:cs typeface="Times New Roman" pitchFamily="18" charset="0"/>
            </a:endParaRPr>
          </a:p>
        </p:txBody>
      </p:sp>
      <p:pic>
        <p:nvPicPr>
          <p:cNvPr id="4098" name="Picture 2" descr="C:\Users\Zuzka\AppData\Local\Microsoft\Windows\Temporary Internet Files\Content.IE5\EUKZGBHN\MC900441498[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0386" y="4011910"/>
            <a:ext cx="820460" cy="820460"/>
          </a:xfrm>
          <a:prstGeom prst="rect">
            <a:avLst/>
          </a:prstGeom>
          <a:noFill/>
          <a:extLst>
            <a:ext uri="{909E8E84-426E-40DD-AFC4-6F175D3DCCD1}">
              <a14:hiddenFill xmlns:a14="http://schemas.microsoft.com/office/drawing/2010/main">
                <a:solidFill>
                  <a:srgbClr val="FFFFFF"/>
                </a:solidFill>
              </a14:hiddenFill>
            </a:ext>
          </a:extLst>
        </p:spPr>
      </p:pic>
      <p:sp>
        <p:nvSpPr>
          <p:cNvPr id="5" name="TextovéPole 4"/>
          <p:cNvSpPr txBox="1"/>
          <p:nvPr/>
        </p:nvSpPr>
        <p:spPr>
          <a:xfrm>
            <a:off x="1403647" y="4160530"/>
            <a:ext cx="5264583" cy="523220"/>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cs-CZ" sz="1400" b="1" u="sng" dirty="0" smtClean="0">
                <a:latin typeface="Times New Roman" pitchFamily="18" charset="0"/>
                <a:cs typeface="Times New Roman" pitchFamily="18" charset="0"/>
              </a:rPr>
              <a:t>synonyma</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 slova stejného či podobného významu (</a:t>
            </a:r>
            <a:r>
              <a:rPr lang="cs-CZ" sz="1400" b="1" dirty="0" smtClean="0">
                <a:latin typeface="Times New Roman" pitchFamily="18" charset="0"/>
                <a:cs typeface="Times New Roman" pitchFamily="18" charset="0"/>
              </a:rPr>
              <a:t>pěkný - hezký</a:t>
            </a:r>
            <a:r>
              <a:rPr lang="cs-CZ" sz="1400" b="1" dirty="0">
                <a:latin typeface="Times New Roman" pitchFamily="18" charset="0"/>
                <a:cs typeface="Times New Roman" pitchFamily="18" charset="0"/>
              </a:rPr>
              <a:t>)</a:t>
            </a:r>
            <a:endParaRPr lang="cs-CZ" sz="1400" dirty="0">
              <a:latin typeface="Times New Roman" pitchFamily="18" charset="0"/>
              <a:cs typeface="Times New Roman" pitchFamily="18" charset="0"/>
            </a:endParaRPr>
          </a:p>
          <a:p>
            <a:r>
              <a:rPr lang="cs-CZ" sz="1400" b="1" u="sng" dirty="0" smtClean="0">
                <a:latin typeface="Times New Roman" pitchFamily="18" charset="0"/>
                <a:cs typeface="Times New Roman" pitchFamily="18" charset="0"/>
              </a:rPr>
              <a:t>přirovnání</a:t>
            </a:r>
            <a:r>
              <a:rPr lang="cs-CZ" sz="1400" b="1" dirty="0" smtClean="0">
                <a:latin typeface="Times New Roman" pitchFamily="18" charset="0"/>
                <a:cs typeface="Times New Roman" pitchFamily="18" charset="0"/>
              </a:rPr>
              <a:t> </a:t>
            </a:r>
            <a:r>
              <a:rPr lang="cs-CZ" sz="1400" b="1" dirty="0">
                <a:latin typeface="Times New Roman" pitchFamily="18" charset="0"/>
                <a:cs typeface="Times New Roman" pitchFamily="18" charset="0"/>
              </a:rPr>
              <a:t>= srovnávání dvou jevů (pomocí slov </a:t>
            </a:r>
            <a:r>
              <a:rPr lang="cs-CZ" sz="1400" b="1" i="1" dirty="0">
                <a:latin typeface="Times New Roman" pitchFamily="18" charset="0"/>
                <a:cs typeface="Times New Roman" pitchFamily="18" charset="0"/>
              </a:rPr>
              <a:t>jako, jak, než</a:t>
            </a:r>
            <a:r>
              <a:rPr lang="cs-CZ" sz="1400" b="1"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p:txBody>
      </p:sp>
      <p:sp>
        <p:nvSpPr>
          <p:cNvPr id="6" name="TextovéPole 5"/>
          <p:cNvSpPr txBox="1"/>
          <p:nvPr/>
        </p:nvSpPr>
        <p:spPr>
          <a:xfrm>
            <a:off x="6541294" y="3462561"/>
            <a:ext cx="1871025" cy="2769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pPr lvl="0"/>
            <a:r>
              <a:rPr lang="cs-CZ" sz="1200" b="1" dirty="0">
                <a:latin typeface="Times New Roman" pitchFamily="18" charset="0"/>
                <a:cs typeface="Times New Roman" pitchFamily="18" charset="0"/>
              </a:rPr>
              <a:t>přibližuje postavy čtenáři</a:t>
            </a:r>
            <a:endParaRPr lang="cs-CZ" sz="1400" dirty="0">
              <a:latin typeface="Times New Roman" pitchFamily="18" charset="0"/>
              <a:cs typeface="Times New Roman" pitchFamily="18" charset="0"/>
            </a:endParaRPr>
          </a:p>
        </p:txBody>
      </p:sp>
      <p:sp>
        <p:nvSpPr>
          <p:cNvPr id="7" name="TextovéPole 6"/>
          <p:cNvSpPr txBox="1"/>
          <p:nvPr/>
        </p:nvSpPr>
        <p:spPr>
          <a:xfrm>
            <a:off x="5796136" y="1416844"/>
            <a:ext cx="2763898" cy="2769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cs-CZ" sz="1200" b="1" dirty="0">
                <a:latin typeface="Times New Roman" pitchFamily="18" charset="0"/>
                <a:cs typeface="Times New Roman" pitchFamily="18" charset="0"/>
              </a:rPr>
              <a:t>s</a:t>
            </a:r>
            <a:r>
              <a:rPr lang="cs-CZ" sz="1200" b="1" dirty="0" smtClean="0">
                <a:latin typeface="Times New Roman" pitchFamily="18" charset="0"/>
                <a:cs typeface="Times New Roman" pitchFamily="18" charset="0"/>
              </a:rPr>
              <a:t>lovesa pojmenovávající různé činnosti</a:t>
            </a:r>
          </a:p>
        </p:txBody>
      </p:sp>
      <p:sp>
        <p:nvSpPr>
          <p:cNvPr id="8" name="TextovéPole 7"/>
          <p:cNvSpPr txBox="1"/>
          <p:nvPr/>
        </p:nvSpPr>
        <p:spPr>
          <a:xfrm>
            <a:off x="5572395" y="2145218"/>
            <a:ext cx="1311578" cy="2769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cs-CZ" sz="1200" b="1" dirty="0">
                <a:latin typeface="Times New Roman" pitchFamily="18" charset="0"/>
                <a:cs typeface="Times New Roman" pitchFamily="18" charset="0"/>
              </a:rPr>
              <a:t>v</a:t>
            </a:r>
            <a:r>
              <a:rPr lang="cs-CZ" sz="1200" b="1" dirty="0" smtClean="0">
                <a:latin typeface="Times New Roman" pitchFamily="18" charset="0"/>
                <a:cs typeface="Times New Roman" pitchFamily="18" charset="0"/>
              </a:rPr>
              <a:t>ysoký jako hora</a:t>
            </a:r>
          </a:p>
        </p:txBody>
      </p:sp>
      <p:sp>
        <p:nvSpPr>
          <p:cNvPr id="9" name="TextovéPole 8"/>
          <p:cNvSpPr txBox="1"/>
          <p:nvPr/>
        </p:nvSpPr>
        <p:spPr>
          <a:xfrm>
            <a:off x="7526836" y="2433250"/>
            <a:ext cx="601447" cy="2769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cs-CZ" sz="1200" b="1" dirty="0" err="1">
                <a:latin typeface="Times New Roman" pitchFamily="18" charset="0"/>
                <a:cs typeface="Times New Roman" pitchFamily="18" charset="0"/>
              </a:rPr>
              <a:t>h</a:t>
            </a:r>
            <a:r>
              <a:rPr lang="cs-CZ" sz="1200" b="1" dirty="0" err="1" smtClean="0">
                <a:latin typeface="Times New Roman" pitchFamily="18" charset="0"/>
                <a:cs typeface="Times New Roman" pitchFamily="18" charset="0"/>
              </a:rPr>
              <a:t>ú</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hú</a:t>
            </a:r>
            <a:endParaRPr lang="cs-CZ" sz="1200" b="1" dirty="0" smtClean="0">
              <a:latin typeface="Times New Roman" pitchFamily="18" charset="0"/>
              <a:cs typeface="Times New Roman" pitchFamily="18" charset="0"/>
            </a:endParaRPr>
          </a:p>
        </p:txBody>
      </p:sp>
      <p:sp>
        <p:nvSpPr>
          <p:cNvPr id="10" name="TextovéPole 9"/>
          <p:cNvSpPr txBox="1"/>
          <p:nvPr/>
        </p:nvSpPr>
        <p:spPr>
          <a:xfrm>
            <a:off x="5846602" y="2848749"/>
            <a:ext cx="1061509" cy="276999"/>
          </a:xfrm>
          <a:prstGeom prst="rect">
            <a:avLst/>
          </a:prstGeom>
        </p:spPr>
        <p:style>
          <a:lnRef idx="1">
            <a:schemeClr val="dk1"/>
          </a:lnRef>
          <a:fillRef idx="2">
            <a:schemeClr val="dk1"/>
          </a:fillRef>
          <a:effectRef idx="1">
            <a:schemeClr val="dk1"/>
          </a:effectRef>
          <a:fontRef idx="minor">
            <a:schemeClr val="dk1"/>
          </a:fontRef>
        </p:style>
        <p:txBody>
          <a:bodyPr wrap="none" rtlCol="0">
            <a:spAutoFit/>
          </a:bodyPr>
          <a:lstStyle/>
          <a:p>
            <a:r>
              <a:rPr lang="cs-CZ" sz="1200" b="1" dirty="0">
                <a:latin typeface="Times New Roman" pitchFamily="18" charset="0"/>
                <a:cs typeface="Times New Roman" pitchFamily="18" charset="0"/>
              </a:rPr>
              <a:t>j</a:t>
            </a:r>
            <a:r>
              <a:rPr lang="cs-CZ" sz="1200" b="1" dirty="0" smtClean="0">
                <a:latin typeface="Times New Roman" pitchFamily="18" charset="0"/>
                <a:cs typeface="Times New Roman" pitchFamily="18" charset="0"/>
              </a:rPr>
              <a:t>e fuč, nečum</a:t>
            </a:r>
          </a:p>
        </p:txBody>
      </p:sp>
      <p:pic>
        <p:nvPicPr>
          <p:cNvPr id="4099" name="Picture 3" descr="C:\Users\Zuzka\AppData\Local\Microsoft\Windows\Temporary Internet Files\Content.IE5\XV0TSTSR\MC90042446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1426" y="3968808"/>
            <a:ext cx="1181786" cy="10164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9465" y="492443"/>
            <a:ext cx="4284984" cy="594066"/>
          </a:xfrm>
        </p:spPr>
        <p:txBody>
          <a:bodyPr>
            <a:normAutofit/>
          </a:bodyPr>
          <a:lstStyle/>
          <a:p>
            <a:pPr algn="l"/>
            <a:r>
              <a:rPr lang="cs-CZ" sz="2500" b="1" dirty="0" smtClean="0">
                <a:latin typeface="Times New Roman" pitchFamily="18" charset="0"/>
                <a:cs typeface="Times New Roman" pitchFamily="18" charset="0"/>
              </a:rPr>
              <a:t>20.4 Co si řekneme nového?</a:t>
            </a:r>
            <a:endParaRPr lang="cs-CZ" sz="2500" b="1" dirty="0">
              <a:latin typeface="Times New Roman" pitchFamily="18" charset="0"/>
              <a:cs typeface="Times New Roman" pitchFamily="18" charset="0"/>
            </a:endParaRPr>
          </a:p>
        </p:txBody>
      </p:sp>
      <p:sp>
        <p:nvSpPr>
          <p:cNvPr id="21" name="TextovéPole 20"/>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Mrak 2"/>
          <p:cNvSpPr/>
          <p:nvPr/>
        </p:nvSpPr>
        <p:spPr>
          <a:xfrm>
            <a:off x="971600" y="1255935"/>
            <a:ext cx="2448272" cy="914400"/>
          </a:xfrm>
          <a:prstGeom prst="cloud">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cs-CZ" b="1" dirty="0" smtClean="0">
                <a:solidFill>
                  <a:schemeClr val="tx1"/>
                </a:solidFill>
                <a:latin typeface="Times New Roman" pitchFamily="18" charset="0"/>
                <a:cs typeface="Times New Roman" pitchFamily="18" charset="0"/>
              </a:rPr>
              <a:t>PŘÍMÁ ŘEČ</a:t>
            </a:r>
            <a:endParaRPr lang="cs-CZ" b="1" dirty="0">
              <a:solidFill>
                <a:schemeClr val="tx1"/>
              </a:solidFill>
              <a:latin typeface="Times New Roman" pitchFamily="18" charset="0"/>
              <a:cs typeface="Times New Roman" pitchFamily="18" charset="0"/>
            </a:endParaRPr>
          </a:p>
        </p:txBody>
      </p:sp>
      <p:sp>
        <p:nvSpPr>
          <p:cNvPr id="4" name="TextovéPole 3"/>
          <p:cNvSpPr txBox="1"/>
          <p:nvPr/>
        </p:nvSpPr>
        <p:spPr>
          <a:xfrm>
            <a:off x="403871" y="2499742"/>
            <a:ext cx="4168129" cy="830997"/>
          </a:xfrm>
          <a:prstGeom prst="rect">
            <a:avLst/>
          </a:prstGeom>
        </p:spPr>
        <p:style>
          <a:lnRef idx="1">
            <a:schemeClr val="accent6"/>
          </a:lnRef>
          <a:fillRef idx="2">
            <a:schemeClr val="accent6"/>
          </a:fillRef>
          <a:effectRef idx="1">
            <a:schemeClr val="accent6"/>
          </a:effectRef>
          <a:fontRef idx="minor">
            <a:schemeClr val="dk1"/>
          </a:fontRef>
        </p:style>
        <p:txBody>
          <a:bodyPr wrap="none" rtlCol="0">
            <a:spAutoFit/>
          </a:bodyPr>
          <a:lstStyle/>
          <a:p>
            <a:pPr marL="285750" lvl="0" indent="-285750">
              <a:buFont typeface="Arial" pitchFamily="34" charset="0"/>
              <a:buChar char="•"/>
            </a:pPr>
            <a:r>
              <a:rPr lang="cs-CZ" sz="1600" b="1" dirty="0">
                <a:latin typeface="Times New Roman" pitchFamily="18" charset="0"/>
                <a:cs typeface="Times New Roman" pitchFamily="18" charset="0"/>
              </a:rPr>
              <a:t>pomocí přímé řeči citujeme, co někdo řekl</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vyznačena uvozovkami   „  “</a:t>
            </a:r>
            <a:endParaRPr lang="cs-CZ" sz="1600" dirty="0">
              <a:latin typeface="Times New Roman" pitchFamily="18" charset="0"/>
              <a:cs typeface="Times New Roman" pitchFamily="18" charset="0"/>
            </a:endParaRPr>
          </a:p>
          <a:p>
            <a:pPr marL="285750" lvl="0" indent="-285750">
              <a:buFont typeface="Arial" pitchFamily="34" charset="0"/>
              <a:buChar char="•"/>
            </a:pPr>
            <a:r>
              <a:rPr lang="cs-CZ" sz="1600" b="1" dirty="0">
                <a:latin typeface="Times New Roman" pitchFamily="18" charset="0"/>
                <a:cs typeface="Times New Roman" pitchFamily="18" charset="0"/>
              </a:rPr>
              <a:t>bývá doplněna uvozovací větou </a:t>
            </a:r>
            <a:endParaRPr lang="cs-CZ" sz="1600" dirty="0">
              <a:latin typeface="Times New Roman" pitchFamily="18" charset="0"/>
              <a:cs typeface="Times New Roman" pitchFamily="18" charset="0"/>
            </a:endParaRPr>
          </a:p>
        </p:txBody>
      </p:sp>
      <p:sp>
        <p:nvSpPr>
          <p:cNvPr id="5" name="Tlačítko akce: Informace 4">
            <a:hlinkClick r:id="rId3" highlightClick="1"/>
          </p:cNvPr>
          <p:cNvSpPr>
            <a:spLocks noChangeAspect="1"/>
          </p:cNvSpPr>
          <p:nvPr/>
        </p:nvSpPr>
        <p:spPr>
          <a:xfrm>
            <a:off x="346498" y="1494196"/>
            <a:ext cx="360000" cy="360000"/>
          </a:xfrm>
          <a:prstGeom prst="actionButtonInformation">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cs-CZ"/>
          </a:p>
        </p:txBody>
      </p:sp>
      <p:sp>
        <p:nvSpPr>
          <p:cNvPr id="6" name="TextovéPole 5"/>
          <p:cNvSpPr txBox="1"/>
          <p:nvPr/>
        </p:nvSpPr>
        <p:spPr>
          <a:xfrm>
            <a:off x="393998" y="3723878"/>
            <a:ext cx="6437981" cy="1077218"/>
          </a:xfrm>
          <a:prstGeom prst="rect">
            <a:avLst/>
          </a:prstGeom>
        </p:spPr>
        <p:style>
          <a:lnRef idx="1">
            <a:schemeClr val="accent6"/>
          </a:lnRef>
          <a:fillRef idx="3">
            <a:schemeClr val="accent6"/>
          </a:fillRef>
          <a:effectRef idx="2">
            <a:schemeClr val="accent6"/>
          </a:effectRef>
          <a:fontRef idx="minor">
            <a:schemeClr val="lt1"/>
          </a:fontRef>
        </p:style>
        <p:txBody>
          <a:bodyPr wrap="none" rtlCol="0">
            <a:spAutoFit/>
          </a:bodyPr>
          <a:lstStyle/>
          <a:p>
            <a:pPr marL="342900" indent="-342900">
              <a:buFont typeface="+mj-lt"/>
              <a:buAutoNum type="arabicPeriod"/>
            </a:pPr>
            <a:r>
              <a:rPr lang="cs-CZ" sz="1600" dirty="0" smtClean="0">
                <a:latin typeface="Times New Roman" pitchFamily="18" charset="0"/>
                <a:cs typeface="Times New Roman" pitchFamily="18" charset="0"/>
              </a:rPr>
              <a:t>Uvozovací </a:t>
            </a:r>
            <a:r>
              <a:rPr lang="cs-CZ" sz="1600" dirty="0">
                <a:latin typeface="Times New Roman" pitchFamily="18" charset="0"/>
                <a:cs typeface="Times New Roman" pitchFamily="18" charset="0"/>
              </a:rPr>
              <a:t>věta následuje: </a:t>
            </a:r>
            <a:r>
              <a:rPr lang="cs-CZ" sz="1600" b="1" dirty="0">
                <a:latin typeface="Times New Roman" pitchFamily="18" charset="0"/>
                <a:cs typeface="Times New Roman" pitchFamily="18" charset="0"/>
              </a:rPr>
              <a:t> 	„P………….  ,(?!)“  u……………   .</a:t>
            </a:r>
            <a:endParaRPr lang="cs-CZ" sz="1600" dirty="0">
              <a:latin typeface="Times New Roman" pitchFamily="18" charset="0"/>
              <a:cs typeface="Times New Roman" pitchFamily="18" charset="0"/>
            </a:endParaRPr>
          </a:p>
          <a:p>
            <a:pPr marL="342900" indent="-342900">
              <a:buFont typeface="+mj-lt"/>
              <a:buAutoNum type="arabicPeriod"/>
            </a:pPr>
            <a:r>
              <a:rPr lang="cs-CZ" sz="1600" dirty="0" smtClean="0">
                <a:latin typeface="Times New Roman" pitchFamily="18" charset="0"/>
                <a:cs typeface="Times New Roman" pitchFamily="18" charset="0"/>
              </a:rPr>
              <a:t>Uvozovací </a:t>
            </a:r>
            <a:r>
              <a:rPr lang="cs-CZ" sz="1600" dirty="0">
                <a:latin typeface="Times New Roman" pitchFamily="18" charset="0"/>
                <a:cs typeface="Times New Roman" pitchFamily="18" charset="0"/>
              </a:rPr>
              <a:t>věta předchází:  	 </a:t>
            </a:r>
            <a:r>
              <a:rPr lang="cs-CZ" sz="1600" b="1" dirty="0">
                <a:latin typeface="Times New Roman" pitchFamily="18" charset="0"/>
                <a:cs typeface="Times New Roman" pitchFamily="18" charset="0"/>
              </a:rPr>
              <a:t>U………  : „P………….   .(?!)“</a:t>
            </a:r>
            <a:endParaRPr lang="cs-CZ" sz="1600" dirty="0">
              <a:latin typeface="Times New Roman" pitchFamily="18" charset="0"/>
              <a:cs typeface="Times New Roman" pitchFamily="18" charset="0"/>
            </a:endParaRPr>
          </a:p>
          <a:p>
            <a:pPr marL="342900" indent="-342900">
              <a:buFont typeface="+mj-lt"/>
              <a:buAutoNum type="arabicPeriod"/>
            </a:pPr>
            <a:r>
              <a:rPr lang="cs-CZ" sz="1600" dirty="0" smtClean="0">
                <a:latin typeface="Times New Roman" pitchFamily="18" charset="0"/>
                <a:cs typeface="Times New Roman" pitchFamily="18" charset="0"/>
              </a:rPr>
              <a:t>Uvozovací </a:t>
            </a:r>
            <a:r>
              <a:rPr lang="cs-CZ" sz="1600" dirty="0">
                <a:latin typeface="Times New Roman" pitchFamily="18" charset="0"/>
                <a:cs typeface="Times New Roman" pitchFamily="18" charset="0"/>
              </a:rPr>
              <a:t>věta je vložena:  	</a:t>
            </a:r>
            <a:r>
              <a:rPr lang="cs-CZ" sz="1600" b="1" dirty="0">
                <a:latin typeface="Times New Roman" pitchFamily="18" charset="0"/>
                <a:cs typeface="Times New Roman" pitchFamily="18" charset="0"/>
              </a:rPr>
              <a:t>„P……..   ,“ u……  ,   „p………..   .(?!)“</a:t>
            </a:r>
            <a:endParaRPr lang="cs-CZ" sz="1600" dirty="0">
              <a:latin typeface="Times New Roman" pitchFamily="18" charset="0"/>
              <a:cs typeface="Times New Roman" pitchFamily="18" charset="0"/>
            </a:endParaRPr>
          </a:p>
          <a:p>
            <a:pPr marL="342900" indent="-342900">
              <a:buFont typeface="+mj-lt"/>
              <a:buAutoNum type="arabicPeriod"/>
            </a:pPr>
            <a:r>
              <a:rPr lang="cs-CZ" sz="1600" dirty="0" smtClean="0">
                <a:latin typeface="Times New Roman" pitchFamily="18" charset="0"/>
                <a:cs typeface="Times New Roman" pitchFamily="18" charset="0"/>
              </a:rPr>
              <a:t>Uvozovací </a:t>
            </a:r>
            <a:r>
              <a:rPr lang="cs-CZ" sz="1600" dirty="0">
                <a:latin typeface="Times New Roman" pitchFamily="18" charset="0"/>
                <a:cs typeface="Times New Roman" pitchFamily="18" charset="0"/>
              </a:rPr>
              <a:t>věta chybí:    	</a:t>
            </a:r>
            <a:r>
              <a:rPr lang="cs-CZ" sz="1600" b="1" dirty="0">
                <a:latin typeface="Times New Roman" pitchFamily="18" charset="0"/>
                <a:cs typeface="Times New Roman" pitchFamily="18" charset="0"/>
              </a:rPr>
              <a:t>„P……………………………   </a:t>
            </a:r>
            <a:r>
              <a:rPr lang="cs-CZ" sz="1600" b="1" dirty="0" smtClean="0">
                <a:latin typeface="Times New Roman" pitchFamily="18" charset="0"/>
                <a:cs typeface="Times New Roman" pitchFamily="18" charset="0"/>
              </a:rPr>
              <a:t>.(?!)“</a:t>
            </a:r>
            <a:endParaRPr lang="cs-CZ" sz="1600" dirty="0">
              <a:latin typeface="Times New Roman" pitchFamily="18" charset="0"/>
              <a:cs typeface="Times New Roman" pitchFamily="18" charset="0"/>
            </a:endParaRPr>
          </a:p>
        </p:txBody>
      </p:sp>
      <p:sp>
        <p:nvSpPr>
          <p:cNvPr id="7" name="TextovéPole 6"/>
          <p:cNvSpPr txBox="1"/>
          <p:nvPr/>
        </p:nvSpPr>
        <p:spPr>
          <a:xfrm>
            <a:off x="4075671" y="883266"/>
            <a:ext cx="4979248" cy="30777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400" b="1" dirty="0" smtClean="0">
                <a:latin typeface="Times New Roman" pitchFamily="18" charset="0"/>
                <a:cs typeface="Times New Roman" pitchFamily="18" charset="0"/>
              </a:rPr>
              <a:t>1. „Asi bude pršet, vezmi si deštník, “ říká maminka Kamilovi.</a:t>
            </a:r>
          </a:p>
        </p:txBody>
      </p:sp>
      <p:sp>
        <p:nvSpPr>
          <p:cNvPr id="8" name="TextovéPole 7"/>
          <p:cNvSpPr txBox="1"/>
          <p:nvPr/>
        </p:nvSpPr>
        <p:spPr>
          <a:xfrm>
            <a:off x="3811221" y="1666547"/>
            <a:ext cx="4969630" cy="30777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400" b="1" dirty="0" smtClean="0">
                <a:latin typeface="Times New Roman" pitchFamily="18" charset="0"/>
                <a:cs typeface="Times New Roman" pitchFamily="18" charset="0"/>
              </a:rPr>
              <a:t>2. Maminka říká Kamilovi: „Asi bude pršet, vezmi si deštník.“</a:t>
            </a:r>
          </a:p>
        </p:txBody>
      </p:sp>
      <p:sp>
        <p:nvSpPr>
          <p:cNvPr id="9" name="TextovéPole 8"/>
          <p:cNvSpPr txBox="1"/>
          <p:nvPr/>
        </p:nvSpPr>
        <p:spPr>
          <a:xfrm>
            <a:off x="5182003" y="2238132"/>
            <a:ext cx="3744416" cy="523220"/>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cs-CZ" sz="1400" b="1" dirty="0" smtClean="0">
                <a:latin typeface="Times New Roman" pitchFamily="18" charset="0"/>
                <a:cs typeface="Times New Roman" pitchFamily="18" charset="0"/>
              </a:rPr>
              <a:t>3. „Asi bude pršet,“ říká maminka Kamilovi, „vezmi si deštník.“</a:t>
            </a:r>
          </a:p>
        </p:txBody>
      </p:sp>
      <p:sp>
        <p:nvSpPr>
          <p:cNvPr id="10" name="TextovéPole 9"/>
          <p:cNvSpPr txBox="1"/>
          <p:nvPr/>
        </p:nvSpPr>
        <p:spPr>
          <a:xfrm>
            <a:off x="5672096" y="3081841"/>
            <a:ext cx="2986267" cy="307777"/>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lang="cs-CZ" sz="1400" b="1" dirty="0" smtClean="0">
                <a:latin typeface="Times New Roman" pitchFamily="18" charset="0"/>
                <a:cs typeface="Times New Roman" pitchFamily="18" charset="0"/>
              </a:rPr>
              <a:t>4. „Vezmi si deštník, asi bude pršet.“</a:t>
            </a:r>
          </a:p>
        </p:txBody>
      </p:sp>
      <p:pic>
        <p:nvPicPr>
          <p:cNvPr id="2052" name="Picture 4" descr="C:\Users\Zuzka\AppData\Local\Microsoft\Windows\Temporary Internet Files\Content.IE5\EUKZGBHN\MC900442076[1].wmf"/>
          <p:cNvPicPr>
            <a:picLocks noChangeAspect="1" noChangeArrowheads="1"/>
          </p:cNvPicPr>
          <p:nvPr/>
        </p:nvPicPr>
        <p:blipFill>
          <a:blip r:embed="rId4" cstate="print">
            <a:duotone>
              <a:prstClr val="black"/>
              <a:schemeClr val="accent4">
                <a:tint val="45000"/>
                <a:satMod val="400000"/>
              </a:schemeClr>
            </a:duotone>
            <a:extLst>
              <a:ext uri="{28A0092B-C50C-407E-A947-70E740481C1C}">
                <a14:useLocalDpi xmlns:a14="http://schemas.microsoft.com/office/drawing/2010/main" val="0"/>
              </a:ext>
            </a:extLst>
          </a:blip>
          <a:srcRect/>
          <a:stretch>
            <a:fillRect/>
          </a:stretch>
        </p:blipFill>
        <p:spPr bwMode="auto">
          <a:xfrm>
            <a:off x="7560096" y="3624074"/>
            <a:ext cx="1056382" cy="1276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159" y="510377"/>
            <a:ext cx="3996952" cy="594066"/>
          </a:xfrm>
        </p:spPr>
        <p:txBody>
          <a:bodyPr>
            <a:normAutofit fontScale="90000"/>
          </a:bodyPr>
          <a:lstStyle/>
          <a:p>
            <a:pPr algn="l"/>
            <a:r>
              <a:rPr lang="cs-CZ" sz="2800" b="1" dirty="0" smtClean="0">
                <a:latin typeface="Times New Roman" pitchFamily="18" charset="0"/>
                <a:cs typeface="Times New Roman" pitchFamily="18" charset="0"/>
              </a:rPr>
              <a:t>20.5 Procvičení a příklady</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3" name="TextovéPole 2"/>
          <p:cNvSpPr txBox="1"/>
          <p:nvPr/>
        </p:nvSpPr>
        <p:spPr>
          <a:xfrm>
            <a:off x="5076056" y="699542"/>
            <a:ext cx="3744416" cy="1569660"/>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r>
              <a:rPr lang="cs-CZ" sz="1600" b="1" u="sng" dirty="0" smtClean="0">
                <a:latin typeface="Times New Roman" pitchFamily="18" charset="0"/>
                <a:cs typeface="Times New Roman" pitchFamily="18" charset="0"/>
              </a:rPr>
              <a:t>Pokus se dovyprávět následující příběh.</a:t>
            </a:r>
          </a:p>
          <a:p>
            <a:pPr algn="just"/>
            <a:endParaRPr lang="cs-CZ" sz="1600" b="1" dirty="0">
              <a:latin typeface="Times New Roman" pitchFamily="18" charset="0"/>
              <a:cs typeface="Times New Roman" pitchFamily="18" charset="0"/>
            </a:endParaRPr>
          </a:p>
          <a:p>
            <a:pPr algn="just"/>
            <a:r>
              <a:rPr lang="cs-CZ" sz="1600" b="1" dirty="0" smtClean="0">
                <a:latin typeface="Times New Roman" pitchFamily="18" charset="0"/>
                <a:cs typeface="Times New Roman" pitchFamily="18" charset="0"/>
              </a:rPr>
              <a:t>Byl </a:t>
            </a:r>
            <a:r>
              <a:rPr lang="cs-CZ" sz="1600" b="1" dirty="0">
                <a:latin typeface="Times New Roman" pitchFamily="18" charset="0"/>
                <a:cs typeface="Times New Roman" pitchFamily="18" charset="0"/>
              </a:rPr>
              <a:t>krásný zimní den a my jsme se vypravili na běžkách do </a:t>
            </a:r>
            <a:r>
              <a:rPr lang="cs-CZ" sz="1600" b="1" dirty="0" smtClean="0">
                <a:latin typeface="Times New Roman" pitchFamily="18" charset="0"/>
                <a:cs typeface="Times New Roman" pitchFamily="18" charset="0"/>
              </a:rPr>
              <a:t>nedalekého lesa</a:t>
            </a:r>
            <a:r>
              <a:rPr lang="cs-CZ" sz="1600" b="1" dirty="0">
                <a:latin typeface="Times New Roman" pitchFamily="18" charset="0"/>
                <a:cs typeface="Times New Roman" pitchFamily="18" charset="0"/>
              </a:rPr>
              <a:t>. </a:t>
            </a:r>
            <a:r>
              <a:rPr lang="cs-CZ" sz="1600" b="1" dirty="0" smtClean="0">
                <a:latin typeface="Times New Roman" pitchFamily="18" charset="0"/>
                <a:cs typeface="Times New Roman" pitchFamily="18" charset="0"/>
              </a:rPr>
              <a:t>Slunce hřálo, sněhu </a:t>
            </a:r>
            <a:r>
              <a:rPr lang="cs-CZ" sz="1600" b="1" dirty="0">
                <a:latin typeface="Times New Roman" pitchFamily="18" charset="0"/>
                <a:cs typeface="Times New Roman" pitchFamily="18" charset="0"/>
              </a:rPr>
              <a:t>bylo dost, nálada dobrá. Ale vtom to přišlo. Najednou…</a:t>
            </a:r>
            <a:endParaRPr lang="cs-CZ" sz="1600" b="1" dirty="0" smtClean="0">
              <a:latin typeface="Times New Roman" pitchFamily="18" charset="0"/>
              <a:cs typeface="Times New Roman" pitchFamily="18" charset="0"/>
            </a:endParaRPr>
          </a:p>
        </p:txBody>
      </p:sp>
      <p:sp>
        <p:nvSpPr>
          <p:cNvPr id="4" name="TextovéPole 3"/>
          <p:cNvSpPr txBox="1"/>
          <p:nvPr/>
        </p:nvSpPr>
        <p:spPr>
          <a:xfrm>
            <a:off x="186341" y="1498047"/>
            <a:ext cx="4680520" cy="3293209"/>
          </a:xfrm>
          <a:prstGeom prst="rect">
            <a:avLst/>
          </a:prstGeom>
        </p:spPr>
        <p:style>
          <a:lnRef idx="0">
            <a:schemeClr val="accent2"/>
          </a:lnRef>
          <a:fillRef idx="3">
            <a:schemeClr val="accent2"/>
          </a:fillRef>
          <a:effectRef idx="3">
            <a:schemeClr val="accent2"/>
          </a:effectRef>
          <a:fontRef idx="minor">
            <a:schemeClr val="lt1"/>
          </a:fontRef>
        </p:style>
        <p:txBody>
          <a:bodyPr wrap="square" rtlCol="0">
            <a:spAutoFit/>
          </a:bodyPr>
          <a:lstStyle/>
          <a:p>
            <a:pPr algn="just"/>
            <a:r>
              <a:rPr lang="cs-CZ" sz="1600" b="1" u="sng" dirty="0" smtClean="0">
                <a:latin typeface="Times New Roman" pitchFamily="18" charset="0"/>
                <a:cs typeface="Times New Roman" pitchFamily="18" charset="0"/>
              </a:rPr>
              <a:t>Divoký den</a:t>
            </a:r>
          </a:p>
          <a:p>
            <a:pPr algn="just"/>
            <a:endParaRPr lang="cs-CZ" sz="1600" b="1" dirty="0">
              <a:latin typeface="Times New Roman" pitchFamily="18" charset="0"/>
              <a:cs typeface="Times New Roman" pitchFamily="18" charset="0"/>
            </a:endParaRPr>
          </a:p>
          <a:p>
            <a:pPr algn="just"/>
            <a:r>
              <a:rPr lang="cs-CZ" sz="1600" b="1" dirty="0" smtClean="0">
                <a:latin typeface="Times New Roman" pitchFamily="18" charset="0"/>
                <a:cs typeface="Times New Roman" pitchFamily="18" charset="0"/>
              </a:rPr>
              <a:t>Petr dnes běhal jako divý. Nehoda na sebe nenechala dlouho čekat. Nejprve při hře upadl, potom při nošení dřeva na táborák zakopl o placák a uhodil se do ruky. Když mu pan učitel Kužel ruku prohlédl, usoudil, že Petr má ruku asi zlomenou. Všichni jsme se kolem Petra seběhli a utěšovali ho. Pan učitel Kužel zavolal na záchrannou stanici. Záchranka za chvíli přijela. S </a:t>
            </a:r>
            <a:r>
              <a:rPr lang="cs-CZ" sz="1600" b="1" dirty="0">
                <a:latin typeface="Times New Roman" pitchFamily="18" charset="0"/>
                <a:cs typeface="Times New Roman" pitchFamily="18" charset="0"/>
              </a:rPr>
              <a:t>P</a:t>
            </a:r>
            <a:r>
              <a:rPr lang="cs-CZ" sz="1600" b="1" dirty="0" smtClean="0">
                <a:latin typeface="Times New Roman" pitchFamily="18" charset="0"/>
                <a:cs typeface="Times New Roman" pitchFamily="18" charset="0"/>
              </a:rPr>
              <a:t>etrem odjel také pan učitel Kužel. Za hodinu se záchranka vrátila i s Petrem. Petr byl obvázaný, ale šťastný, že jeho divoký den neskončil ještě hůř.</a:t>
            </a:r>
          </a:p>
        </p:txBody>
      </p:sp>
      <p:pic>
        <p:nvPicPr>
          <p:cNvPr id="6148" name="Picture 4" descr="C:\Users\Zuzka\AppData\Local\Microsoft\Windows\Temporary Internet Files\Content.IE5\EUKZGBHN\MC900332570[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64036" y="506118"/>
            <a:ext cx="1129735" cy="1480649"/>
          </a:xfrm>
          <a:prstGeom prst="rect">
            <a:avLst/>
          </a:prstGeom>
          <a:noFill/>
          <a:extLst>
            <a:ext uri="{909E8E84-426E-40DD-AFC4-6F175D3DCCD1}">
              <a14:hiddenFill xmlns:a14="http://schemas.microsoft.com/office/drawing/2010/main">
                <a:solidFill>
                  <a:srgbClr val="FFFFFF"/>
                </a:solidFill>
              </a14:hiddenFill>
            </a:ext>
          </a:extLst>
        </p:spPr>
      </p:pic>
      <p:sp>
        <p:nvSpPr>
          <p:cNvPr id="5" name="Šipka doprava 4"/>
          <p:cNvSpPr/>
          <p:nvPr/>
        </p:nvSpPr>
        <p:spPr>
          <a:xfrm>
            <a:off x="5004048" y="3392422"/>
            <a:ext cx="648072" cy="36004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cs-CZ"/>
          </a:p>
        </p:txBody>
      </p:sp>
      <p:sp>
        <p:nvSpPr>
          <p:cNvPr id="6" name="TextovéPole 5"/>
          <p:cNvSpPr txBox="1"/>
          <p:nvPr/>
        </p:nvSpPr>
        <p:spPr>
          <a:xfrm>
            <a:off x="5796135" y="2521355"/>
            <a:ext cx="3168351" cy="246221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cs-CZ" sz="1400" b="1" dirty="0" smtClean="0">
                <a:latin typeface="Times New Roman" pitchFamily="18" charset="0"/>
                <a:cs typeface="Times New Roman" pitchFamily="18" charset="0"/>
              </a:rPr>
              <a:t>Úkoly k textu:</a:t>
            </a:r>
          </a:p>
          <a:p>
            <a:pPr marL="342900" indent="-342900" algn="just">
              <a:buAutoNum type="arabicPeriod"/>
            </a:pPr>
            <a:r>
              <a:rPr lang="cs-CZ" sz="1400" b="1" dirty="0" smtClean="0">
                <a:latin typeface="Times New Roman" pitchFamily="18" charset="0"/>
                <a:cs typeface="Times New Roman" pitchFamily="18" charset="0"/>
              </a:rPr>
              <a:t>Najdeš zde slova vytvořená z dvojslovných názvů?</a:t>
            </a:r>
          </a:p>
          <a:p>
            <a:pPr marL="342900" indent="-342900" algn="just">
              <a:buAutoNum type="arabicPeriod"/>
            </a:pPr>
            <a:r>
              <a:rPr lang="cs-CZ" sz="1400" b="1" dirty="0" smtClean="0">
                <a:latin typeface="Times New Roman" pitchFamily="18" charset="0"/>
                <a:cs typeface="Times New Roman" pitchFamily="18" charset="0"/>
              </a:rPr>
              <a:t>Některé výrazy jasné ze souvislosti se tu zbytečně opakují. Odhal je a z textu vypusť.</a:t>
            </a:r>
          </a:p>
          <a:p>
            <a:pPr marL="342900" indent="-342900" algn="just">
              <a:buAutoNum type="arabicPeriod"/>
            </a:pPr>
            <a:r>
              <a:rPr lang="cs-CZ" sz="1400" b="1" dirty="0" smtClean="0">
                <a:latin typeface="Times New Roman" pitchFamily="18" charset="0"/>
                <a:cs typeface="Times New Roman" pitchFamily="18" charset="0"/>
              </a:rPr>
              <a:t>Pokus se text obohatit přirovnáními, přímou řečí a dalšími oživujícími prostředky.</a:t>
            </a:r>
          </a:p>
          <a:p>
            <a:pPr marL="342900" indent="-342900" algn="just">
              <a:buAutoNum type="arabicPeriod"/>
            </a:pPr>
            <a:r>
              <a:rPr lang="cs-CZ" sz="1400" b="1" dirty="0" smtClean="0">
                <a:latin typeface="Times New Roman" pitchFamily="18" charset="0"/>
                <a:cs typeface="Times New Roman" pitchFamily="18" charset="0"/>
              </a:rPr>
              <a:t>Text rozčleň na odstavce a utvoř osnovu.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barn(inVertical)">
                                      <p:cBhvr>
                                        <p:cTn id="7" dur="500"/>
                                        <p:tgtEl>
                                          <p:spTgt spid="6148"/>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barn(inVertical)">
                                      <p:cBhvr>
                                        <p:cTn id="2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7064"/>
            <a:ext cx="4284984" cy="594066"/>
          </a:xfrm>
        </p:spPr>
        <p:txBody>
          <a:bodyPr>
            <a:normAutofit fontScale="90000"/>
          </a:bodyPr>
          <a:lstStyle/>
          <a:p>
            <a:pPr algn="l"/>
            <a:r>
              <a:rPr lang="cs-CZ" sz="2800" b="1" dirty="0" smtClean="0">
                <a:latin typeface="Times New Roman" pitchFamily="18" charset="0"/>
                <a:cs typeface="Times New Roman" pitchFamily="18" charset="0"/>
              </a:rPr>
              <a:t>20.6 Něco navíc pro šikovné</a:t>
            </a:r>
            <a:endParaRPr lang="cs-CZ" sz="2800" b="1" dirty="0">
              <a:latin typeface="Times New Roman" pitchFamily="18" charset="0"/>
              <a:cs typeface="Times New Roman" pitchFamily="18" charset="0"/>
            </a:endParaRPr>
          </a:p>
        </p:txBody>
      </p:sp>
      <p:sp>
        <p:nvSpPr>
          <p:cNvPr id="16" name="TextovéPole 15"/>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pic>
        <p:nvPicPr>
          <p:cNvPr id="1027" name="Picture 3" descr="C:\Program Files\Microsoft Office\MEDIA\CAGCAT10\j0299125.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72400" y="627534"/>
            <a:ext cx="762207" cy="927193"/>
          </a:xfrm>
          <a:prstGeom prst="rect">
            <a:avLst/>
          </a:prstGeom>
          <a:noFill/>
          <a:extLst>
            <a:ext uri="{909E8E84-426E-40DD-AFC4-6F175D3DCCD1}">
              <a14:hiddenFill xmlns:a14="http://schemas.microsoft.com/office/drawing/2010/main">
                <a:solidFill>
                  <a:srgbClr val="FFFFFF"/>
                </a:solidFill>
              </a14:hiddenFill>
            </a:ext>
          </a:extLst>
        </p:spPr>
      </p:pic>
      <p:sp>
        <p:nvSpPr>
          <p:cNvPr id="3" name="Obdélník 2"/>
          <p:cNvSpPr/>
          <p:nvPr/>
        </p:nvSpPr>
        <p:spPr>
          <a:xfrm>
            <a:off x="209435" y="1347614"/>
            <a:ext cx="7848872" cy="280076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r>
              <a:rPr lang="cs-CZ" sz="1600" b="1" dirty="0" smtClean="0">
                <a:latin typeface="Times New Roman" pitchFamily="18" charset="0"/>
                <a:cs typeface="Times New Roman" pitchFamily="18" charset="0"/>
              </a:rPr>
              <a:t>Pokus se napsat vypravování na základě níže uvedeného článku:</a:t>
            </a:r>
            <a:endParaRPr lang="cs-CZ" sz="1600" dirty="0">
              <a:latin typeface="Times New Roman" pitchFamily="18" charset="0"/>
              <a:cs typeface="Times New Roman" pitchFamily="18" charset="0"/>
            </a:endParaRPr>
          </a:p>
          <a:p>
            <a:pPr marL="800100" lvl="1" indent="-342900">
              <a:buFont typeface="+mj-lt"/>
              <a:buAutoNum type="arabicPeriod"/>
            </a:pPr>
            <a:r>
              <a:rPr lang="cs-CZ" sz="1600" dirty="0">
                <a:latin typeface="Times New Roman" pitchFamily="18" charset="0"/>
                <a:cs typeface="Times New Roman" pitchFamily="18" charset="0"/>
              </a:rPr>
              <a:t>z pohledu zlodějky</a:t>
            </a:r>
          </a:p>
          <a:p>
            <a:pPr marL="800100" lvl="1" indent="-342900">
              <a:buFont typeface="+mj-lt"/>
              <a:buAutoNum type="arabicPeriod"/>
            </a:pPr>
            <a:r>
              <a:rPr lang="cs-CZ" sz="1600" dirty="0">
                <a:latin typeface="Times New Roman" pitchFamily="18" charset="0"/>
                <a:cs typeface="Times New Roman" pitchFamily="18" charset="0"/>
              </a:rPr>
              <a:t>z pohledu příslušníka Policie České republiky</a:t>
            </a:r>
          </a:p>
          <a:p>
            <a:pPr marL="800100" lvl="1" indent="-342900">
              <a:buFont typeface="+mj-lt"/>
              <a:buAutoNum type="arabicPeriod"/>
            </a:pPr>
            <a:r>
              <a:rPr lang="cs-CZ" sz="1600" dirty="0">
                <a:latin typeface="Times New Roman" pitchFamily="18" charset="0"/>
                <a:cs typeface="Times New Roman" pitchFamily="18" charset="0"/>
              </a:rPr>
              <a:t>z pohledu tabulky </a:t>
            </a:r>
            <a:r>
              <a:rPr lang="cs-CZ" sz="1600" dirty="0" smtClean="0">
                <a:latin typeface="Times New Roman" pitchFamily="18" charset="0"/>
                <a:cs typeface="Times New Roman" pitchFamily="18" charset="0"/>
              </a:rPr>
              <a:t>čokolády</a:t>
            </a:r>
          </a:p>
          <a:p>
            <a:pPr lvl="1"/>
            <a:endParaRPr lang="cs-CZ" sz="1600" dirty="0">
              <a:latin typeface="Times New Roman" pitchFamily="18" charset="0"/>
              <a:cs typeface="Times New Roman" pitchFamily="18" charset="0"/>
            </a:endParaRPr>
          </a:p>
          <a:p>
            <a:pPr algn="just"/>
            <a:r>
              <a:rPr lang="cs-CZ" sz="1600" b="1" i="1" dirty="0" smtClean="0">
                <a:latin typeface="Times New Roman" pitchFamily="18" charset="0"/>
                <a:cs typeface="Times New Roman" pitchFamily="18" charset="0"/>
              </a:rPr>
              <a:t>Nechtěla </a:t>
            </a:r>
            <a:r>
              <a:rPr lang="cs-CZ" sz="1600" b="1" i="1" dirty="0">
                <a:latin typeface="Times New Roman" pitchFamily="18" charset="0"/>
                <a:cs typeface="Times New Roman" pitchFamily="18" charset="0"/>
              </a:rPr>
              <a:t>zaplatit dvanáct čokolád</a:t>
            </a:r>
            <a:endParaRPr lang="cs-CZ" sz="1600" dirty="0">
              <a:latin typeface="Times New Roman" pitchFamily="18" charset="0"/>
              <a:cs typeface="Times New Roman" pitchFamily="18" charset="0"/>
            </a:endParaRPr>
          </a:p>
          <a:p>
            <a:pPr algn="just"/>
            <a:r>
              <a:rPr lang="cs-CZ" sz="1600" b="1" i="1" dirty="0">
                <a:latin typeface="Times New Roman" pitchFamily="18" charset="0"/>
                <a:cs typeface="Times New Roman" pitchFamily="18" charset="0"/>
              </a:rPr>
              <a:t>Brněnsko – </a:t>
            </a:r>
            <a:r>
              <a:rPr lang="cs-CZ" sz="1600" i="1" dirty="0">
                <a:latin typeface="Times New Roman" pitchFamily="18" charset="0"/>
                <a:cs typeface="Times New Roman" pitchFamily="18" charset="0"/>
              </a:rPr>
              <a:t>Příslušníky Policie ČR přivolaly pracovnice jednoho nejmenovaného obchodního domu v centru krajského města. Zadržena byla jedenapadesátiletá žena, které se z obchodu pokusila odcizit dvanáct čokolád v celkové hodnotě 500 Kč. Zlodějku si odvezli pracovníci Policie ČR. Dále se zjistilo, že tato žena má bohatou trestní minulost, za kterou byla v posledních sedmi letech trestána. Pachatelce hrozí až tříletý trest.  </a:t>
            </a:r>
            <a:endParaRPr lang="cs-CZ" sz="1600" dirty="0">
              <a:latin typeface="Times New Roman" pitchFamily="18" charset="0"/>
              <a:cs typeface="Times New Roman" pitchFamily="18" charset="0"/>
            </a:endParaRPr>
          </a:p>
        </p:txBody>
      </p:sp>
      <p:pic>
        <p:nvPicPr>
          <p:cNvPr id="5122" name="Picture 2" descr="C:\Users\Zuzka\AppData\Local\Microsoft\Windows\Temporary Internet Files\Content.IE5\02XXIA51\MP900448355[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084168" y="627534"/>
            <a:ext cx="1712789" cy="1141859"/>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Zuzka\AppData\Local\Microsoft\Windows\Temporary Internet Files\Content.IE5\XV0TSTSR\MC900290834[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558999" y="1700102"/>
            <a:ext cx="1323820" cy="1053997"/>
          </a:xfrm>
          <a:prstGeom prst="rect">
            <a:avLst/>
          </a:prstGeom>
          <a:noFill/>
          <a:extLst>
            <a:ext uri="{909E8E84-426E-40DD-AFC4-6F175D3DCCD1}">
              <a14:hiddenFill xmlns:a14="http://schemas.microsoft.com/office/drawing/2010/main">
                <a:solidFill>
                  <a:srgbClr val="FFFFFF"/>
                </a:solidFill>
              </a14:hiddenFill>
            </a:ext>
          </a:extLst>
        </p:spPr>
      </p:pic>
      <p:sp>
        <p:nvSpPr>
          <p:cNvPr id="4" name="TextovéPole 3"/>
          <p:cNvSpPr txBox="1"/>
          <p:nvPr/>
        </p:nvSpPr>
        <p:spPr>
          <a:xfrm>
            <a:off x="3449286" y="4546390"/>
            <a:ext cx="4219425" cy="33855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lang="cs-CZ" sz="1600" b="1" dirty="0" smtClean="0">
                <a:latin typeface="Times New Roman" pitchFamily="18" charset="0"/>
                <a:cs typeface="Times New Roman" pitchFamily="18" charset="0"/>
              </a:rPr>
              <a:t>Uvedený příběh můžeš ztvárnit i jako komiks.</a:t>
            </a:r>
          </a:p>
        </p:txBody>
      </p:sp>
      <p:pic>
        <p:nvPicPr>
          <p:cNvPr id="5124" name="Picture 4" descr="C:\Users\Zuzka\AppData\Local\Microsoft\Windows\Temporary Internet Files\Content.IE5\VATL7VW5\MC900424448[1].w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58307" y="4107324"/>
            <a:ext cx="876300" cy="9255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4896544" cy="594066"/>
          </a:xfrm>
        </p:spPr>
        <p:txBody>
          <a:bodyPr>
            <a:normAutofit/>
          </a:bodyPr>
          <a:lstStyle/>
          <a:p>
            <a:pPr algn="l"/>
            <a:r>
              <a:rPr lang="cs-CZ" sz="2500" b="1" dirty="0" smtClean="0">
                <a:latin typeface="Times New Roman" pitchFamily="18" charset="0"/>
                <a:cs typeface="Times New Roman" pitchFamily="18" charset="0"/>
              </a:rPr>
              <a:t>20.7 CLIL</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7" name="TextovéPole 16"/>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Czech </a:t>
            </a:r>
            <a:r>
              <a:rPr lang="cs-CZ" sz="1600" b="1" dirty="0" err="1" smtClean="0">
                <a:solidFill>
                  <a:schemeClr val="accent3">
                    <a:lumMod val="50000"/>
                  </a:schemeClr>
                </a:solidFill>
                <a:latin typeface="Times New Roman" pitchFamily="18" charset="0"/>
                <a:cs typeface="Times New Roman" pitchFamily="18" charset="0"/>
              </a:rPr>
              <a:t>language</a:t>
            </a:r>
            <a:r>
              <a:rPr lang="cs-CZ" sz="1600" b="1" dirty="0" smtClean="0">
                <a:solidFill>
                  <a:schemeClr val="accent3">
                    <a:lumMod val="50000"/>
                  </a:schemeClr>
                </a:solidFill>
                <a:latin typeface="Times New Roman" pitchFamily="18" charset="0"/>
                <a:cs typeface="Times New Roman" pitchFamily="18" charset="0"/>
              </a:rPr>
              <a:t> and </a:t>
            </a:r>
            <a:r>
              <a:rPr lang="cs-CZ" sz="1600" b="1" dirty="0" err="1" smtClean="0">
                <a:solidFill>
                  <a:schemeClr val="accent3">
                    <a:lumMod val="50000"/>
                  </a:schemeClr>
                </a:solidFill>
                <a:latin typeface="Times New Roman" pitchFamily="18" charset="0"/>
                <a:cs typeface="Times New Roman" pitchFamily="18" charset="0"/>
              </a:rPr>
              <a:t>literature</a:t>
            </a:r>
            <a:endParaRPr lang="cs-CZ" sz="1600" b="1" dirty="0" smtClean="0">
              <a:solidFill>
                <a:schemeClr val="accent3">
                  <a:lumMod val="50000"/>
                </a:schemeClr>
              </a:solidFill>
              <a:latin typeface="Times New Roman" pitchFamily="18" charset="0"/>
              <a:cs typeface="Times New Roman" pitchFamily="18" charset="0"/>
            </a:endParaRPr>
          </a:p>
          <a:p>
            <a:endParaRPr lang="cs-CZ" sz="1000" dirty="0">
              <a:latin typeface="Times New Roman" pitchFamily="18" charset="0"/>
              <a:cs typeface="Times New Roman" pitchFamily="18" charset="0"/>
            </a:endParaRPr>
          </a:p>
        </p:txBody>
      </p:sp>
      <p:sp>
        <p:nvSpPr>
          <p:cNvPr id="4" name="TextovéPole 3"/>
          <p:cNvSpPr txBox="1"/>
          <p:nvPr/>
        </p:nvSpPr>
        <p:spPr>
          <a:xfrm>
            <a:off x="120147" y="1131590"/>
            <a:ext cx="8568952" cy="330859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just"/>
            <a:r>
              <a:rPr lang="en-US" sz="1100" dirty="0" smtClean="0">
                <a:latin typeface="Times New Roman" pitchFamily="18" charset="0"/>
                <a:cs typeface="Times New Roman" pitchFamily="18" charset="0"/>
              </a:rPr>
              <a:t>Harry woke on the last day of the holidays, thinking that he would at least meet Ron and Hermione tomorrow, on the Hogwarts Express. He got up, dressed, went for a last look at the </a:t>
            </a:r>
            <a:r>
              <a:rPr lang="en-US" sz="1100" dirty="0" err="1" smtClean="0">
                <a:latin typeface="Times New Roman" pitchFamily="18" charset="0"/>
                <a:cs typeface="Times New Roman" pitchFamily="18" charset="0"/>
              </a:rPr>
              <a:t>Firebolt</a:t>
            </a:r>
            <a:r>
              <a:rPr lang="en-US" sz="1100" dirty="0" smtClean="0">
                <a:latin typeface="Times New Roman" pitchFamily="18" charset="0"/>
                <a:cs typeface="Times New Roman" pitchFamily="18" charset="0"/>
              </a:rPr>
              <a:t>, and was just wondering if he’d have lunch, when someone yelled his name and he turned.</a:t>
            </a:r>
            <a:br>
              <a:rPr lang="en-US" sz="1100" dirty="0" smtClean="0">
                <a:latin typeface="Times New Roman" pitchFamily="18" charset="0"/>
                <a:cs typeface="Times New Roman" pitchFamily="18" charset="0"/>
              </a:rPr>
            </a:br>
            <a:r>
              <a:rPr lang="en-US" sz="1100" dirty="0" smtClean="0">
                <a:latin typeface="Times New Roman" pitchFamily="18" charset="0"/>
                <a:cs typeface="Times New Roman" pitchFamily="18" charset="0"/>
              </a:rPr>
              <a:t>‘Harry! HARRY!’ </a:t>
            </a:r>
          </a:p>
          <a:p>
            <a:pPr algn="just"/>
            <a:r>
              <a:rPr lang="en-US" sz="1100" dirty="0" smtClean="0">
                <a:latin typeface="Times New Roman" pitchFamily="18" charset="0"/>
                <a:cs typeface="Times New Roman" pitchFamily="18" charset="0"/>
              </a:rPr>
              <a:t>They were there, both of them, sitting outside </a:t>
            </a:r>
            <a:r>
              <a:rPr lang="en-US" sz="1100" dirty="0" err="1" smtClean="0">
                <a:latin typeface="Times New Roman" pitchFamily="18" charset="0"/>
                <a:cs typeface="Times New Roman" pitchFamily="18" charset="0"/>
              </a:rPr>
              <a:t>Florean</a:t>
            </a:r>
            <a:r>
              <a:rPr lang="en-US" sz="1100" dirty="0" smtClean="0">
                <a:latin typeface="Times New Roman" pitchFamily="18" charset="0"/>
                <a:cs typeface="Times New Roman" pitchFamily="18" charset="0"/>
              </a:rPr>
              <a:t> </a:t>
            </a:r>
            <a:r>
              <a:rPr lang="en-US" sz="1100" dirty="0" err="1" smtClean="0">
                <a:latin typeface="Times New Roman" pitchFamily="18" charset="0"/>
                <a:cs typeface="Times New Roman" pitchFamily="18" charset="0"/>
              </a:rPr>
              <a:t>Fortescue’s</a:t>
            </a:r>
            <a:r>
              <a:rPr lang="en-US" sz="1100" dirty="0" smtClean="0">
                <a:latin typeface="Times New Roman" pitchFamily="18" charset="0"/>
                <a:cs typeface="Times New Roman" pitchFamily="18" charset="0"/>
              </a:rPr>
              <a:t> Ice-Cream </a:t>
            </a:r>
            <a:r>
              <a:rPr lang="en-US" sz="1100" dirty="0" err="1" smtClean="0">
                <a:latin typeface="Times New Roman" pitchFamily="18" charset="0"/>
                <a:cs typeface="Times New Roman" pitchFamily="18" charset="0"/>
              </a:rPr>
              <a:t>Parlour</a:t>
            </a:r>
            <a:r>
              <a:rPr lang="en-US" sz="1100" dirty="0" smtClean="0">
                <a:latin typeface="Times New Roman" pitchFamily="18" charset="0"/>
                <a:cs typeface="Times New Roman" pitchFamily="18" charset="0"/>
              </a:rPr>
              <a:t>, Ron looking incredibly freckly, Hermione very brown, both waving frantically at him. </a:t>
            </a:r>
          </a:p>
          <a:p>
            <a:pPr algn="just"/>
            <a:r>
              <a:rPr lang="en-US" sz="1100" dirty="0" smtClean="0">
                <a:latin typeface="Times New Roman" pitchFamily="18" charset="0"/>
                <a:cs typeface="Times New Roman" pitchFamily="18" charset="0"/>
              </a:rPr>
              <a:t>‘Finally!’ said Ron, grinning at Harry as he sat down. ‘We went to the Leaky Cauldron, but they said you’d left, and we went to Flourish and </a:t>
            </a:r>
            <a:r>
              <a:rPr lang="en-US" sz="1100" dirty="0" err="1" smtClean="0">
                <a:latin typeface="Times New Roman" pitchFamily="18" charset="0"/>
                <a:cs typeface="Times New Roman" pitchFamily="18" charset="0"/>
              </a:rPr>
              <a:t>Blotts</a:t>
            </a:r>
            <a:r>
              <a:rPr lang="en-US" sz="1100" dirty="0" smtClean="0">
                <a:latin typeface="Times New Roman" pitchFamily="18" charset="0"/>
                <a:cs typeface="Times New Roman" pitchFamily="18" charset="0"/>
              </a:rPr>
              <a:t>, and Madam </a:t>
            </a:r>
            <a:r>
              <a:rPr lang="en-US" sz="1100" dirty="0" err="1" smtClean="0">
                <a:latin typeface="Times New Roman" pitchFamily="18" charset="0"/>
                <a:cs typeface="Times New Roman" pitchFamily="18" charset="0"/>
              </a:rPr>
              <a:t>Malkin’s</a:t>
            </a:r>
            <a:r>
              <a:rPr lang="en-US" sz="1100" dirty="0" smtClean="0">
                <a:latin typeface="Times New Roman" pitchFamily="18" charset="0"/>
                <a:cs typeface="Times New Roman" pitchFamily="18" charset="0"/>
              </a:rPr>
              <a:t>, and –’ </a:t>
            </a:r>
          </a:p>
          <a:p>
            <a:pPr algn="just"/>
            <a:r>
              <a:rPr lang="en-US" sz="1100" dirty="0" smtClean="0">
                <a:latin typeface="Times New Roman" pitchFamily="18" charset="0"/>
                <a:cs typeface="Times New Roman" pitchFamily="18" charset="0"/>
              </a:rPr>
              <a:t>‘I got all my school stuff last week,’ Harry explained. ‘And how come you knew I’m staying at the Leaky Cauldron?’ </a:t>
            </a:r>
          </a:p>
          <a:p>
            <a:pPr algn="just"/>
            <a:r>
              <a:rPr lang="en-US" sz="1100" dirty="0" smtClean="0">
                <a:latin typeface="Times New Roman" pitchFamily="18" charset="0"/>
                <a:cs typeface="Times New Roman" pitchFamily="18" charset="0"/>
              </a:rPr>
              <a:t>’Dad,’ said Ron simply. </a:t>
            </a:r>
          </a:p>
          <a:p>
            <a:pPr algn="just"/>
            <a:r>
              <a:rPr lang="en-US" sz="1100" dirty="0" err="1" smtClean="0">
                <a:latin typeface="Times New Roman" pitchFamily="18" charset="0"/>
                <a:cs typeface="Times New Roman" pitchFamily="18" charset="0"/>
              </a:rPr>
              <a:t>Mr</a:t>
            </a:r>
            <a:r>
              <a:rPr lang="en-US" sz="1100" dirty="0" smtClean="0">
                <a:latin typeface="Times New Roman" pitchFamily="18" charset="0"/>
                <a:cs typeface="Times New Roman" pitchFamily="18" charset="0"/>
              </a:rPr>
              <a:t> </a:t>
            </a:r>
            <a:r>
              <a:rPr lang="en-US" sz="1100" dirty="0" err="1" smtClean="0">
                <a:latin typeface="Times New Roman" pitchFamily="18" charset="0"/>
                <a:cs typeface="Times New Roman" pitchFamily="18" charset="0"/>
              </a:rPr>
              <a:t>Weasley</a:t>
            </a:r>
            <a:r>
              <a:rPr lang="en-US" sz="1100" dirty="0" smtClean="0">
                <a:latin typeface="Times New Roman" pitchFamily="18" charset="0"/>
                <a:cs typeface="Times New Roman" pitchFamily="18" charset="0"/>
              </a:rPr>
              <a:t>, who worked at the Ministry of Magic, would of course have heard the whole story of what had happened to Aunt Marge. </a:t>
            </a:r>
          </a:p>
          <a:p>
            <a:pPr algn="just"/>
            <a:r>
              <a:rPr lang="en-US" sz="1100" dirty="0" smtClean="0">
                <a:latin typeface="Times New Roman" pitchFamily="18" charset="0"/>
                <a:cs typeface="Times New Roman" pitchFamily="18" charset="0"/>
              </a:rPr>
              <a:t>‘Did you really blow up your aunt, Harry?’ said Hermione in a very serious voice. </a:t>
            </a:r>
          </a:p>
          <a:p>
            <a:pPr algn="just"/>
            <a:r>
              <a:rPr lang="en-US" sz="1100" dirty="0" smtClean="0">
                <a:latin typeface="Times New Roman" pitchFamily="18" charset="0"/>
                <a:cs typeface="Times New Roman" pitchFamily="18" charset="0"/>
              </a:rPr>
              <a:t>‘I didn’t mean to,’ said Harry, while Ron roared with laughter. ‘I just – lost control.’ </a:t>
            </a:r>
          </a:p>
          <a:p>
            <a:pPr algn="just"/>
            <a:r>
              <a:rPr lang="en-US" sz="1100" dirty="0" smtClean="0">
                <a:latin typeface="Times New Roman" pitchFamily="18" charset="0"/>
                <a:cs typeface="Times New Roman" pitchFamily="18" charset="0"/>
              </a:rPr>
              <a:t>‘It’s not funny, Ron,’ said Hermione sharply. ‘Honestly, I’m amazed Harry wasn’t expelled.’ </a:t>
            </a:r>
          </a:p>
          <a:p>
            <a:pPr algn="just"/>
            <a:r>
              <a:rPr lang="en-US" sz="1100" dirty="0" smtClean="0">
                <a:latin typeface="Times New Roman" pitchFamily="18" charset="0"/>
                <a:cs typeface="Times New Roman" pitchFamily="18" charset="0"/>
              </a:rPr>
              <a:t>‘So am I,’ admitted Harry. ‘Forget expelled, I thought I was going to be arrested.’ He looked at Ron. ‘Your dad doesn’t know why Fudge let me off, does he?’ </a:t>
            </a:r>
          </a:p>
          <a:p>
            <a:pPr algn="just"/>
            <a:r>
              <a:rPr lang="en-US" sz="1100" dirty="0" smtClean="0">
                <a:latin typeface="Times New Roman" pitchFamily="18" charset="0"/>
                <a:cs typeface="Times New Roman" pitchFamily="18" charset="0"/>
              </a:rPr>
              <a:t>‘Probably ’cause it’s you, isn’t it?’ shrugged Ron, still chuckling. ‘Famous Harry Potter and all that. I’d hate to see what the </a:t>
            </a:r>
            <a:r>
              <a:rPr lang="en-US" sz="1100" dirty="0" err="1" smtClean="0">
                <a:latin typeface="Times New Roman" pitchFamily="18" charset="0"/>
                <a:cs typeface="Times New Roman" pitchFamily="18" charset="0"/>
              </a:rPr>
              <a:t>Ministry’d</a:t>
            </a:r>
            <a:r>
              <a:rPr lang="en-US" sz="1100" dirty="0" smtClean="0">
                <a:latin typeface="Times New Roman" pitchFamily="18" charset="0"/>
                <a:cs typeface="Times New Roman" pitchFamily="18" charset="0"/>
              </a:rPr>
              <a:t> do to me if I blew up an aunt. Mind you, they’d have to dig me up first, because Mum would’ve killed me. Anyway, you can ask Dad yourself this evening. We’re staying at the Leaky Cauldron tonight, too! So you can come to King’s Cross with us tomorrow! Hermione’s there as well!’ </a:t>
            </a:r>
          </a:p>
          <a:p>
            <a:pPr algn="just"/>
            <a:r>
              <a:rPr lang="en-US" sz="1100" dirty="0" smtClean="0">
                <a:latin typeface="Times New Roman" pitchFamily="18" charset="0"/>
                <a:cs typeface="Times New Roman" pitchFamily="18" charset="0"/>
              </a:rPr>
              <a:t>Hermione nodded,...</a:t>
            </a:r>
            <a:endParaRPr lang="en-US" sz="1100" dirty="0">
              <a:latin typeface="Times New Roman" pitchFamily="18" charset="0"/>
              <a:cs typeface="Times New Roman" pitchFamily="18" charset="0"/>
            </a:endParaRPr>
          </a:p>
        </p:txBody>
      </p:sp>
      <p:sp>
        <p:nvSpPr>
          <p:cNvPr id="5" name="TextovéPole 4"/>
          <p:cNvSpPr txBox="1"/>
          <p:nvPr/>
        </p:nvSpPr>
        <p:spPr>
          <a:xfrm>
            <a:off x="2629577" y="624931"/>
            <a:ext cx="3884846" cy="338554"/>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lang="en-US" sz="1600" b="1" dirty="0">
                <a:latin typeface="Times New Roman" pitchFamily="18" charset="0"/>
                <a:cs typeface="Times New Roman" pitchFamily="18" charset="0"/>
              </a:rPr>
              <a:t>Harry Potter and the Prisoner of Azkaban</a:t>
            </a:r>
            <a:endParaRPr lang="cs-CZ" sz="1600" b="1" dirty="0" smtClean="0">
              <a:solidFill>
                <a:schemeClr val="accent3">
                  <a:lumMod val="50000"/>
                </a:schemeClr>
              </a:solidFill>
              <a:latin typeface="Times New Roman" pitchFamily="18" charset="0"/>
              <a:cs typeface="Times New Roman" pitchFamily="18" charset="0"/>
            </a:endParaRPr>
          </a:p>
        </p:txBody>
      </p:sp>
      <p:sp>
        <p:nvSpPr>
          <p:cNvPr id="6" name="Tlačítko akce: Zvuk 5">
            <a:hlinkClick r:id="rId5" highlightClick="1">
              <a:snd r:embed="rId4" name="applause.wav"/>
            </a:hlinkClick>
          </p:cNvPr>
          <p:cNvSpPr>
            <a:spLocks noChangeAspect="1"/>
          </p:cNvSpPr>
          <p:nvPr/>
        </p:nvSpPr>
        <p:spPr>
          <a:xfrm>
            <a:off x="7740352" y="604257"/>
            <a:ext cx="360000" cy="360000"/>
          </a:xfrm>
          <a:prstGeom prst="actionButtonSound">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cs-CZ"/>
          </a:p>
        </p:txBody>
      </p:sp>
      <p:sp>
        <p:nvSpPr>
          <p:cNvPr id="7" name="TextovéPole 6"/>
          <p:cNvSpPr txBox="1"/>
          <p:nvPr/>
        </p:nvSpPr>
        <p:spPr>
          <a:xfrm>
            <a:off x="3140358" y="4659981"/>
            <a:ext cx="2701830" cy="276999"/>
          </a:xfrm>
          <a:prstGeom prst="rect">
            <a:avLst/>
          </a:prstGeom>
        </p:spPr>
        <p:style>
          <a:lnRef idx="1">
            <a:schemeClr val="accent4"/>
          </a:lnRef>
          <a:fillRef idx="3">
            <a:schemeClr val="accent4"/>
          </a:fillRef>
          <a:effectRef idx="2">
            <a:schemeClr val="accent4"/>
          </a:effectRef>
          <a:fontRef idx="minor">
            <a:schemeClr val="lt1"/>
          </a:fontRef>
        </p:style>
        <p:txBody>
          <a:bodyPr wrap="none" rtlCol="0">
            <a:spAutoFit/>
          </a:bodyPr>
          <a:lstStyle/>
          <a:p>
            <a:r>
              <a:rPr lang="cs-CZ" sz="1200" b="1" dirty="0" err="1" smtClean="0">
                <a:latin typeface="Times New Roman" pitchFamily="18" charset="0"/>
                <a:cs typeface="Times New Roman" pitchFamily="18" charset="0"/>
              </a:rPr>
              <a:t>Find</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the</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typical</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features</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of</a:t>
            </a:r>
            <a:r>
              <a:rPr lang="cs-CZ" sz="1200" b="1" dirty="0" smtClean="0">
                <a:latin typeface="Times New Roman" pitchFamily="18" charset="0"/>
                <a:cs typeface="Times New Roman" pitchFamily="18" charset="0"/>
              </a:rPr>
              <a:t> </a:t>
            </a:r>
            <a:r>
              <a:rPr lang="cs-CZ" sz="1200" b="1" dirty="0" err="1" smtClean="0">
                <a:latin typeface="Times New Roman" pitchFamily="18" charset="0"/>
                <a:cs typeface="Times New Roman" pitchFamily="18" charset="0"/>
              </a:rPr>
              <a:t>narration</a:t>
            </a:r>
            <a:r>
              <a:rPr lang="cs-CZ" sz="1200" b="1" dirty="0" smtClean="0">
                <a:latin typeface="Times New Roman" pitchFamily="18" charset="0"/>
                <a:cs typeface="Times New Roman" pitchFamily="18" charset="0"/>
              </a:rPr>
              <a:t>.</a:t>
            </a:r>
          </a:p>
        </p:txBody>
      </p:sp>
      <p:pic>
        <p:nvPicPr>
          <p:cNvPr id="7170"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42707" y="4098727"/>
            <a:ext cx="955289" cy="9307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0" y="492443"/>
            <a:ext cx="2916832" cy="594066"/>
          </a:xfrm>
        </p:spPr>
        <p:txBody>
          <a:bodyPr>
            <a:normAutofit/>
          </a:bodyPr>
          <a:lstStyle/>
          <a:p>
            <a:pPr algn="l"/>
            <a:r>
              <a:rPr lang="cs-CZ" sz="2500" b="1" dirty="0" smtClean="0">
                <a:latin typeface="Times New Roman" pitchFamily="18" charset="0"/>
                <a:cs typeface="Times New Roman" pitchFamily="18" charset="0"/>
              </a:rPr>
              <a:t>20.8 Test znalostí</a:t>
            </a:r>
            <a:endParaRPr lang="cs-CZ" sz="2500" b="1" dirty="0">
              <a:latin typeface="Times New Roman" pitchFamily="18" charset="0"/>
              <a:cs typeface="Times New Roman" pitchFamily="18" charset="0"/>
            </a:endParaRPr>
          </a:p>
        </p:txBody>
      </p:sp>
      <p:sp>
        <p:nvSpPr>
          <p:cNvPr id="11" name="TextovéPole 10">
            <a:hlinkClick r:id="rId3"/>
          </p:cNvPr>
          <p:cNvSpPr txBox="1"/>
          <p:nvPr/>
        </p:nvSpPr>
        <p:spPr>
          <a:xfrm>
            <a:off x="6516216" y="3867895"/>
            <a:ext cx="2304256" cy="461665"/>
          </a:xfrm>
          <a:prstGeom prst="rect">
            <a:avLst/>
          </a:prstGeom>
          <a:noFill/>
        </p:spPr>
        <p:txBody>
          <a:bodyPr wrap="square" rtlCol="0">
            <a:spAutoFit/>
          </a:bodyPr>
          <a:lstStyle/>
          <a:p>
            <a:endParaRPr lang="cs-CZ" sz="1200" dirty="0" smtClean="0"/>
          </a:p>
          <a:p>
            <a:endParaRPr lang="cs-CZ" sz="1200" dirty="0"/>
          </a:p>
        </p:txBody>
      </p:sp>
      <p:sp>
        <p:nvSpPr>
          <p:cNvPr id="13" name="TextovéPole 12"/>
          <p:cNvSpPr txBox="1"/>
          <p:nvPr/>
        </p:nvSpPr>
        <p:spPr>
          <a:xfrm>
            <a:off x="7092280" y="1203598"/>
            <a:ext cx="1440160" cy="246221"/>
          </a:xfrm>
          <a:prstGeom prst="rect">
            <a:avLst/>
          </a:prstGeom>
          <a:noFill/>
        </p:spPr>
        <p:txBody>
          <a:bodyPr wrap="square" rtlCol="0">
            <a:spAutoFit/>
          </a:bodyPr>
          <a:lstStyle/>
          <a:p>
            <a:pPr algn="ctr"/>
            <a:r>
              <a:rPr lang="cs-CZ" sz="1000" b="1" dirty="0" smtClean="0">
                <a:solidFill>
                  <a:srgbClr val="813763"/>
                </a:solidFill>
                <a:latin typeface="Times New Roman" pitchFamily="18" charset="0"/>
                <a:cs typeface="Times New Roman" pitchFamily="18" charset="0"/>
              </a:rPr>
              <a:t>Správné odpovědi:</a:t>
            </a:r>
            <a:endParaRPr lang="cs-CZ" sz="1000" b="1" dirty="0">
              <a:solidFill>
                <a:srgbClr val="813763"/>
              </a:solidFill>
              <a:latin typeface="Times New Roman" pitchFamily="18" charset="0"/>
              <a:cs typeface="Times New Roman" pitchFamily="18" charset="0"/>
            </a:endParaRPr>
          </a:p>
        </p:txBody>
      </p:sp>
      <p:graphicFrame>
        <p:nvGraphicFramePr>
          <p:cNvPr id="15" name="Tabulka 14"/>
          <p:cNvGraphicFramePr>
            <a:graphicFrameLocks noGrp="1"/>
          </p:cNvGraphicFramePr>
          <p:nvPr>
            <p:extLst>
              <p:ext uri="{D42A27DB-BD31-4B8C-83A1-F6EECF244321}">
                <p14:modId xmlns:p14="http://schemas.microsoft.com/office/powerpoint/2010/main" val="3562557265"/>
              </p:ext>
            </p:extLst>
          </p:nvPr>
        </p:nvGraphicFramePr>
        <p:xfrm>
          <a:off x="179512" y="1509770"/>
          <a:ext cx="7056784" cy="3048000"/>
        </p:xfrm>
        <a:graphic>
          <a:graphicData uri="http://schemas.openxmlformats.org/drawingml/2006/table">
            <a:tbl>
              <a:tblPr bandRow="1">
                <a:tableStyleId>{775DCB02-9BB8-47FD-8907-85C794F793BA}</a:tableStyleId>
              </a:tblPr>
              <a:tblGrid>
                <a:gridCol w="3312368"/>
                <a:gridCol w="3744416"/>
              </a:tblGrid>
              <a:tr h="370840">
                <a:tc>
                  <a:txBody>
                    <a:bodyPr/>
                    <a:lstStyle/>
                    <a:p>
                      <a:pPr marL="342900" indent="-342900" algn="just">
                        <a:buAutoNum type="arabicPeriod"/>
                      </a:pPr>
                      <a:r>
                        <a:rPr lang="cs-CZ" sz="1600" dirty="0" smtClean="0">
                          <a:latin typeface="Times New Roman" pitchFamily="18" charset="0"/>
                          <a:cs typeface="Times New Roman" pitchFamily="18" charset="0"/>
                        </a:rPr>
                        <a:t>Mezi</a:t>
                      </a:r>
                      <a:r>
                        <a:rPr lang="cs-CZ" sz="1600" baseline="0" dirty="0" smtClean="0">
                          <a:latin typeface="Times New Roman" pitchFamily="18" charset="0"/>
                          <a:cs typeface="Times New Roman" pitchFamily="18" charset="0"/>
                        </a:rPr>
                        <a:t> prostředky oživující vypravování </a:t>
                      </a:r>
                      <a:r>
                        <a:rPr lang="cs-CZ" sz="1600" b="1" baseline="0" dirty="0" smtClean="0">
                          <a:latin typeface="Times New Roman" pitchFamily="18" charset="0"/>
                          <a:cs typeface="Times New Roman" pitchFamily="18" charset="0"/>
                        </a:rPr>
                        <a:t>nepatří</a:t>
                      </a:r>
                      <a:r>
                        <a:rPr lang="cs-CZ" sz="1600" baseline="0" dirty="0" smtClean="0">
                          <a:latin typeface="Times New Roman" pitchFamily="18" charset="0"/>
                          <a:cs typeface="Times New Roman" pitchFamily="18" charset="0"/>
                        </a:rPr>
                        <a:t>:</a:t>
                      </a:r>
                      <a:endParaRPr lang="cs-CZ" sz="1600" dirty="0" smtClean="0">
                        <a:latin typeface="Times New Roman" pitchFamily="18" charset="0"/>
                        <a:cs typeface="Times New Roman" pitchFamily="18" charset="0"/>
                      </a:endParaRPr>
                    </a:p>
                    <a:p>
                      <a:pPr marL="0" indent="0" algn="just">
                        <a:buNone/>
                      </a:pPr>
                      <a:endParaRPr lang="cs-CZ" sz="1200" dirty="0" smtClean="0">
                        <a:latin typeface="Times New Roman" pitchFamily="18" charset="0"/>
                        <a:cs typeface="Times New Roman" pitchFamily="18" charset="0"/>
                      </a:endParaRPr>
                    </a:p>
                    <a:p>
                      <a:pPr marL="342900" indent="-342900" algn="just"/>
                      <a:r>
                        <a:rPr lang="cs-CZ" sz="1200" dirty="0" smtClean="0">
                          <a:latin typeface="Times New Roman" pitchFamily="18" charset="0"/>
                          <a:cs typeface="Times New Roman" pitchFamily="18" charset="0"/>
                        </a:rPr>
                        <a:t>a/  přímá řeč</a:t>
                      </a:r>
                    </a:p>
                    <a:p>
                      <a:pPr marL="342900" indent="-342900" algn="just"/>
                      <a:r>
                        <a:rPr lang="cs-CZ" sz="1200" dirty="0" smtClean="0">
                          <a:latin typeface="Times New Roman" pitchFamily="18" charset="0"/>
                          <a:cs typeface="Times New Roman" pitchFamily="18" charset="0"/>
                        </a:rPr>
                        <a:t>b/  synonyma</a:t>
                      </a:r>
                    </a:p>
                    <a:p>
                      <a:pPr marL="342900" indent="-342900" algn="just"/>
                      <a:r>
                        <a:rPr lang="cs-CZ" sz="1200" dirty="0" smtClean="0">
                          <a:latin typeface="Times New Roman" pitchFamily="18" charset="0"/>
                          <a:cs typeface="Times New Roman" pitchFamily="18" charset="0"/>
                        </a:rPr>
                        <a:t>c/  termíny</a:t>
                      </a:r>
                    </a:p>
                    <a:p>
                      <a:pPr marL="342900" indent="-342900" algn="l"/>
                      <a:r>
                        <a:rPr lang="cs-CZ" sz="1200" dirty="0" smtClean="0">
                          <a:latin typeface="Times New Roman" pitchFamily="18" charset="0"/>
                          <a:cs typeface="Times New Roman" pitchFamily="18" charset="0"/>
                        </a:rPr>
                        <a:t>d/  přirovnání</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pPr marL="342900" indent="-342900" algn="l">
                        <a:buAutoNum type="arabicPeriod" startAt="3"/>
                      </a:pPr>
                      <a:r>
                        <a:rPr lang="cs-CZ" sz="1600" dirty="0" smtClean="0">
                          <a:latin typeface="Times New Roman" pitchFamily="18" charset="0"/>
                          <a:cs typeface="Times New Roman" pitchFamily="18" charset="0"/>
                        </a:rPr>
                        <a:t>V jaké větě se nachází přirovnání?</a:t>
                      </a:r>
                    </a:p>
                    <a:p>
                      <a:pPr marL="0" indent="0" algn="l">
                        <a:buNone/>
                      </a:pPr>
                      <a:endParaRPr lang="cs-CZ" sz="1600" dirty="0" smtClean="0">
                        <a:latin typeface="Times New Roman" pitchFamily="18" charset="0"/>
                        <a:cs typeface="Times New Roman" pitchFamily="18" charset="0"/>
                      </a:endParaRPr>
                    </a:p>
                    <a:p>
                      <a:pPr marL="0" indent="0" algn="l">
                        <a:buNone/>
                      </a:pPr>
                      <a:r>
                        <a:rPr lang="cs-CZ" sz="1200" dirty="0" smtClean="0">
                          <a:latin typeface="Times New Roman" pitchFamily="18" charset="0"/>
                          <a:cs typeface="Times New Roman" pitchFamily="18" charset="0"/>
                        </a:rPr>
                        <a:t>a/  Rychle</a:t>
                      </a:r>
                      <a:r>
                        <a:rPr lang="cs-CZ" sz="1200" baseline="0" dirty="0" smtClean="0">
                          <a:latin typeface="Times New Roman" pitchFamily="18" charset="0"/>
                          <a:cs typeface="Times New Roman" pitchFamily="18" charset="0"/>
                        </a:rPr>
                        <a:t> běhá.</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Pohybuje se rychle jako blesk.</a:t>
                      </a:r>
                    </a:p>
                    <a:p>
                      <a:pPr marL="342900" indent="-342900" algn="l"/>
                      <a:r>
                        <a:rPr lang="cs-CZ" sz="1200" dirty="0" smtClean="0">
                          <a:latin typeface="Times New Roman" pitchFamily="18" charset="0"/>
                          <a:cs typeface="Times New Roman" pitchFamily="18" charset="0"/>
                        </a:rPr>
                        <a:t>c/  Je rychlý.</a:t>
                      </a:r>
                    </a:p>
                    <a:p>
                      <a:pPr marL="342900" indent="-342900" algn="l"/>
                      <a:r>
                        <a:rPr lang="cs-CZ" sz="1200" dirty="0" smtClean="0">
                          <a:latin typeface="Times New Roman" pitchFamily="18" charset="0"/>
                          <a:cs typeface="Times New Roman" pitchFamily="18" charset="0"/>
                        </a:rPr>
                        <a:t>d/</a:t>
                      </a:r>
                      <a:r>
                        <a:rPr lang="cs-CZ" sz="1200" baseline="0" dirty="0" smtClean="0">
                          <a:latin typeface="Times New Roman" pitchFamily="18" charset="0"/>
                          <a:cs typeface="Times New Roman" pitchFamily="18" charset="0"/>
                        </a:rPr>
                        <a:t>  Pohybuje se rychle.</a:t>
                      </a:r>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r>
              <a:tr h="370840">
                <a:tc>
                  <a:txBody>
                    <a:bodyPr/>
                    <a:lstStyle/>
                    <a:p>
                      <a:pPr marL="342900" indent="-342900" algn="l">
                        <a:buAutoNum type="arabicPeriod" startAt="2"/>
                      </a:pPr>
                      <a:r>
                        <a:rPr lang="cs-CZ" sz="1600" dirty="0" smtClean="0">
                          <a:latin typeface="Times New Roman" pitchFamily="18" charset="0"/>
                          <a:cs typeface="Times New Roman" pitchFamily="18" charset="0"/>
                        </a:rPr>
                        <a:t>Co</a:t>
                      </a:r>
                      <a:r>
                        <a:rPr lang="cs-CZ" sz="1600" baseline="0" dirty="0" smtClean="0">
                          <a:latin typeface="Times New Roman" pitchFamily="18" charset="0"/>
                          <a:cs typeface="Times New Roman" pitchFamily="18" charset="0"/>
                        </a:rPr>
                        <a:t> neplatí pro přímou řeč?</a:t>
                      </a:r>
                      <a:endParaRPr lang="cs-CZ" sz="1600" dirty="0" smtClean="0">
                        <a:latin typeface="Times New Roman" pitchFamily="18" charset="0"/>
                        <a:cs typeface="Times New Roman" pitchFamily="18" charset="0"/>
                      </a:endParaRPr>
                    </a:p>
                    <a:p>
                      <a:pPr marL="0" indent="0" algn="l">
                        <a:buNone/>
                      </a:pP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a/  Je</a:t>
                      </a:r>
                      <a:r>
                        <a:rPr lang="cs-CZ" sz="1200" baseline="0" dirty="0" smtClean="0">
                          <a:latin typeface="Times New Roman" pitchFamily="18" charset="0"/>
                          <a:cs typeface="Times New Roman" pitchFamily="18" charset="0"/>
                        </a:rPr>
                        <a:t> označena uvozovkami.</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b/  Bývá doplněna uvozovací větou.</a:t>
                      </a:r>
                    </a:p>
                    <a:p>
                      <a:pPr marL="342900" indent="-342900" algn="l"/>
                      <a:r>
                        <a:rPr lang="cs-CZ" sz="1200" dirty="0" smtClean="0">
                          <a:latin typeface="Times New Roman" pitchFamily="18" charset="0"/>
                          <a:cs typeface="Times New Roman" pitchFamily="18" charset="0"/>
                        </a:rPr>
                        <a:t>c/  Její</a:t>
                      </a:r>
                      <a:r>
                        <a:rPr lang="cs-CZ" sz="1200" baseline="0" dirty="0" smtClean="0">
                          <a:latin typeface="Times New Roman" pitchFamily="18" charset="0"/>
                          <a:cs typeface="Times New Roman" pitchFamily="18" charset="0"/>
                        </a:rPr>
                        <a:t> pomocí citujeme, co někdo řekl.</a:t>
                      </a:r>
                      <a:endParaRPr lang="cs-CZ" sz="1200" dirty="0" smtClean="0">
                        <a:latin typeface="Times New Roman" pitchFamily="18" charset="0"/>
                        <a:cs typeface="Times New Roman" pitchFamily="18" charset="0"/>
                      </a:endParaRPr>
                    </a:p>
                    <a:p>
                      <a:pPr marL="342900" indent="-342900" algn="l"/>
                      <a:r>
                        <a:rPr lang="cs-CZ" sz="1200" dirty="0" smtClean="0">
                          <a:latin typeface="Times New Roman" pitchFamily="18" charset="0"/>
                          <a:cs typeface="Times New Roman" pitchFamily="18" charset="0"/>
                        </a:rPr>
                        <a:t>d/  Musí být</a:t>
                      </a:r>
                      <a:r>
                        <a:rPr lang="cs-CZ" sz="1200" baseline="0" dirty="0" smtClean="0">
                          <a:latin typeface="Times New Roman" pitchFamily="18" charset="0"/>
                          <a:cs typeface="Times New Roman" pitchFamily="18" charset="0"/>
                        </a:rPr>
                        <a:t> v každém vypravování.</a:t>
                      </a:r>
                      <a:endParaRPr lang="cs-CZ" sz="1200" dirty="0" smtClean="0">
                        <a:latin typeface="Times New Roman" pitchFamily="18" charset="0"/>
                        <a:cs typeface="Times New Roman" pitchFamily="18" charset="0"/>
                      </a:endParaRPr>
                    </a:p>
                    <a:p>
                      <a:endParaRPr lang="cs-CZ"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c>
                  <a:txBody>
                    <a:bodyPr/>
                    <a:lstStyle/>
                    <a:p>
                      <a:pPr marL="342900" marR="0" indent="-342900" algn="l" defTabSz="914400" rtl="0" eaLnBrk="1" fontAlgn="auto" latinLnBrk="0" hangingPunct="1">
                        <a:lnSpc>
                          <a:spcPct val="100000"/>
                        </a:lnSpc>
                        <a:spcBef>
                          <a:spcPts val="0"/>
                        </a:spcBef>
                        <a:spcAft>
                          <a:spcPts val="0"/>
                        </a:spcAft>
                        <a:buClrTx/>
                        <a:buSzTx/>
                        <a:buFontTx/>
                        <a:buAutoNum type="arabicPeriod" startAt="4"/>
                        <a:tabLst/>
                        <a:defRPr/>
                      </a:pPr>
                      <a:r>
                        <a:rPr lang="cs-CZ" sz="1600" dirty="0" smtClean="0">
                          <a:latin typeface="Times New Roman" pitchFamily="18" charset="0"/>
                          <a:cs typeface="Times New Roman" pitchFamily="18" charset="0"/>
                        </a:rPr>
                        <a:t>Která</a:t>
                      </a:r>
                      <a:r>
                        <a:rPr lang="cs-CZ" sz="1600" baseline="0" dirty="0" smtClean="0">
                          <a:latin typeface="Times New Roman" pitchFamily="18" charset="0"/>
                          <a:cs typeface="Times New Roman" pitchFamily="18" charset="0"/>
                        </a:rPr>
                        <a:t> věta je napsána bezchybně?</a:t>
                      </a: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a/  Půjdeme ven?</a:t>
                      </a:r>
                      <a:r>
                        <a:rPr lang="cs-CZ" sz="1200" baseline="0" dirty="0" smtClean="0">
                          <a:latin typeface="Times New Roman" pitchFamily="18" charset="0"/>
                          <a:cs typeface="Times New Roman" pitchFamily="18" charset="0"/>
                        </a:rPr>
                        <a:t> zeptal se Petr.</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b/  Petr</a:t>
                      </a:r>
                      <a:r>
                        <a:rPr lang="cs-CZ" sz="1200" baseline="0" dirty="0" smtClean="0">
                          <a:latin typeface="Times New Roman" pitchFamily="18" charset="0"/>
                          <a:cs typeface="Times New Roman" pitchFamily="18" charset="0"/>
                        </a:rPr>
                        <a:t> se zeptal: „půjdeme ven?“</a:t>
                      </a:r>
                      <a:endParaRPr lang="cs-CZ"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smtClean="0">
                          <a:latin typeface="Times New Roman" pitchFamily="18" charset="0"/>
                          <a:cs typeface="Times New Roman" pitchFamily="18" charset="0"/>
                        </a:rPr>
                        <a:t>c/  „Půjdeme na hřiště,“ zeptal se Petr, „nebo do kina?“</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cs-CZ" sz="1200" baseline="0" dirty="0" smtClean="0">
                          <a:latin typeface="Times New Roman" pitchFamily="18" charset="0"/>
                          <a:cs typeface="Times New Roman" pitchFamily="18" charset="0"/>
                        </a:rPr>
                        <a:t>d/  „</a:t>
                      </a:r>
                      <a:r>
                        <a:rPr lang="cs-CZ" sz="1200" dirty="0" smtClean="0">
                          <a:latin typeface="Times New Roman" pitchFamily="18" charset="0"/>
                          <a:cs typeface="Times New Roman" pitchFamily="18" charset="0"/>
                        </a:rPr>
                        <a:t>Půjdeme na hřiště,“ zeptal se Petr, nebo do kina?</a:t>
                      </a:r>
                      <a:endParaRPr lang="cs-CZ" sz="1200" baseline="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cs-CZ" sz="16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path path="circle">
                        <a:fillToRect l="50000" t="50000" r="50000" b="50000"/>
                      </a:path>
                      <a:tileRect/>
                    </a:gradFill>
                  </a:tcPr>
                </a:tc>
              </a:tr>
            </a:tbl>
          </a:graphicData>
        </a:graphic>
      </p:graphicFrame>
      <p:sp>
        <p:nvSpPr>
          <p:cNvPr id="16" name="TextovéPole 15"/>
          <p:cNvSpPr txBox="1"/>
          <p:nvPr/>
        </p:nvSpPr>
        <p:spPr>
          <a:xfrm>
            <a:off x="7596336" y="1419622"/>
            <a:ext cx="504056" cy="1200329"/>
          </a:xfrm>
          <a:prstGeom prst="rect">
            <a:avLst/>
          </a:prstGeom>
          <a:noFill/>
        </p:spPr>
        <p:txBody>
          <a:bodyPr wrap="square" rtlCol="0">
            <a:spAutoFit/>
          </a:bodyPr>
          <a:lstStyle/>
          <a:p>
            <a:pPr marL="228600" indent="-228600">
              <a:buAutoNum type="arabicPeriod"/>
            </a:pPr>
            <a:endParaRPr lang="cs-CZ" sz="1200" dirty="0" smtClean="0"/>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d</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b</a:t>
            </a:r>
            <a:endParaRPr lang="cs-CZ" sz="1200" dirty="0" smtClean="0">
              <a:latin typeface="Times New Roman" pitchFamily="18" charset="0"/>
              <a:cs typeface="Times New Roman" pitchFamily="18" charset="0"/>
            </a:endParaRPr>
          </a:p>
          <a:p>
            <a:pPr marL="228600" indent="-228600">
              <a:buAutoNum type="arabicPeriod"/>
            </a:pPr>
            <a:r>
              <a:rPr lang="cs-CZ" sz="1200" dirty="0">
                <a:latin typeface="Times New Roman" pitchFamily="18" charset="0"/>
                <a:cs typeface="Times New Roman" pitchFamily="18" charset="0"/>
              </a:rPr>
              <a:t>c</a:t>
            </a:r>
            <a:endParaRPr lang="cs-CZ" sz="1200" dirty="0" smtClean="0">
              <a:latin typeface="Times New Roman" pitchFamily="18" charset="0"/>
              <a:cs typeface="Times New Roman" pitchFamily="18" charset="0"/>
            </a:endParaRPr>
          </a:p>
          <a:p>
            <a:pPr marL="228600" indent="-228600"/>
            <a:endParaRPr lang="cs-CZ" sz="1200" dirty="0"/>
          </a:p>
        </p:txBody>
      </p:sp>
      <p:sp>
        <p:nvSpPr>
          <p:cNvPr id="17" name="TextovéPole 16"/>
          <p:cNvSpPr txBox="1"/>
          <p:nvPr/>
        </p:nvSpPr>
        <p:spPr>
          <a:xfrm>
            <a:off x="7532712" y="4236318"/>
            <a:ext cx="1440160" cy="307777"/>
          </a:xfrm>
          <a:prstGeom prst="rect">
            <a:avLst/>
          </a:prstGeom>
          <a:noFill/>
        </p:spPr>
        <p:txBody>
          <a:bodyPr wrap="square" rtlCol="0">
            <a:spAutoFit/>
          </a:bodyPr>
          <a:lstStyle/>
          <a:p>
            <a:r>
              <a:rPr lang="cs-CZ" sz="1400" dirty="0" smtClean="0">
                <a:solidFill>
                  <a:srgbClr val="813763"/>
                </a:solidFill>
                <a:latin typeface="Times New Roman" pitchFamily="18" charset="0"/>
                <a:cs typeface="Times New Roman" pitchFamily="18" charset="0"/>
              </a:rPr>
              <a:t>Test  na známku</a:t>
            </a:r>
            <a:endParaRPr lang="cs-CZ" sz="1400" dirty="0">
              <a:solidFill>
                <a:srgbClr val="813763"/>
              </a:solidFill>
              <a:latin typeface="Times New Roman" pitchFamily="18" charset="0"/>
              <a:cs typeface="Times New Roman" pitchFamily="18" charset="0"/>
            </a:endParaRPr>
          </a:p>
        </p:txBody>
      </p:sp>
      <p:sp>
        <p:nvSpPr>
          <p:cNvPr id="14" name="TextovéPole 13"/>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fade">
                                      <p:cBhvr>
                                        <p:cTn id="13" dur="1000"/>
                                        <p:tgtEl>
                                          <p:spTgt spid="17"/>
                                        </p:tgtEl>
                                      </p:cBhvr>
                                    </p:animEffect>
                                    <p:anim calcmode="lin" valueType="num">
                                      <p:cBhvr>
                                        <p:cTn id="14" dur="1000" fill="hold"/>
                                        <p:tgtEl>
                                          <p:spTgt spid="17"/>
                                        </p:tgtEl>
                                        <p:attrNameLst>
                                          <p:attrName>ppt_x</p:attrName>
                                        </p:attrNameLst>
                                      </p:cBhvr>
                                      <p:tavLst>
                                        <p:tav tm="0">
                                          <p:val>
                                            <p:strVal val="#ppt_x"/>
                                          </p:val>
                                        </p:tav>
                                        <p:tav tm="100000">
                                          <p:val>
                                            <p:strVal val="#ppt_x"/>
                                          </p:val>
                                        </p:tav>
                                      </p:tavLst>
                                    </p:anim>
                                    <p:anim calcmode="lin" valueType="num">
                                      <p:cBhvr>
                                        <p:cTn id="15"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additive="base">
                                        <p:cTn id="20" dur="500" fill="hold"/>
                                        <p:tgtEl>
                                          <p:spTgt spid="15"/>
                                        </p:tgtEl>
                                        <p:attrNameLst>
                                          <p:attrName>ppt_x</p:attrName>
                                        </p:attrNameLst>
                                      </p:cBhvr>
                                      <p:tavLst>
                                        <p:tav tm="0">
                                          <p:val>
                                            <p:strVal val="#ppt_x"/>
                                          </p:val>
                                        </p:tav>
                                        <p:tav tm="100000">
                                          <p:val>
                                            <p:strVal val="#ppt_x"/>
                                          </p:val>
                                        </p:tav>
                                      </p:tavLst>
                                    </p:anim>
                                    <p:anim calcmode="lin" valueType="num">
                                      <p:cBhvr additive="base">
                                        <p:cTn id="21"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6" presetClass="entr" presetSubtype="0" fill="hold" grpId="0"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down)">
                                      <p:cBhvr>
                                        <p:cTn id="26" dur="580">
                                          <p:stCondLst>
                                            <p:cond delay="0"/>
                                          </p:stCondLst>
                                        </p:cTn>
                                        <p:tgtEl>
                                          <p:spTgt spid="13"/>
                                        </p:tgtEl>
                                      </p:cBhvr>
                                    </p:animEffect>
                                    <p:anim calcmode="lin" valueType="num">
                                      <p:cBhvr>
                                        <p:cTn id="27"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8"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9"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30"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31"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32" dur="26">
                                          <p:stCondLst>
                                            <p:cond delay="650"/>
                                          </p:stCondLst>
                                        </p:cTn>
                                        <p:tgtEl>
                                          <p:spTgt spid="13"/>
                                        </p:tgtEl>
                                      </p:cBhvr>
                                      <p:to x="100000" y="60000"/>
                                    </p:animScale>
                                    <p:animScale>
                                      <p:cBhvr>
                                        <p:cTn id="33" dur="166" decel="50000">
                                          <p:stCondLst>
                                            <p:cond delay="676"/>
                                          </p:stCondLst>
                                        </p:cTn>
                                        <p:tgtEl>
                                          <p:spTgt spid="13"/>
                                        </p:tgtEl>
                                      </p:cBhvr>
                                      <p:to x="100000" y="100000"/>
                                    </p:animScale>
                                    <p:animScale>
                                      <p:cBhvr>
                                        <p:cTn id="34" dur="26">
                                          <p:stCondLst>
                                            <p:cond delay="1312"/>
                                          </p:stCondLst>
                                        </p:cTn>
                                        <p:tgtEl>
                                          <p:spTgt spid="13"/>
                                        </p:tgtEl>
                                      </p:cBhvr>
                                      <p:to x="100000" y="80000"/>
                                    </p:animScale>
                                    <p:animScale>
                                      <p:cBhvr>
                                        <p:cTn id="35" dur="166" decel="50000">
                                          <p:stCondLst>
                                            <p:cond delay="1338"/>
                                          </p:stCondLst>
                                        </p:cTn>
                                        <p:tgtEl>
                                          <p:spTgt spid="13"/>
                                        </p:tgtEl>
                                      </p:cBhvr>
                                      <p:to x="100000" y="100000"/>
                                    </p:animScale>
                                    <p:animScale>
                                      <p:cBhvr>
                                        <p:cTn id="36" dur="26">
                                          <p:stCondLst>
                                            <p:cond delay="1642"/>
                                          </p:stCondLst>
                                        </p:cTn>
                                        <p:tgtEl>
                                          <p:spTgt spid="13"/>
                                        </p:tgtEl>
                                      </p:cBhvr>
                                      <p:to x="100000" y="90000"/>
                                    </p:animScale>
                                    <p:animScale>
                                      <p:cBhvr>
                                        <p:cTn id="37" dur="166" decel="50000">
                                          <p:stCondLst>
                                            <p:cond delay="1668"/>
                                          </p:stCondLst>
                                        </p:cTn>
                                        <p:tgtEl>
                                          <p:spTgt spid="13"/>
                                        </p:tgtEl>
                                      </p:cBhvr>
                                      <p:to x="100000" y="100000"/>
                                    </p:animScale>
                                    <p:animScale>
                                      <p:cBhvr>
                                        <p:cTn id="38" dur="26">
                                          <p:stCondLst>
                                            <p:cond delay="1808"/>
                                          </p:stCondLst>
                                        </p:cTn>
                                        <p:tgtEl>
                                          <p:spTgt spid="13"/>
                                        </p:tgtEl>
                                      </p:cBhvr>
                                      <p:to x="100000" y="95000"/>
                                    </p:animScale>
                                    <p:animScale>
                                      <p:cBhvr>
                                        <p:cTn id="39" dur="166" decel="50000">
                                          <p:stCondLst>
                                            <p:cond delay="1834"/>
                                          </p:stCondLst>
                                        </p:cTn>
                                        <p:tgtEl>
                                          <p:spTgt spid="13"/>
                                        </p:tgtEl>
                                      </p:cBhvr>
                                      <p:to x="100000" y="100000"/>
                                    </p:animScale>
                                  </p:childTnLst>
                                </p:cTn>
                              </p:par>
                            </p:childTnLst>
                          </p:cTn>
                        </p:par>
                      </p:childTnLst>
                    </p:cTn>
                  </p:par>
                  <p:par>
                    <p:cTn id="40" fill="hold">
                      <p:stCondLst>
                        <p:cond delay="indefinite"/>
                      </p:stCondLst>
                      <p:childTnLst>
                        <p:par>
                          <p:cTn id="41" fill="hold">
                            <p:stCondLst>
                              <p:cond delay="0"/>
                            </p:stCondLst>
                            <p:childTnLst>
                              <p:par>
                                <p:cTn id="42" presetID="7" presetClass="entr" presetSubtype="4" fill="hold" grpId="0" nodeType="clickEffect">
                                  <p:stCondLst>
                                    <p:cond delay="0"/>
                                  </p:stCondLst>
                                  <p:childTnLst>
                                    <p:set>
                                      <p:cBhvr>
                                        <p:cTn id="43" dur="1" fill="hold">
                                          <p:stCondLst>
                                            <p:cond delay="0"/>
                                          </p:stCondLst>
                                        </p:cTn>
                                        <p:tgtEl>
                                          <p:spTgt spid="16"/>
                                        </p:tgtEl>
                                        <p:attrNameLst>
                                          <p:attrName>style.visibility</p:attrName>
                                        </p:attrNameLst>
                                      </p:cBhvr>
                                      <p:to>
                                        <p:strVal val="visible"/>
                                      </p:to>
                                    </p:set>
                                    <p:anim calcmode="lin" valueType="num">
                                      <p:cBhvr additive="base">
                                        <p:cTn id="44" dur="5000" fill="hold"/>
                                        <p:tgtEl>
                                          <p:spTgt spid="16"/>
                                        </p:tgtEl>
                                        <p:attrNameLst>
                                          <p:attrName>ppt_x</p:attrName>
                                        </p:attrNameLst>
                                      </p:cBhvr>
                                      <p:tavLst>
                                        <p:tav tm="0">
                                          <p:val>
                                            <p:strVal val="#ppt_x"/>
                                          </p:val>
                                        </p:tav>
                                        <p:tav tm="100000">
                                          <p:val>
                                            <p:strVal val="#ppt_x"/>
                                          </p:val>
                                        </p:tav>
                                      </p:tavLst>
                                    </p:anim>
                                    <p:anim calcmode="lin" valueType="num">
                                      <p:cBhvr additive="base">
                                        <p:cTn id="45" dur="50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3" grpId="0"/>
      <p:bldP spid="16" grpId="0"/>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txBox="1">
            <a:spLocks/>
          </p:cNvSpPr>
          <p:nvPr/>
        </p:nvSpPr>
        <p:spPr>
          <a:xfrm>
            <a:off x="20150" y="498603"/>
            <a:ext cx="4623858" cy="594066"/>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cs-CZ" sz="2500" b="1" dirty="0" smtClean="0">
                <a:latin typeface="Times New Roman" pitchFamily="18" charset="0"/>
                <a:cs typeface="Times New Roman" pitchFamily="18" charset="0"/>
              </a:rPr>
              <a:t>20.9 Použité zdroje, citace</a:t>
            </a:r>
            <a:endParaRPr lang="cs-CZ" sz="2500" b="1" dirty="0">
              <a:latin typeface="Times New Roman" pitchFamily="18" charset="0"/>
              <a:cs typeface="Times New Roman" pitchFamily="18" charset="0"/>
            </a:endParaRPr>
          </a:p>
        </p:txBody>
      </p:sp>
      <p:sp>
        <p:nvSpPr>
          <p:cNvPr id="3" name="TextovéPole 2"/>
          <p:cNvSpPr txBox="1"/>
          <p:nvPr/>
        </p:nvSpPr>
        <p:spPr>
          <a:xfrm>
            <a:off x="0" y="0"/>
            <a:ext cx="9144000" cy="492443"/>
          </a:xfrm>
          <a:prstGeom prst="rect">
            <a:avLst/>
          </a:prstGeom>
          <a:solidFill>
            <a:schemeClr val="accent6">
              <a:lumMod val="40000"/>
              <a:lumOff val="60000"/>
            </a:schemeClr>
          </a:solidFill>
        </p:spPr>
        <p:txBody>
          <a:bodyPr wrap="square" rtlCol="0">
            <a:spAutoFit/>
          </a:bodyPr>
          <a:lstStyle/>
          <a:p>
            <a:r>
              <a:rPr lang="cs-CZ" sz="1200" b="1" dirty="0" smtClean="0">
                <a:solidFill>
                  <a:schemeClr val="accent3">
                    <a:lumMod val="50000"/>
                  </a:schemeClr>
                </a:solidFill>
                <a:latin typeface="Times New Roman" pitchFamily="18" charset="0"/>
                <a:cs typeface="Times New Roman" pitchFamily="18" charset="0"/>
              </a:rPr>
              <a:t>Elektronická  učebnice - II. stupeň                      </a:t>
            </a:r>
            <a:r>
              <a:rPr lang="cs-CZ" sz="1000" dirty="0" smtClean="0">
                <a:solidFill>
                  <a:schemeClr val="accent3">
                    <a:lumMod val="50000"/>
                  </a:schemeClr>
                </a:solidFill>
                <a:latin typeface="Times New Roman" pitchFamily="18" charset="0"/>
                <a:cs typeface="Times New Roman" pitchFamily="18" charset="0"/>
              </a:rPr>
              <a:t>Základní škola Děčín VI, Na Stráni 879/2  – příspěvková organizace         </a:t>
            </a:r>
            <a:r>
              <a:rPr lang="cs-CZ" sz="1600" b="1" dirty="0" smtClean="0">
                <a:solidFill>
                  <a:schemeClr val="accent3">
                    <a:lumMod val="50000"/>
                  </a:schemeClr>
                </a:solidFill>
                <a:latin typeface="Times New Roman" pitchFamily="18" charset="0"/>
                <a:cs typeface="Times New Roman" pitchFamily="18" charset="0"/>
              </a:rPr>
              <a:t>Český jazyk a literatura</a:t>
            </a:r>
          </a:p>
          <a:p>
            <a:endParaRPr lang="cs-CZ" sz="1000" dirty="0">
              <a:latin typeface="Times New Roman" pitchFamily="18" charset="0"/>
              <a:cs typeface="Times New Roman" pitchFamily="18" charset="0"/>
            </a:endParaRPr>
          </a:p>
        </p:txBody>
      </p:sp>
      <p:sp>
        <p:nvSpPr>
          <p:cNvPr id="4" name="TextovéPole 3"/>
          <p:cNvSpPr txBox="1"/>
          <p:nvPr/>
        </p:nvSpPr>
        <p:spPr>
          <a:xfrm>
            <a:off x="827584" y="1419622"/>
            <a:ext cx="7264104" cy="2677656"/>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6. ročník, TOBIÁŠ, Havlíčkův Brod, 2005.</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6. ročník, TOBIÁŠ, Havlíčkův Brod, 1999.</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7. ročník, TOBIÁŠ, Havlíčkův Brod, 2005.</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7. ročník, TOBIÁŠ, Havlíčkův Brod, 2001.</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8. ročník, TOBIÁŠ, Havlíčkův Brod, 2002.</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8. ročník, TOBIÁŠ, Havlíčkův Brod, 2002.</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Učebnice pro 9. ročník, TOBIÁŠ, Havlíčkův Brod, 2005.</a:t>
            </a:r>
          </a:p>
          <a:p>
            <a:pPr marL="171450" indent="-171450" algn="just">
              <a:buFont typeface="Arial" pitchFamily="34" charset="0"/>
              <a:buChar char="•"/>
            </a:pPr>
            <a:r>
              <a:rPr lang="cs-CZ" sz="1200" dirty="0">
                <a:latin typeface="Times New Roman" pitchFamily="18" charset="0"/>
                <a:cs typeface="Times New Roman" pitchFamily="18" charset="0"/>
              </a:rPr>
              <a:t>Bičíková, V., Topil, Z., Šafránek, F.: Český jazyk. Pracovní sešit pro 9. ročník, TOBIÁŠ, Havlíčkův Brod, 2003</a:t>
            </a:r>
            <a:r>
              <a:rPr lang="cs-CZ" sz="1200" dirty="0" smtClean="0">
                <a:latin typeface="Times New Roman" pitchFamily="18" charset="0"/>
                <a:cs typeface="Times New Roman" pitchFamily="18" charset="0"/>
              </a:rPr>
              <a:t>.</a:t>
            </a:r>
          </a:p>
          <a:p>
            <a:pPr marL="171450" indent="-171450" algn="just">
              <a:buFont typeface="Arial" pitchFamily="34" charset="0"/>
              <a:buChar char="•"/>
            </a:pPr>
            <a:r>
              <a:rPr lang="cs-CZ" sz="1200" dirty="0" smtClean="0">
                <a:latin typeface="Times New Roman" pitchFamily="18" charset="0"/>
                <a:cs typeface="Times New Roman" pitchFamily="18" charset="0"/>
              </a:rPr>
              <a:t>Styblík, V. a kol.: Český jazyk pro 6. ročník základní školy, SPN, Praha, 2001, s. 135-136.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1)</a:t>
            </a:r>
          </a:p>
          <a:p>
            <a:pPr marL="171450" indent="-171450" algn="just">
              <a:buFont typeface="Arial" pitchFamily="34" charset="0"/>
              <a:buChar char="•"/>
            </a:pPr>
            <a:r>
              <a:rPr lang="cs-CZ" sz="1200" dirty="0">
                <a:latin typeface="Times New Roman" pitchFamily="18" charset="0"/>
                <a:cs typeface="Times New Roman" pitchFamily="18" charset="0"/>
              </a:rPr>
              <a:t>Styblík, V. a kol.: Český jazyk pro 6. ročník základní školy, SPN, Praha, 2001, s. </a:t>
            </a:r>
            <a:r>
              <a:rPr lang="cs-CZ" sz="1200" dirty="0" smtClean="0">
                <a:latin typeface="Times New Roman" pitchFamily="18" charset="0"/>
                <a:cs typeface="Times New Roman" pitchFamily="18" charset="0"/>
              </a:rPr>
              <a:t>134. </a:t>
            </a:r>
            <a:r>
              <a:rPr lang="cs-CZ" sz="1200" dirty="0">
                <a:latin typeface="Times New Roman" pitchFamily="18" charset="0"/>
                <a:cs typeface="Times New Roman" pitchFamily="18" charset="0"/>
              </a:rPr>
              <a:t>(</a:t>
            </a:r>
            <a:r>
              <a:rPr lang="cs-CZ" sz="1200" dirty="0" err="1">
                <a:latin typeface="Times New Roman" pitchFamily="18" charset="0"/>
                <a:cs typeface="Times New Roman" pitchFamily="18" charset="0"/>
              </a:rPr>
              <a:t>slide</a:t>
            </a:r>
            <a:r>
              <a:rPr lang="cs-CZ" sz="1200" dirty="0">
                <a:latin typeface="Times New Roman" pitchFamily="18" charset="0"/>
                <a:cs typeface="Times New Roman" pitchFamily="18" charset="0"/>
              </a:rPr>
              <a:t> </a:t>
            </a:r>
            <a:r>
              <a:rPr lang="cs-CZ" sz="1200" dirty="0" smtClean="0">
                <a:latin typeface="Times New Roman" pitchFamily="18" charset="0"/>
                <a:cs typeface="Times New Roman" pitchFamily="18" charset="0"/>
              </a:rPr>
              <a:t>5)</a:t>
            </a:r>
          </a:p>
          <a:p>
            <a:pPr marL="171450" indent="-171450" algn="just">
              <a:buFont typeface="Arial" pitchFamily="34" charset="0"/>
              <a:buChar char="•"/>
            </a:pPr>
            <a:r>
              <a:rPr lang="cs-CZ" sz="1200" dirty="0">
                <a:latin typeface="Times New Roman" pitchFamily="18" charset="0"/>
                <a:cs typeface="Times New Roman" pitchFamily="18" charset="0"/>
                <a:hlinkClick r:id="rId2"/>
              </a:rPr>
              <a:t>http://</a:t>
            </a:r>
            <a:r>
              <a:rPr lang="cs-CZ" sz="1200" dirty="0" smtClean="0">
                <a:latin typeface="Times New Roman" pitchFamily="18" charset="0"/>
                <a:cs typeface="Times New Roman" pitchFamily="18" charset="0"/>
                <a:hlinkClick r:id="rId2"/>
              </a:rPr>
              <a:t>dum.rvp.cz/materialy/namety-pro-vypravovani.html</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6)</a:t>
            </a:r>
          </a:p>
          <a:p>
            <a:pPr marL="171450" indent="-171450" algn="just">
              <a:buFont typeface="Arial" pitchFamily="34" charset="0"/>
              <a:buChar char="•"/>
            </a:pPr>
            <a:r>
              <a:rPr lang="cs-CZ" sz="1200" dirty="0">
                <a:latin typeface="Times New Roman" pitchFamily="18" charset="0"/>
                <a:cs typeface="Times New Roman" pitchFamily="18" charset="0"/>
                <a:hlinkClick r:id="rId3"/>
              </a:rPr>
              <a:t>http://</a:t>
            </a:r>
            <a:r>
              <a:rPr lang="cs-CZ" sz="1200" dirty="0" smtClean="0">
                <a:latin typeface="Times New Roman" pitchFamily="18" charset="0"/>
                <a:cs typeface="Times New Roman" pitchFamily="18" charset="0"/>
                <a:hlinkClick r:id="rId3"/>
              </a:rPr>
              <a:t>www.english-online.cz/nahravky2.php?id=31</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7)</a:t>
            </a:r>
          </a:p>
          <a:p>
            <a:pPr marL="171450" indent="-171450" algn="just">
              <a:buFont typeface="Arial" pitchFamily="34" charset="0"/>
              <a:buChar char="•"/>
            </a:pPr>
            <a:r>
              <a:rPr lang="cs-CZ" sz="1200" dirty="0">
                <a:latin typeface="Times New Roman" pitchFamily="18" charset="0"/>
                <a:cs typeface="Times New Roman" pitchFamily="18" charset="0"/>
                <a:hlinkClick r:id="rId4"/>
              </a:rPr>
              <a:t>http://www.appzone.cz/2011/07/kouzlete-jako-harry-potter</a:t>
            </a:r>
            <a:r>
              <a:rPr lang="cs-CZ" sz="1200" dirty="0" smtClean="0">
                <a:latin typeface="Times New Roman" pitchFamily="18" charset="0"/>
                <a:cs typeface="Times New Roman" pitchFamily="18" charset="0"/>
                <a:hlinkClick r:id="rId4"/>
              </a:rPr>
              <a:t>/</a:t>
            </a:r>
            <a:r>
              <a:rPr lang="cs-CZ" sz="1200" dirty="0" smtClean="0">
                <a:latin typeface="Times New Roman" pitchFamily="18" charset="0"/>
                <a:cs typeface="Times New Roman" pitchFamily="18" charset="0"/>
              </a:rPr>
              <a:t> (</a:t>
            </a:r>
            <a:r>
              <a:rPr lang="cs-CZ" sz="1200" dirty="0" err="1" smtClean="0">
                <a:latin typeface="Times New Roman" pitchFamily="18" charset="0"/>
                <a:cs typeface="Times New Roman" pitchFamily="18" charset="0"/>
              </a:rPr>
              <a:t>slide</a:t>
            </a:r>
            <a:r>
              <a:rPr lang="cs-CZ" sz="1200" dirty="0" smtClean="0">
                <a:latin typeface="Times New Roman" pitchFamily="18" charset="0"/>
                <a:cs typeface="Times New Roman" pitchFamily="18" charset="0"/>
              </a:rPr>
              <a:t> 7)</a:t>
            </a:r>
            <a:endParaRPr lang="cs-CZ" sz="1200" dirty="0">
              <a:latin typeface="Times New Roman" pitchFamily="18" charset="0"/>
              <a:cs typeface="Times New Roman" pitchFamily="18" charset="0"/>
            </a:endParaRPr>
          </a:p>
          <a:p>
            <a:pPr marL="171450" indent="-171450" algn="just">
              <a:buFont typeface="Arial" pitchFamily="34" charset="0"/>
              <a:buChar char="•"/>
            </a:pPr>
            <a:r>
              <a:rPr lang="cs-CZ" sz="1200" dirty="0" smtClean="0">
                <a:latin typeface="Times New Roman" pitchFamily="18" charset="0"/>
                <a:cs typeface="Times New Roman" pitchFamily="18" charset="0"/>
              </a:rPr>
              <a:t>obrázky </a:t>
            </a:r>
            <a:r>
              <a:rPr lang="cs-CZ" sz="1200" dirty="0">
                <a:latin typeface="Times New Roman" pitchFamily="18" charset="0"/>
                <a:cs typeface="Times New Roman" pitchFamily="18" charset="0"/>
              </a:rPr>
              <a:t>z databáze </a:t>
            </a:r>
            <a:r>
              <a:rPr lang="cs-CZ" sz="1200" dirty="0" smtClean="0">
                <a:latin typeface="Times New Roman" pitchFamily="18" charset="0"/>
                <a:cs typeface="Times New Roman" pitchFamily="18" charset="0"/>
              </a:rPr>
              <a:t>klipart</a:t>
            </a:r>
            <a:endParaRPr lang="cs-CZ" sz="1200" dirty="0">
              <a:latin typeface="Times New Roman" pitchFamily="18" charset="0"/>
              <a:cs typeface="Times New Roman" pitchFamily="18" charset="0"/>
            </a:endParaRPr>
          </a:p>
        </p:txBody>
      </p:sp>
    </p:spTree>
    <p:extLst>
      <p:ext uri="{BB962C8B-B14F-4D97-AF65-F5344CB8AC3E}">
        <p14:creationId xmlns:p14="http://schemas.microsoft.com/office/powerpoint/2010/main" val="2194390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6">
            <a:lumMod val="40000"/>
            <a:lumOff val="60000"/>
          </a:schemeClr>
        </a:solidFill>
      </a:spPr>
      <a:bodyPr wrap="square" rtlCol="0">
        <a:spAutoFit/>
      </a:bodyPr>
      <a:lstStyle>
        <a:defPPr>
          <a:defRPr sz="1200" b="1" dirty="0" smtClean="0">
            <a:solidFill>
              <a:schemeClr val="accent3">
                <a:lumMod val="50000"/>
              </a:schemeClr>
            </a:solidFill>
          </a:defRPr>
        </a:defPPr>
      </a:lstStyle>
    </a:txDef>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1591</Words>
  <Application>Microsoft Office PowerPoint</Application>
  <PresentationFormat>Předvádění na obrazovce (16:9)</PresentationFormat>
  <Paragraphs>180</Paragraphs>
  <Slides>10</Slides>
  <Notes>8</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sady Office</vt:lpstr>
      <vt:lpstr>20.1 Vypravování, přímá řeč</vt:lpstr>
      <vt:lpstr>20.2 Co již víme?</vt:lpstr>
      <vt:lpstr>20.3 Jaké si řekneme nové termíny a názvy?</vt:lpstr>
      <vt:lpstr>20.4 Co si řekneme nového?</vt:lpstr>
      <vt:lpstr>20.5 Procvičení a příklady</vt:lpstr>
      <vt:lpstr>20.6 Něco navíc pro šikovné</vt:lpstr>
      <vt:lpstr>20.7 CLIL</vt:lpstr>
      <vt:lpstr>20.8 Test znalostí</vt:lpstr>
      <vt:lpstr>Prezentace aplikace PowerPoint</vt:lpstr>
      <vt:lpstr>Prezentace aplikace PowerPoint</vt:lpstr>
    </vt:vector>
  </TitlesOfParts>
  <Company>Základní škla Děčín VI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prusa</dc:creator>
  <cp:lastModifiedBy>wernerova</cp:lastModifiedBy>
  <cp:revision>163</cp:revision>
  <dcterms:created xsi:type="dcterms:W3CDTF">2010-10-18T18:21:56Z</dcterms:created>
  <dcterms:modified xsi:type="dcterms:W3CDTF">2012-09-17T08:01:12Z</dcterms:modified>
</cp:coreProperties>
</file>