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D60093"/>
    <a:srgbClr val="FFFF00"/>
    <a:srgbClr val="813763"/>
    <a:srgbClr val="99CC00"/>
    <a:srgbClr val="51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0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4B2A46-CC2A-45E2-92A1-8E0C9C95DBC9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19DA85-BF07-4FD2-89BF-3CF752A1C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40239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7C4F89-C36E-46C3-84B4-AB83250106BF}" type="datetimeFigureOut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C131CB-F07C-431C-A3EC-2A206C0B1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1608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74AAFB-23C0-448E-A97F-B0925D01DB9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9C7DF-0C17-4FD2-886E-3B97EBFF3B0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83FB2-8479-48ED-B3A7-292E708748E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21F825-0C84-4D71-B033-55F5713315F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3C4FBE-A2B8-4BA6-86E1-30222F010C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E09102-F971-428C-A831-AAE149BD155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BC57F5-599B-4BFA-8E97-231E419611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028B34-2A5A-4F36-87D8-A1AAC9E55B3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6FC92-7E5C-49F7-8772-431F6F669DA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A87CD-AD04-4FBB-9DB9-7B3B4E8CE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EAC3-4A1A-4202-81FB-69579DA2E2A9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5FF6A-E6C5-4B2B-9151-974F44EC97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A481-6A58-422D-99E8-B2DC737ECA8D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A8C05-0D64-4014-A4D8-1B0AB4AB8A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B39AB-AA9E-4198-90A3-91613E3B297E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E428-7DFC-4A0A-8BD2-8381C194CD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68D09-5F4E-4105-A0C1-25F57456691C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D38D1-15A6-46BF-852D-D80472497A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764D9-335D-435B-ADAD-A79DE61A864D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E1EF1-7B4C-40BA-91EA-A055E43C8C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3EF61-EC60-4F3C-82D4-BCC4C0147068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66405-5CA2-43AE-A9AA-EA73BF4FA1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32249-1FE6-410A-9853-FCFAB29F68C7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350AA-29B8-4A84-A3A2-BB192E4757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52B4-0A5D-4B88-BDB6-CBC4408062F9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C5786-2561-4908-A7B9-6340068359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FECFF-B473-4E2A-95D6-443103DBF7BB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1A1B9-3FE6-40B8-A9C9-D6980B9E3C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9E60-FEFB-4BEC-B791-2043F92B728A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A41D-C9BB-4DED-858E-335CF1340A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929D458-3756-42E1-A97F-07067ABDB9E0}" type="datetime1">
              <a:rPr lang="cs-CZ"/>
              <a:pPr>
                <a:defRPr/>
              </a:pPr>
              <a:t>15.1.2012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7D591B-5C30-4D0E-8626-A80BBC13CF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ww.pravidla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lovnik-cizich-slov.abz.cz/" TargetMode="External"/><Relationship Id="rId5" Type="http://schemas.openxmlformats.org/officeDocument/2006/relationships/hyperlink" Target="http://prirucka.ujc.cas.cz/?dotaz=klerikalismus" TargetMode="Externa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hyperlink" Target="http://www.obrazky.cz/detail?q=slovn%C3%ADk%20ciz%C3%ADch%20slov&amp;offset=1&amp;limit=20&amp;bUrlPar=filter=1&amp;resNum=5&amp;ref=http://www.obrazky.cz/?step=20&amp;filter=1&amp;s=&amp;size=any&amp;sId=K4dQ50GWwt7ZApGPdmds&amp;orientation=&amp;q=slovn%C3%ADk+ciz%C3%ADch+slov&amp;from=19&amp;resID=eSYcA7rlMqv5mRcWkjz-hQGpljc2tpzqen8365Fxbfw&amp;imgURL=http://www.alescenek.cz/data/produkty/slovnik_cizich_slov_encyklopedie_dum.jpg&amp;pageURL=http://epravo.alescenek.cz/?map=obchod&amp;cat=300007&amp;c=100&amp;hledej=Kolektiv%20autor%F9&amp;imgX=150&amp;imgY=250&amp;imgSize=7&amp;thURL=http://media4.picsearch.com/is?eSYcA7rlMqv5mRcWkjz-hQGpljc2tpzqen8365Fxbfw&amp;thX=76&amp;thY=128&amp;qNoSite=slovn%C3%ADk+ciz%C3%ADch+slov&amp;siteWWW=&amp;sId=K4dQ50GWCTjnApF1nbJ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brazky.cz/detail?q=koruna&amp;offset=1&amp;limit=20&amp;bUrlPar=filter=1&amp;resNum=7&amp;ref=http://www.obrazky.cz/?q=koruna&amp;from=37&amp;resID=XAMwOZLeqo6QPH-wz8-Gz6cbBE8ZunusZ8vhgtTlzfs&amp;imgURL=http://img.aktualne.centrum.cz/167/91/1679157-koruna.jpg&amp;pageURL=http://aktualne.centrum.cz/ekonomika/penize/clanek.phtml?id=630025&amp;imgX=201&amp;imgY=150&amp;imgSize=12&amp;thURL=http://media3.picsearch.com/is?XAMwOZLeqo6QPH-wz8-Gz6cbBE8ZunusZ8vhgtTlzfs&amp;thX=128&amp;thY=95&amp;qNoSite=koruna&amp;siteWWW=&amp;sId=K4dQ50GWwT0lApqxt1rS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obrazky.cz/detail?q=koruna&amp;offset=1&amp;limit=20&amp;bUrlPar=filter=1&amp;resNum=4&amp;ref=http://search.seznam.cz/?aq=&amp;oq=&amp;sourceid=szn-HP&amp;thru=&amp;q=koruna&amp;mod=f&amp;resID=tk1rGOUB1u0faBB6hmGwi7Ntf5-SyMa0eFTyZBs2PXM&amp;imgURL=http://travel.jsc.cz/pix/resorts/karlstejn/koruna.jpg&amp;pageURL=http://travel.jsc.cz/vyletni-mista/ceska-republika/karlstejn/&amp;imgX=300&amp;imgY=240&amp;imgSize=13&amp;thURL=http://media3.picsearch.com/is?tk1rGOUB1u0faBB6hmGwi7Ntf5-SyMa0eFTyZBs2PXM&amp;thX=128&amp;thY=102&amp;qNoSite=koruna&amp;siteWWW=&amp;sId=K4dQ50GWwgS4ApIBYpZ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sty.nanic.cz/testy/cestina/cizi-slova-casto-pouzivana-mozna-neznam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wmf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roskopnamiru.cz/files/Svatovaclavska-koruna.jpg" TargetMode="External"/><Relationship Id="rId13" Type="http://schemas.openxmlformats.org/officeDocument/2006/relationships/hyperlink" Target="http://images.quickblogcast.com/33693-31439/ForeignWords.jpg" TargetMode="External"/><Relationship Id="rId3" Type="http://schemas.openxmlformats.org/officeDocument/2006/relationships/hyperlink" Target="http://www.phil.muni.cz/cest/publikace/obr/mluvnice.jpg" TargetMode="External"/><Relationship Id="rId7" Type="http://schemas.openxmlformats.org/officeDocument/2006/relationships/hyperlink" Target="http://data.bux.cz/book/013/035/0130359/large.jpg" TargetMode="External"/><Relationship Id="rId12" Type="http://schemas.openxmlformats.org/officeDocument/2006/relationships/hyperlink" Target="http://yenxavier.files.wordpress.com/2010/10/dictionary.jpg" TargetMode="External"/><Relationship Id="rId2" Type="http://schemas.openxmlformats.org/officeDocument/2006/relationships/hyperlink" Target="http://www.databazeknih.cz/images/63_/6344/slovnik-cizich-slov-8210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vershop.cz/image/vyrobky/vyrobek10784.jpg" TargetMode="External"/><Relationship Id="rId11" Type="http://schemas.openxmlformats.org/officeDocument/2006/relationships/hyperlink" Target="http://www.stribrnak.cz/wp-content/uploads/2007/11/jan-lucembursky-floren2.jpg" TargetMode="External"/><Relationship Id="rId5" Type="http://schemas.openxmlformats.org/officeDocument/2006/relationships/hyperlink" Target="http://www.online-knihy.cz/UserFiles/zbozi/obrazky/strucna-mluvnice-ceska-0056239.jpg" TargetMode="External"/><Relationship Id="rId10" Type="http://schemas.openxmlformats.org/officeDocument/2006/relationships/hyperlink" Target="http://p-numismatika.cz/images/kapitola_10/floren_02.jpg" TargetMode="External"/><Relationship Id="rId4" Type="http://schemas.openxmlformats.org/officeDocument/2006/relationships/hyperlink" Target="http://www.wigym.cz/nv/wp-content/uploads/ucebnice/cj/slovnik_spisovne_cestiny.jpg" TargetMode="External"/><Relationship Id="rId9" Type="http://schemas.openxmlformats.org/officeDocument/2006/relationships/hyperlink" Target="http://www.superrodina.cz/wp-content/uploads/2011/07/n%C3%A1rodn%C3%AD-muzeum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-324544" y="558800"/>
            <a:ext cx="4609207" cy="593725"/>
          </a:xfrm>
        </p:spPr>
        <p:txBody>
          <a:bodyPr/>
          <a:lstStyle/>
          <a:p>
            <a:pPr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2.1  Jazykové příručky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Zuzana Kadlecová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395288" y="1276350"/>
            <a:ext cx="38893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i="1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400" i="1">
                <a:latin typeface="Times New Roman" pitchFamily="18" charset="0"/>
                <a:cs typeface="Times New Roman" pitchFamily="18" charset="0"/>
              </a:rPr>
              <a:t>Virtuální realita, neboli psychoprostorové ovlivňování a řízení naší mozkové činnosti, je v zásadě dílem elektroniky a kybernetiky. Specifickým způsobem jsou její možnosti využívány například při výcviku pilotů nebo astronautů.“</a:t>
            </a:r>
          </a:p>
        </p:txBody>
      </p:sp>
      <p:sp>
        <p:nvSpPr>
          <p:cNvPr id="15366" name="Obdélník 12"/>
          <p:cNvSpPr>
            <a:spLocks noChangeArrowheads="1"/>
          </p:cNvSpPr>
          <p:nvPr/>
        </p:nvSpPr>
        <p:spPr bwMode="auto">
          <a:xfrm>
            <a:off x="4643438" y="915988"/>
            <a:ext cx="41021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200" b="1" i="1">
                <a:latin typeface="Calibri" pitchFamily="34" charset="0"/>
              </a:rPr>
              <a:t>„</a:t>
            </a:r>
            <a:r>
              <a:rPr lang="cs-CZ" sz="1400" i="1">
                <a:latin typeface="Times New Roman" pitchFamily="18" charset="0"/>
                <a:cs typeface="Times New Roman" pitchFamily="18" charset="0"/>
              </a:rPr>
              <a:t>Staří ludé z našéj dědiny často zpomínajú na dvúch zlodějú, na kerých žádná spravedlnosť nestačila, až jednú sa odsúdili sami – a jaksapatří!“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716463" y="2355850"/>
            <a:ext cx="4248150" cy="730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i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„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Navzdori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neutuchající a dlouhotrvající snaze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víropců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bespečnostních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technologijí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přez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značné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ůsilý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uživatelů se virové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nebespečí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ňijak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nezmenčuje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.“</a:t>
            </a:r>
          </a:p>
        </p:txBody>
      </p:sp>
      <p:sp>
        <p:nvSpPr>
          <p:cNvPr id="15368" name="TextovéPole 14"/>
          <p:cNvSpPr txBox="1">
            <a:spLocks noChangeArrowheads="1"/>
          </p:cNvSpPr>
          <p:nvPr/>
        </p:nvSpPr>
        <p:spPr bwMode="auto">
          <a:xfrm rot="10800000" flipV="1">
            <a:off x="5292725" y="3219450"/>
            <a:ext cx="3600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Times New Roman" pitchFamily="18" charset="0"/>
                <a:cs typeface="Times New Roman" pitchFamily="18" charset="0"/>
              </a:rPr>
              <a:t>Je tento text napsán bezchybně?</a:t>
            </a:r>
          </a:p>
        </p:txBody>
      </p:sp>
      <p:sp>
        <p:nvSpPr>
          <p:cNvPr id="15369" name="TextovéPole 15"/>
          <p:cNvSpPr txBox="1">
            <a:spLocks noChangeArrowheads="1"/>
          </p:cNvSpPr>
          <p:nvPr/>
        </p:nvSpPr>
        <p:spPr bwMode="auto">
          <a:xfrm>
            <a:off x="5148263" y="1708150"/>
            <a:ext cx="3600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>
                <a:latin typeface="Times New Roman" pitchFamily="18" charset="0"/>
                <a:cs typeface="Times New Roman" pitchFamily="18" charset="0"/>
              </a:rPr>
              <a:t>Jsou slova </a:t>
            </a:r>
            <a:r>
              <a:rPr lang="cs-CZ" sz="1600" b="1" i="1">
                <a:latin typeface="Times New Roman" pitchFamily="18" charset="0"/>
                <a:cs typeface="Times New Roman" pitchFamily="18" charset="0"/>
              </a:rPr>
              <a:t>ludé, kerých </a:t>
            </a:r>
            <a:r>
              <a:rPr lang="cs-CZ" sz="1600" b="1">
                <a:latin typeface="Times New Roman" pitchFamily="18" charset="0"/>
                <a:cs typeface="Times New Roman" pitchFamily="18" charset="0"/>
              </a:rPr>
              <a:t>atd. spisovná?</a:t>
            </a:r>
          </a:p>
        </p:txBody>
      </p:sp>
      <p:sp>
        <p:nvSpPr>
          <p:cNvPr id="15370" name="TextovéPole 16"/>
          <p:cNvSpPr txBox="1">
            <a:spLocks noChangeArrowheads="1"/>
          </p:cNvSpPr>
          <p:nvPr/>
        </p:nvSpPr>
        <p:spPr bwMode="auto">
          <a:xfrm>
            <a:off x="468313" y="2571750"/>
            <a:ext cx="23034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>
                <a:latin typeface="Times New Roman" pitchFamily="18" charset="0"/>
                <a:cs typeface="Times New Roman" pitchFamily="18" charset="0"/>
              </a:rPr>
              <a:t>Chápeš a dokážeš vysvětlit význam slov </a:t>
            </a:r>
            <a:r>
              <a:rPr lang="cs-CZ" sz="1600" b="1" i="1">
                <a:latin typeface="Times New Roman" pitchFamily="18" charset="0"/>
                <a:cs typeface="Times New Roman" pitchFamily="18" charset="0"/>
              </a:rPr>
              <a:t>virtuální, elektronika, kybernetika apod.?</a:t>
            </a:r>
          </a:p>
        </p:txBody>
      </p:sp>
      <p:pic>
        <p:nvPicPr>
          <p:cNvPr id="15371" name="Picture 12" descr="MC900434411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2427288"/>
            <a:ext cx="162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6372225" y="4084638"/>
            <a:ext cx="2628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5"/>
              </a:rPr>
              <a:t>Internetová jazyková příručka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4572000" y="4084638"/>
            <a:ext cx="174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6"/>
              </a:rPr>
              <a:t>Slovník cizích slov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5795963" y="3651250"/>
            <a:ext cx="2424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7"/>
              </a:rPr>
              <a:t>Pravidla českého pravopisu</a:t>
            </a:r>
            <a:endParaRPr lang="cs-CZ" sz="1600">
              <a:latin typeface="Times New Roman" pitchFamily="18" charset="0"/>
            </a:endParaRPr>
          </a:p>
        </p:txBody>
      </p:sp>
      <p:sp>
        <p:nvSpPr>
          <p:cNvPr id="15375" name="Text Box 16"/>
          <p:cNvSpPr txBox="1">
            <a:spLocks noChangeArrowheads="1"/>
          </p:cNvSpPr>
          <p:nvPr/>
        </p:nvSpPr>
        <p:spPr bwMode="auto">
          <a:xfrm>
            <a:off x="107950" y="3795713"/>
            <a:ext cx="3117850" cy="581025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 dirty="0">
                <a:latin typeface="Times New Roman" pitchFamily="18" charset="0"/>
              </a:rPr>
              <a:t>Odpověď na tyto otázky nalezneš v jazykových příručkách.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850" y="527050"/>
            <a:ext cx="3240088" cy="388938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780172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Zuzana Kadlecová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a 9.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Jazykové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příručky,  pravidla českého pravopisu, slovník cizích slov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typy jazykových příruček,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způsoby zápisu do jazykových příruček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9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-396552" y="627063"/>
            <a:ext cx="7200577" cy="595312"/>
          </a:xfrm>
        </p:spPr>
        <p:txBody>
          <a:bodyPr/>
          <a:lstStyle/>
          <a:p>
            <a:pPr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2.2  Co již víme o jazykových příručkách?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203325"/>
            <a:ext cx="8209285" cy="2308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Jazykové příručky nám napomáhají, abychom se dokázali vyjadřovat spisovně a mluvnicky správně, abychom chápali význam slov.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Nejznámější příručky: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Pravidla českého pravopisu (PČP)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Slovník spisovné češtiny (SSČ)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Stručná mluvnice česká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Česká mluvnice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Slovník cizích slov (SCS)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3724275"/>
            <a:ext cx="504006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Slovníky jsou řazeny abecedně a obsahují několik částí: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poučení o zpracování slovníku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seznam zkratek a značek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lphaLcPeriod"/>
              <a:defRPr/>
            </a:pP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seznam vlastních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jmen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3" name="Picture 6" descr="skolni-pravidla-ceskeho-pravopis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3508375"/>
            <a:ext cx="9413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00562204993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1708150"/>
            <a:ext cx="117951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0" descr="0056239-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435846"/>
            <a:ext cx="9826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2" descr="1mluvni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525" y="1635125"/>
            <a:ext cx="11604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4" descr="náhled obrázku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39952" y="1851670"/>
            <a:ext cx="112871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8" descr="Pravidla českého pravopisu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7625" y="3292475"/>
            <a:ext cx="11906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179512" y="555625"/>
            <a:ext cx="6695951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2.3 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ovéPole 3"/>
          <p:cNvSpPr txBox="1">
            <a:spLocks noChangeArrowheads="1"/>
          </p:cNvSpPr>
          <p:nvPr/>
        </p:nvSpPr>
        <p:spPr bwMode="auto">
          <a:xfrm>
            <a:off x="179388" y="1131888"/>
            <a:ext cx="42084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  <a:cs typeface="Times New Roman" pitchFamily="18" charset="0"/>
              </a:rPr>
              <a:t>Zápis hesla ve slovníku SSČ a jeho vysvětlení: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0825" y="1851025"/>
            <a:ext cx="6408738" cy="2862263"/>
          </a:xfrm>
          <a:prstGeom prst="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CC3399">
                <a:alpha val="69804"/>
              </a:srgb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korun│a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-y  ž &lt; l &gt;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kruhová ozdoba hlavy jako odznak panovnické hodnosti: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nést na hlavě k-u 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panovnická hodnost: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ucházet se o českou k-u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království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: země K-y české 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jednotka měny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platidlo této hodnoty: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česká, slovenská, švédská k.; - kovová k.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 …………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│a	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koncovka 1. pádu č.j. (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k-u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znamená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orun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-y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koncovka 2. pádu čísla jednotného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rod ženský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&lt; l &gt;  	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původ slova – ze kterého jazyka pochází (zde konkrétně z latiny)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[    ]	výslovnost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1., 2., 3.          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významy slova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příd.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zájm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přísl.               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slovní druh (u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podst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jmen se neuvádí, u sloves: </a:t>
            </a:r>
            <a:r>
              <a:rPr lang="cs-CZ" sz="1200" b="1" dirty="0" err="1">
                <a:latin typeface="Times New Roman" pitchFamily="18" charset="0"/>
                <a:cs typeface="Times New Roman" pitchFamily="18" charset="0"/>
              </a:rPr>
              <a:t>ned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dok.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předl.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…</a:t>
            </a:r>
          </a:p>
        </p:txBody>
      </p:sp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3752850"/>
            <a:ext cx="287337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11" descr="náhled obrázku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1725" y="555625"/>
            <a:ext cx="1435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13" descr="náhled obrázku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7050" y="1924050"/>
            <a:ext cx="1219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16" descr="220px-Vasik_kaple_200px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950" y="3076575"/>
            <a:ext cx="1704975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185738" y="485775"/>
            <a:ext cx="4962525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2.4 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03213" y="1320800"/>
            <a:ext cx="1776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</a:rPr>
              <a:t>Zápis hesla  PČP :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4787900" y="1347788"/>
            <a:ext cx="1946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</a:rPr>
              <a:t>Zápis hesla ve SCS :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231775" y="1871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76238" y="1879600"/>
            <a:ext cx="347503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muzeum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zea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stř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., mn. 2. –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zeí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, 7. - </a:t>
            </a:r>
            <a:r>
              <a:rPr lang="cs-CZ" sz="1400" i="1" dirty="0" err="1">
                <a:latin typeface="Times New Roman" pitchFamily="18" charset="0"/>
                <a:cs typeface="Times New Roman" pitchFamily="18" charset="0"/>
              </a:rPr>
              <a:t>zei</a:t>
            </a:r>
            <a:r>
              <a:rPr lang="el-GR" sz="1400" i="1" dirty="0">
                <a:latin typeface="Times New Roman" pitchFamily="18" charset="0"/>
                <a:cs typeface="Times New Roman" pitchFamily="18" charset="0"/>
              </a:rPr>
              <a:t>;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Národní  muzeum</a:t>
            </a:r>
            <a:r>
              <a:rPr lang="el-GR" sz="1400" i="1" dirty="0">
                <a:latin typeface="Times New Roman" pitchFamily="18" charset="0"/>
                <a:cs typeface="Times New Roman" pitchFamily="18" charset="0"/>
              </a:rPr>
              <a:t>;</a:t>
            </a:r>
            <a:r>
              <a:rPr lang="cs-CZ" sz="1400" i="1" dirty="0">
                <a:latin typeface="Times New Roman" pitchFamily="18" charset="0"/>
                <a:cs typeface="Times New Roman" pitchFamily="18" charset="0"/>
              </a:rPr>
              <a:t>  Muzeum skla a bižuterie, Muzeum tělesné výchovy a sportu</a:t>
            </a:r>
            <a:endParaRPr lang="el-GR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1" name="Picture 15" descr="207182-top_foto1-dmtz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716213"/>
            <a:ext cx="3887788" cy="218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16"/>
          <p:cNvSpPr txBox="1">
            <a:spLocks noChangeArrowheads="1"/>
          </p:cNvSpPr>
          <p:nvPr/>
        </p:nvSpPr>
        <p:spPr bwMode="auto">
          <a:xfrm>
            <a:off x="4859338" y="2066925"/>
            <a:ext cx="40528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floren</a:t>
            </a:r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dř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též florin, zkr.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fl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.) m. (6. </a:t>
            </a:r>
            <a:r>
              <a:rPr lang="cs-CZ" sz="1400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– u) zlatá, později stříbrná  mince ražená od r. 1252 ve Florencii (v. florentský) a podle tohoto vzoru i německá, rakouská a uherská</a:t>
            </a:r>
            <a:r>
              <a:rPr lang="el-GR" sz="1400" dirty="0">
                <a:latin typeface="Times New Roman" pitchFamily="18" charset="0"/>
                <a:cs typeface="Times New Roman" pitchFamily="18" charset="0"/>
              </a:rPr>
              <a:t>;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zlatý, zlatník, zlatka</a:t>
            </a:r>
            <a:endParaRPr lang="el-G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3" name="Picture 18" descr="floren-z-florencj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5625"/>
            <a:ext cx="15128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20" descr="flor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3148013"/>
            <a:ext cx="3371850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250825" y="555625"/>
            <a:ext cx="4608513" cy="503238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2.5  Procvičení a příklady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388" y="1203325"/>
            <a:ext cx="5472112" cy="2308225"/>
          </a:xfrm>
          <a:prstGeom prst="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u="sng" dirty="0">
                <a:latin typeface="Times New Roman" pitchFamily="18" charset="0"/>
                <a:cs typeface="Times New Roman" pitchFamily="18" charset="0"/>
              </a:rPr>
              <a:t>S pomocí jazykových příruček doplň, případně podtrhni správnou možnost. Zkratkou uveď, ve které příručce si našel odpověď.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Co znamená zkratka „kap.“? </a:t>
            </a:r>
            <a:r>
              <a:rPr lang="cs-CZ" sz="1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kapitola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Doplň i/y: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černob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__l,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Chrop__ně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sum__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Podtrhni správný tvar: konkrétní –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konkretní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voliera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– voliéra.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Zakroužkuj velká písmena: ULICE NA STRÁNI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Podtrhni správný tvar: pravdě podobný – pravděpodobný.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Kterého rodu je slovo „káně“?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Podtrhni správnou pravopisnou podobu: gymnasium – gymnázium.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Jak bude znít 2.p.č.j. od slova „šodó“?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Napiš správně tvar 1.p. č.mn. od „dobříšský kluk“.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4787900" y="1708150"/>
            <a:ext cx="647700" cy="1754188"/>
          </a:xfrm>
          <a:prstGeom prst="rect">
            <a:avLst/>
          </a:prstGeom>
          <a:gradFill rotWithShape="1">
            <a:gsLst>
              <a:gs pos="0">
                <a:srgbClr val="F190C6"/>
              </a:gs>
              <a:gs pos="50000">
                <a:srgbClr val="F5BCDA"/>
              </a:gs>
              <a:gs pos="100000">
                <a:srgbClr val="F9DFE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i="1">
                <a:solidFill>
                  <a:srgbClr val="FF0000"/>
                </a:solidFill>
                <a:latin typeface="Calibri" pitchFamily="34" charset="0"/>
              </a:rPr>
              <a:t>SSČ</a:t>
            </a: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  <a:p>
            <a:endParaRPr lang="cs-CZ" sz="1200" b="1" i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388" y="3795713"/>
            <a:ext cx="3960812" cy="1016000"/>
          </a:xfrm>
          <a:prstGeom prst="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Vysvětli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význam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zkratek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symbolů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užívaných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 SSČ:</a:t>
            </a:r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příd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 ________________________________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__________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×  ___________________________________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rozk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 ________________________________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__________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3558" name="TextovéPole 5"/>
          <p:cNvSpPr txBox="1">
            <a:spLocks noChangeArrowheads="1"/>
          </p:cNvSpPr>
          <p:nvPr/>
        </p:nvSpPr>
        <p:spPr bwMode="auto">
          <a:xfrm>
            <a:off x="4859338" y="3940175"/>
            <a:ext cx="4033837" cy="639763"/>
          </a:xfrm>
          <a:prstGeom prst="rect">
            <a:avLst/>
          </a:prstGeom>
          <a:gradFill rotWithShape="1">
            <a:gsLst>
              <a:gs pos="0">
                <a:srgbClr val="F190C6"/>
              </a:gs>
              <a:gs pos="50000">
                <a:srgbClr val="F5BCDA"/>
              </a:gs>
              <a:gs pos="100000">
                <a:srgbClr val="F9DFE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Najdi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v SSČ a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zapiš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význam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slova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i="1" u="sng" dirty="0">
                <a:latin typeface="Times New Roman" pitchFamily="18" charset="0"/>
                <a:cs typeface="Times New Roman" pitchFamily="18" charset="0"/>
              </a:rPr>
              <a:t>perioda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: </a:t>
            </a:r>
            <a:endParaRPr lang="cs-CZ" sz="12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4F6228"/>
                </a:solidFill>
                <a:latin typeface="Calibri" pitchFamily="34" charset="0"/>
              </a:rPr>
              <a:t>____________________________________________________________________________________________________</a:t>
            </a:r>
          </a:p>
        </p:txBody>
      </p:sp>
      <p:sp>
        <p:nvSpPr>
          <p:cNvPr id="23559" name="TextovéPole 7"/>
          <p:cNvSpPr txBox="1">
            <a:spLocks noChangeArrowheads="1"/>
          </p:cNvSpPr>
          <p:nvPr/>
        </p:nvSpPr>
        <p:spPr bwMode="auto">
          <a:xfrm>
            <a:off x="5940425" y="771525"/>
            <a:ext cx="2881313" cy="1370013"/>
          </a:xfrm>
          <a:prstGeom prst="rect">
            <a:avLst/>
          </a:prstGeom>
          <a:gradFill rotWithShape="1">
            <a:gsLst>
              <a:gs pos="0">
                <a:srgbClr val="F190C6"/>
              </a:gs>
              <a:gs pos="50000">
                <a:srgbClr val="F5BCDA"/>
              </a:gs>
              <a:gs pos="100000">
                <a:srgbClr val="F9DFE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Zapiš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následující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slova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pořadí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, v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jakém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seřazena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u="sng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200" b="1" u="sng" dirty="0">
                <a:latin typeface="Times New Roman" pitchFamily="18" charset="0"/>
                <a:cs typeface="Times New Roman" pitchFamily="18" charset="0"/>
              </a:rPr>
              <a:t> SSČ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profesor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profesionál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profesura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profese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profylaxe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>
                <a:latin typeface="Times New Roman" pitchFamily="18" charset="0"/>
                <a:cs typeface="Times New Roman" pitchFamily="18" charset="0"/>
              </a:rPr>
              <a:t>probošt</a:t>
            </a: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1.                                     4.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2.                                     5.</a:t>
            </a:r>
          </a:p>
          <a:p>
            <a:pPr algn="just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3.                                     6.</a:t>
            </a:r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6064250" y="2524125"/>
            <a:ext cx="2684463" cy="1015663"/>
          </a:xfrm>
          <a:prstGeom prst="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 u="sng" dirty="0">
                <a:latin typeface="Times New Roman" pitchFamily="18" charset="0"/>
              </a:rPr>
              <a:t>Jakého původu je slovo </a:t>
            </a:r>
            <a:r>
              <a:rPr lang="cs-CZ" sz="1200" b="1" i="1" u="sng" dirty="0">
                <a:latin typeface="Times New Roman" pitchFamily="18" charset="0"/>
              </a:rPr>
              <a:t>bufet</a:t>
            </a:r>
            <a:r>
              <a:rPr lang="cs-CZ" sz="1200" b="1" u="sng" dirty="0">
                <a:latin typeface="Times New Roman" pitchFamily="18" charset="0"/>
              </a:rPr>
              <a:t>, jak se </a:t>
            </a:r>
            <a:r>
              <a:rPr lang="cs-CZ" sz="1200" b="1" u="sng" dirty="0" smtClean="0">
                <a:latin typeface="Times New Roman" pitchFamily="18" charset="0"/>
              </a:rPr>
              <a:t>vyslovuje </a:t>
            </a:r>
            <a:r>
              <a:rPr lang="cs-CZ" sz="1200" b="1" u="sng" dirty="0">
                <a:latin typeface="Times New Roman" pitchFamily="18" charset="0"/>
              </a:rPr>
              <a:t>a co znamená?</a:t>
            </a:r>
          </a:p>
          <a:p>
            <a:r>
              <a:rPr lang="cs-CZ" sz="1200" b="1" u="sng" dirty="0">
                <a:latin typeface="Times New Roman" pitchFamily="18" charset="0"/>
              </a:rPr>
              <a:t>________________________________________________________________________________________________</a:t>
            </a: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7380288" y="4659313"/>
            <a:ext cx="15605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>
                <a:latin typeface="Times New Roman" pitchFamily="18" charset="0"/>
                <a:hlinkClick r:id="rId3"/>
              </a:rPr>
              <a:t>Cizí slova - testy</a:t>
            </a:r>
            <a:endParaRPr lang="cs-CZ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179388" y="555625"/>
            <a:ext cx="5040312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2.6 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650" y="627063"/>
            <a:ext cx="11842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5288" y="1492250"/>
            <a:ext cx="6624637" cy="1446213"/>
          </a:xfrm>
          <a:prstGeom prst="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u="sng" dirty="0">
                <a:latin typeface="Times New Roman" pitchFamily="18" charset="0"/>
                <a:cs typeface="Times New Roman" pitchFamily="18" charset="0"/>
              </a:rPr>
              <a:t>Dokážeš následující jednotky rozdělit do pěti skupin a v každé skupině je zapsat v pořadí podle velikosti?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sáh, měřice, kopa, palec, jitro, anglická míle, námořní míle, tucet, věrtel, cent, coul, stopa, pár, loket, hon, píď, yard, máz, žejdlík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288" y="2787650"/>
          <a:ext cx="662473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4947"/>
                <a:gridCol w="1324947"/>
                <a:gridCol w="1324947"/>
                <a:gridCol w="1324947"/>
                <a:gridCol w="13249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</a:rPr>
                        <a:t>početní jednotky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</a:rPr>
                        <a:t>váhy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</a:rPr>
                        <a:t>délkové míry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</a:rPr>
                        <a:t>plošné míry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solidFill>
                            <a:schemeClr val="tx1"/>
                          </a:solidFill>
                        </a:rPr>
                        <a:t>duté míry</a:t>
                      </a:r>
                      <a:endParaRPr lang="cs-CZ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FF00">
                            <a:tint val="66000"/>
                            <a:satMod val="160000"/>
                          </a:srgbClr>
                        </a:gs>
                        <a:gs pos="50000">
                          <a:srgbClr val="FFFF00">
                            <a:tint val="44500"/>
                            <a:satMod val="160000"/>
                          </a:srgbClr>
                        </a:gs>
                        <a:gs pos="100000">
                          <a:srgbClr val="FFFF0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5643" name="Text Box 44"/>
          <p:cNvSpPr txBox="1">
            <a:spLocks noChangeArrowheads="1"/>
          </p:cNvSpPr>
          <p:nvPr/>
        </p:nvSpPr>
        <p:spPr bwMode="auto">
          <a:xfrm>
            <a:off x="7380288" y="2355850"/>
            <a:ext cx="1393825" cy="304800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 b="1" dirty="0">
                <a:latin typeface="Times New Roman" pitchFamily="18" charset="0"/>
              </a:rPr>
              <a:t>Co je to </a:t>
            </a:r>
            <a:r>
              <a:rPr lang="cs-CZ" sz="1400" b="1" i="1" dirty="0">
                <a:latin typeface="Times New Roman" pitchFamily="18" charset="0"/>
              </a:rPr>
              <a:t>obrtlík?</a:t>
            </a:r>
            <a:endParaRPr lang="cs-CZ" sz="1400" b="1" dirty="0">
              <a:latin typeface="Times New Roman" pitchFamily="18" charset="0"/>
            </a:endParaRPr>
          </a:p>
        </p:txBody>
      </p:sp>
      <p:sp>
        <p:nvSpPr>
          <p:cNvPr id="25644" name="Text Box 45"/>
          <p:cNvSpPr txBox="1">
            <a:spLocks noChangeArrowheads="1"/>
          </p:cNvSpPr>
          <p:nvPr/>
        </p:nvSpPr>
        <p:spPr bwMode="auto">
          <a:xfrm>
            <a:off x="5580063" y="700088"/>
            <a:ext cx="1728787" cy="523220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b="1" dirty="0">
                <a:latin typeface="Times New Roman" pitchFamily="18" charset="0"/>
              </a:rPr>
              <a:t>Kdo je </a:t>
            </a:r>
            <a:r>
              <a:rPr lang="cs-CZ" sz="1400" b="1" i="1" dirty="0">
                <a:latin typeface="Times New Roman" pitchFamily="18" charset="0"/>
              </a:rPr>
              <a:t>Jidáš</a:t>
            </a:r>
            <a:r>
              <a:rPr lang="cs-CZ" sz="1400" b="1" dirty="0">
                <a:latin typeface="Times New Roman" pitchFamily="18" charset="0"/>
              </a:rPr>
              <a:t> </a:t>
            </a:r>
            <a:r>
              <a:rPr lang="cs-CZ" sz="1400" b="1">
                <a:latin typeface="Times New Roman" pitchFamily="18" charset="0"/>
              </a:rPr>
              <a:t>a </a:t>
            </a:r>
            <a:r>
              <a:rPr lang="cs-CZ" sz="1400" b="1" smtClean="0">
                <a:latin typeface="Times New Roman" pitchFamily="18" charset="0"/>
              </a:rPr>
              <a:t>kdo (co) </a:t>
            </a:r>
            <a:r>
              <a:rPr lang="cs-CZ" sz="1400" b="1" dirty="0">
                <a:latin typeface="Times New Roman" pitchFamily="18" charset="0"/>
              </a:rPr>
              <a:t>je </a:t>
            </a:r>
            <a:r>
              <a:rPr lang="cs-CZ" sz="1400" b="1" i="1" dirty="0">
                <a:latin typeface="Times New Roman" pitchFamily="18" charset="0"/>
              </a:rPr>
              <a:t>jidáš</a:t>
            </a:r>
            <a:r>
              <a:rPr lang="cs-CZ" sz="1400" b="1" dirty="0">
                <a:latin typeface="Times New Roman" pitchFamily="18" charset="0"/>
              </a:rPr>
              <a:t>?</a:t>
            </a:r>
          </a:p>
        </p:txBody>
      </p:sp>
      <p:sp>
        <p:nvSpPr>
          <p:cNvPr id="25645" name="Text Box 46"/>
          <p:cNvSpPr txBox="1">
            <a:spLocks noChangeArrowheads="1"/>
          </p:cNvSpPr>
          <p:nvPr/>
        </p:nvSpPr>
        <p:spPr bwMode="auto">
          <a:xfrm>
            <a:off x="7164388" y="3003550"/>
            <a:ext cx="1820862" cy="1793875"/>
          </a:xfrm>
          <a:prstGeom prst="rect">
            <a:avLst/>
          </a:prstGeom>
          <a:gradFill flip="none" rotWithShape="1">
            <a:gsLst>
              <a:gs pos="0">
                <a:srgbClr val="D60093">
                  <a:tint val="66000"/>
                  <a:satMod val="160000"/>
                </a:srgbClr>
              </a:gs>
              <a:gs pos="50000">
                <a:srgbClr val="D60093">
                  <a:tint val="44500"/>
                  <a:satMod val="160000"/>
                </a:srgbClr>
              </a:gs>
              <a:gs pos="100000">
                <a:srgbClr val="D60093">
                  <a:tint val="23500"/>
                  <a:satMod val="160000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 u="sng" dirty="0">
                <a:latin typeface="Times New Roman" pitchFamily="18" charset="0"/>
              </a:rPr>
              <a:t>Doplň i/y.</a:t>
            </a:r>
          </a:p>
          <a:p>
            <a:r>
              <a:rPr lang="cs-CZ" sz="1400" dirty="0" err="1">
                <a:latin typeface="Times New Roman" pitchFamily="18" charset="0"/>
              </a:rPr>
              <a:t>k_b_c</a:t>
            </a:r>
            <a:endParaRPr lang="cs-CZ" sz="1400" dirty="0">
              <a:latin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</a:rPr>
              <a:t>kav_l</a:t>
            </a:r>
            <a:endParaRPr lang="cs-CZ" sz="1400" dirty="0">
              <a:latin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</a:rPr>
              <a:t>Paragua</a:t>
            </a:r>
            <a:r>
              <a:rPr lang="cs-CZ" sz="1400" dirty="0">
                <a:latin typeface="Times New Roman" pitchFamily="18" charset="0"/>
              </a:rPr>
              <a:t>_ </a:t>
            </a:r>
          </a:p>
          <a:p>
            <a:r>
              <a:rPr lang="cs-CZ" sz="1400" dirty="0" err="1">
                <a:latin typeface="Times New Roman" pitchFamily="18" charset="0"/>
              </a:rPr>
              <a:t>mandar_n</a:t>
            </a:r>
            <a:endParaRPr lang="cs-CZ" sz="1400" dirty="0">
              <a:latin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</a:rPr>
              <a:t>ang_na</a:t>
            </a:r>
            <a:endParaRPr lang="cs-CZ" sz="1400" dirty="0">
              <a:latin typeface="Times New Roman" pitchFamily="18" charset="0"/>
            </a:endParaRPr>
          </a:p>
          <a:p>
            <a:r>
              <a:rPr lang="cs-CZ" sz="1400" dirty="0" err="1">
                <a:latin typeface="Times New Roman" pitchFamily="18" charset="0"/>
              </a:rPr>
              <a:t>k_osk</a:t>
            </a:r>
            <a:r>
              <a:rPr lang="cs-CZ" sz="1400" dirty="0">
                <a:latin typeface="Times New Roman" pitchFamily="18" charset="0"/>
              </a:rPr>
              <a:t> </a:t>
            </a:r>
          </a:p>
          <a:p>
            <a:r>
              <a:rPr lang="cs-CZ" sz="1400" dirty="0" err="1">
                <a:latin typeface="Times New Roman" pitchFamily="18" charset="0"/>
              </a:rPr>
              <a:t>pol_techn_ka</a:t>
            </a:r>
            <a:endParaRPr lang="cs-CZ" sz="1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323528" y="627063"/>
            <a:ext cx="5977260" cy="595312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2.7 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guides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650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323850" y="1276350"/>
            <a:ext cx="6769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dirty="0" err="1">
                <a:latin typeface="Times New Roman" pitchFamily="18" charset="0"/>
              </a:rPr>
              <a:t>Language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guides</a:t>
            </a:r>
            <a:r>
              <a:rPr lang="cs-CZ" dirty="0">
                <a:latin typeface="Times New Roman" pitchFamily="18" charset="0"/>
              </a:rPr>
              <a:t> help </a:t>
            </a:r>
            <a:r>
              <a:rPr lang="cs-CZ" dirty="0" err="1">
                <a:latin typeface="Times New Roman" pitchFamily="18" charset="0"/>
              </a:rPr>
              <a:t>us</a:t>
            </a:r>
            <a:r>
              <a:rPr lang="cs-CZ" dirty="0">
                <a:latin typeface="Times New Roman" pitchFamily="18" charset="0"/>
              </a:rPr>
              <a:t> to </a:t>
            </a:r>
            <a:r>
              <a:rPr lang="cs-CZ" dirty="0" smtClean="0">
                <a:latin typeface="Times New Roman" pitchFamily="18" charset="0"/>
              </a:rPr>
              <a:t>use </a:t>
            </a:r>
            <a:r>
              <a:rPr lang="cs-CZ" dirty="0" err="1" smtClean="0">
                <a:latin typeface="Times New Roman" pitchFamily="18" charset="0"/>
              </a:rPr>
              <a:t>gramatically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</a:rPr>
              <a:t>correct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</a:rPr>
              <a:t>expressions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</a:rPr>
              <a:t>to </a:t>
            </a:r>
            <a:r>
              <a:rPr lang="cs-CZ" dirty="0" err="1">
                <a:latin typeface="Times New Roman" pitchFamily="18" charset="0"/>
              </a:rPr>
              <a:t>understand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</a:rPr>
              <a:t>meanings</a:t>
            </a:r>
            <a:r>
              <a:rPr lang="cs-CZ" dirty="0" smtClean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</a:rPr>
              <a:t>words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258888" y="2139950"/>
            <a:ext cx="2149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u="sng">
                <a:latin typeface="Times New Roman" pitchFamily="18" charset="0"/>
              </a:rPr>
              <a:t>Czech language guides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468313" y="2597150"/>
            <a:ext cx="294664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600" dirty="0" err="1">
                <a:latin typeface="Times New Roman" pitchFamily="18" charset="0"/>
              </a:rPr>
              <a:t>Rules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of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C</a:t>
            </a:r>
            <a:r>
              <a:rPr lang="cs-CZ" sz="1600" dirty="0" err="1" smtClean="0">
                <a:latin typeface="Times New Roman" pitchFamily="18" charset="0"/>
              </a:rPr>
              <a:t>zech</a:t>
            </a:r>
            <a:r>
              <a:rPr lang="cs-CZ" sz="1600" dirty="0" smtClean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orthography</a:t>
            </a:r>
            <a:endParaRPr lang="cs-CZ" sz="16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 err="1">
                <a:latin typeface="Times New Roman" pitchFamily="18" charset="0"/>
              </a:rPr>
              <a:t>Dictionary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of</a:t>
            </a:r>
            <a:r>
              <a:rPr lang="cs-CZ" sz="1600" dirty="0">
                <a:latin typeface="Times New Roman" pitchFamily="18" charset="0"/>
              </a:rPr>
              <a:t> standard </a:t>
            </a:r>
            <a:r>
              <a:rPr lang="cs-CZ" sz="1600" dirty="0" err="1">
                <a:latin typeface="Times New Roman" pitchFamily="18" charset="0"/>
              </a:rPr>
              <a:t>C</a:t>
            </a:r>
            <a:r>
              <a:rPr lang="cs-CZ" sz="1600" dirty="0" err="1" smtClean="0">
                <a:latin typeface="Times New Roman" pitchFamily="18" charset="0"/>
              </a:rPr>
              <a:t>zech</a:t>
            </a:r>
            <a:endParaRPr lang="cs-CZ" sz="16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 err="1">
                <a:latin typeface="Times New Roman" pitchFamily="18" charset="0"/>
              </a:rPr>
              <a:t>Czech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grammar</a:t>
            </a:r>
            <a:endParaRPr lang="cs-CZ" sz="1600" dirty="0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dirty="0" err="1">
                <a:latin typeface="Times New Roman" pitchFamily="18" charset="0"/>
              </a:rPr>
              <a:t>Dictionary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of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foreign</a:t>
            </a:r>
            <a:r>
              <a:rPr lang="cs-CZ" sz="1600" dirty="0">
                <a:latin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</a:rPr>
              <a:t>words</a:t>
            </a:r>
            <a:endParaRPr lang="cs-CZ" dirty="0"/>
          </a:p>
        </p:txBody>
      </p:sp>
      <p:pic>
        <p:nvPicPr>
          <p:cNvPr id="27655" name="Picture 8" descr="MC90035198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555625"/>
            <a:ext cx="1190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9" descr="MP90039958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1924050"/>
            <a:ext cx="24606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0" descr="MC90032482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3940175"/>
            <a:ext cx="1819275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15" descr="ForeignWord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838" y="1779588"/>
            <a:ext cx="2087562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850" y="527050"/>
            <a:ext cx="3240088" cy="388938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Calibri" pitchFamily="34" charset="0"/>
            </a:endParaRPr>
          </a:p>
          <a:p>
            <a:endParaRPr lang="cs-CZ" sz="1200">
              <a:latin typeface="Calibri" pitchFamily="34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>
                <a:solidFill>
                  <a:srgbClr val="813763"/>
                </a:solidFill>
                <a:latin typeface="Calibri" pitchFamily="34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133961"/>
              </p:ext>
            </p:extLst>
          </p:nvPr>
        </p:nvGraphicFramePr>
        <p:xfrm>
          <a:off x="539552" y="1059582"/>
          <a:ext cx="6264696" cy="3848784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13364"/>
                <a:gridCol w="3251332"/>
              </a:tblGrid>
              <a:tr h="1656184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Hranaté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závorky ve slovníku značí: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původ slova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výslovnost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mluvnický rod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koncovku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2.p.č.j.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Mezi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jazykové příručky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nepatří: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 Pravidla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slušného chování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Slovník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spisovné češtiny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Stručná mluvnice česká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Slovník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cizích slov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192600">
                <a:tc>
                  <a:txBody>
                    <a:bodyPr/>
                    <a:lstStyle/>
                    <a:p>
                      <a:pPr marL="342900" indent="-342900" algn="just">
                        <a:buNone/>
                      </a:pP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  Označ možnost, kde jsou slova správně abecedně seřazena.</a:t>
                      </a:r>
                      <a:endParaRPr lang="cs-CZ" sz="1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   </a:t>
                      </a:r>
                      <a:r>
                        <a:rPr lang="cs-CZ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postel,  pánev,  proč, písek, poník, potom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 pánev, písek, poník, potom, postel,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proč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   pánev, písek, poník, postel, potom, proč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   pánev,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písek, poník, postel, proč, potom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  Pouze jedno tvrzení je správné.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Které?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Zkratka „přísl.“ ve slovnících označuje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příslovečné určení.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  Slovo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„vyza“ pojmenovává cizokrajný strom.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cs-CZ" sz="1200" smtClean="0">
                          <a:latin typeface="Times New Roman" pitchFamily="18" charset="0"/>
                          <a:cs typeface="Times New Roman" pitchFamily="18" charset="0"/>
                        </a:rPr>
                        <a:t>/    Bydlím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 ulici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Zámku.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Zkratka SSČ znamená Slovník spisovné češtiny.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3399">
                            <a:tint val="66000"/>
                            <a:satMod val="160000"/>
                          </a:srgbClr>
                        </a:gs>
                        <a:gs pos="50000">
                          <a:srgbClr val="CC3399">
                            <a:tint val="44500"/>
                            <a:satMod val="160000"/>
                          </a:srgbClr>
                        </a:gs>
                        <a:gs pos="100000">
                          <a:srgbClr val="CC3399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>
              <a:latin typeface="Calibri" pitchFamily="34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>
                <a:latin typeface="Calibri" pitchFamily="34" charset="0"/>
              </a:rPr>
              <a:t>d</a:t>
            </a:r>
          </a:p>
          <a:p>
            <a:pPr marL="228600" indent="-228600"/>
            <a:endParaRPr lang="cs-CZ" sz="1200">
              <a:latin typeface="Calibri" pitchFamily="34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solidFill>
                  <a:srgbClr val="813763"/>
                </a:solidFill>
                <a:latin typeface="Calibri" pitchFamily="34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323850" y="527050"/>
            <a:ext cx="4032126" cy="388938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7504" y="1419622"/>
            <a:ext cx="8784976" cy="31683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6.ročník (učebnice), Tobiáš, Havlíčkův Brod 2005.</a:t>
            </a: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V. Bičíková, Z. Topil, F. Šafránek: Český jazyk pro 6.ročník (pracovní sešit), Tobiáš, Havlíčkův Brod 1999.</a:t>
            </a: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V. Bičíková, Z. Topil, F. Šafránek: Český jazyk pro 9. ročník (učebnice), Tobiáš, Havlíčkův Brod 2005.</a:t>
            </a: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V. Bičíková, Z. Topil, F. Šafránek: Český jazyk pro 9. ročník (pracovní sešit), Tobiáš, Havlíčkův Brod 2003.</a:t>
            </a: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http://www.databazeknih.cz/images/63_/6344/slovnik-cizich-slov-82105.jpg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3"/>
              </a:rPr>
              <a:t>http://www.phil.muni.cz/cest/publikace/obr/mluvnice.jpg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http://www.wigym.cz/nv/wp-content/uploads/ucebnice/cj/slovnik_spisovne_cestiny.jpg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5"/>
              </a:rPr>
              <a:t>http://www.online-knihy.cz/UserFiles/zbozi/obrazky/strucna-mluvnice-ceska-0056239.jpg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6"/>
              </a:rPr>
              <a:t>http://www.evershop.cz/image/vyrobky/vyrobek10784.jpg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7"/>
              </a:rPr>
              <a:t>http://data.bux.cz/book/013/035/0130359/large.jpg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8"/>
              </a:rPr>
              <a:t>http://www.horoskopnamiru.cz/files/Svatovaclavska-koruna.jpg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9"/>
              </a:rPr>
              <a:t>http://www.superrodina.cz/wp-content/uploads/2011/07/n%C3%A1rodn%C3%AD-muzeum.jpg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0"/>
              </a:rPr>
              <a:t>http://p-numismatika.cz/images/kapitola_10/floren_02.jpg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1"/>
              </a:rPr>
              <a:t>http://www.stribrnak.cz/wp-content/uploads/2007/11/jan-lucembursky-floren2.jpg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2"/>
              </a:rPr>
              <a:t>http://yenxavier.files.wordpress.com/2010/10/dictionary.jpg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3"/>
              </a:rPr>
              <a:t>http://images.quickblogcast.com/33693-31439/ForeignWords.jpg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70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1414</Words>
  <Application>Microsoft Office PowerPoint</Application>
  <PresentationFormat>Předvádění na obrazovce (16:9)</PresentationFormat>
  <Paragraphs>195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2.1  Jazykové příručky</vt:lpstr>
      <vt:lpstr>2.2  Co již víme o jazykových příručkách?</vt:lpstr>
      <vt:lpstr>2.3  Jaké si řekneme nové termíny a názvy?</vt:lpstr>
      <vt:lpstr>2.4  Co si řekneme nového?</vt:lpstr>
      <vt:lpstr>2.5  Procvičení a příklady</vt:lpstr>
      <vt:lpstr>2.6  Něco navíc pro šikovné</vt:lpstr>
      <vt:lpstr>2.7  CLIL (Language guides)</vt:lpstr>
      <vt:lpstr>2.8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188</cp:revision>
  <dcterms:created xsi:type="dcterms:W3CDTF">2010-10-18T18:21:56Z</dcterms:created>
  <dcterms:modified xsi:type="dcterms:W3CDTF">2012-01-15T15:53:32Z</dcterms:modified>
</cp:coreProperties>
</file>