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4" r:id="rId5"/>
    <p:sldId id="260" r:id="rId6"/>
    <p:sldId id="261" r:id="rId7"/>
    <p:sldId id="262" r:id="rId8"/>
    <p:sldId id="263" r:id="rId9"/>
    <p:sldId id="265" r:id="rId10"/>
    <p:sldId id="266" r:id="rId1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12373"/>
    <a:srgbClr val="8137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Střední styl 1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Světlý styl 1 – zvýraznění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810" y="-9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33583E-89BF-4ECB-AA3F-75DD3E829E63}" type="datetimeFigureOut">
              <a:rPr lang="cs-CZ" smtClean="0"/>
              <a:pPr/>
              <a:t>26.2.2012</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771979-99DB-4828-878C-66DC5CF305D5}" type="slidenum">
              <a:rPr lang="cs-CZ" smtClean="0"/>
              <a:pPr/>
              <a:t>‹#›</a:t>
            </a:fld>
            <a:endParaRPr lang="cs-CZ"/>
          </a:p>
        </p:txBody>
      </p:sp>
    </p:spTree>
    <p:extLst>
      <p:ext uri="{BB962C8B-B14F-4D97-AF65-F5344CB8AC3E}">
        <p14:creationId xmlns:p14="http://schemas.microsoft.com/office/powerpoint/2010/main" val="5591707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527786-DE88-4C02-A0B7-082242F2B663}" type="datetimeFigureOut">
              <a:rPr lang="cs-CZ" smtClean="0"/>
              <a:pPr/>
              <a:t>26.2.2012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C757F8-8F25-4CF1-88DC-C9C420F53004}" type="slidenum">
              <a:rPr lang="cs-CZ" smtClean="0"/>
              <a:pPr/>
              <a:t>‹#›</a:t>
            </a:fld>
            <a:endParaRPr lang="cs-CZ"/>
          </a:p>
        </p:txBody>
      </p:sp>
    </p:spTree>
    <p:extLst>
      <p:ext uri="{BB962C8B-B14F-4D97-AF65-F5344CB8AC3E}">
        <p14:creationId xmlns:p14="http://schemas.microsoft.com/office/powerpoint/2010/main" val="2661376821"/>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1</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10</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2</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3</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4</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5</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6</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7</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8</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9</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F946E6A-BCBB-4397-B238-D9666C12CA33}" type="datetime1">
              <a:rPr lang="cs-CZ" smtClean="0"/>
              <a:pPr/>
              <a:t>26.2.2012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984DB5B-C4F9-421B-B915-96C77EBC177D}" type="datetime1">
              <a:rPr lang="cs-CZ" smtClean="0"/>
              <a:pPr/>
              <a:t>26.2.2012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027F35-795A-4B52-AF4B-8AF9D6F591C2}" type="datetime1">
              <a:rPr lang="cs-CZ" smtClean="0"/>
              <a:pPr/>
              <a:t>26.2.2012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B4B4C2E-6E06-4E9C-9D85-8F31E0E288E6}" type="datetime1">
              <a:rPr lang="cs-CZ" smtClean="0"/>
              <a:pPr/>
              <a:t>26.2.2012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F4ABC8E-B95F-4149-9A9A-D11A584EB29D}" type="datetime1">
              <a:rPr lang="cs-CZ" smtClean="0"/>
              <a:pPr/>
              <a:t>26.2.2012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9A0DED4-D2BA-48CB-B2B6-1875E7FDB29C}" type="datetime1">
              <a:rPr lang="cs-CZ" smtClean="0"/>
              <a:pPr/>
              <a:t>26.2.2012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29A91E-1CCF-40B7-8986-DCBC22B998A1}" type="datetime1">
              <a:rPr lang="cs-CZ" smtClean="0"/>
              <a:pPr/>
              <a:t>26.2.2012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9ECEE0F-07E8-4FA4-BC5E-B1097BC39F9A}" type="datetime1">
              <a:rPr lang="cs-CZ" smtClean="0"/>
              <a:pPr/>
              <a:t>26.2.2012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0561AB1-11DE-4681-8765-EB93C13598AF}" type="datetime1">
              <a:rPr lang="cs-CZ" smtClean="0"/>
              <a:pPr/>
              <a:t>26.2.2012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F688AF0-EED2-4674-8E08-6CB36054DDEB}" type="datetime1">
              <a:rPr lang="cs-CZ" smtClean="0"/>
              <a:pPr/>
              <a:t>26.2.2012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ECB1AB8-A318-494C-B197-385F53BD80D4}" type="datetime1">
              <a:rPr lang="cs-CZ" smtClean="0"/>
              <a:pPr/>
              <a:t>26.2.2012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alpha val="70000"/>
          </a:srgb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3ACAF81-B0B1-45DF-898B-A867B8150E23}" type="datetime1">
              <a:rPr lang="cs-CZ" smtClean="0"/>
              <a:pPr/>
              <a:t>26.2.2012</a:t>
            </a:fld>
            <a:endParaRPr lang="cs-CZ"/>
          </a:p>
        </p:txBody>
      </p:sp>
      <p:sp>
        <p:nvSpPr>
          <p:cNvPr id="5" name="Zástupný symbol pro zápatí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B5059B0-F0F3-4110-8E3E-B7F9093C10A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0.wmf"/></Relationships>
</file>

<file path=ppt/slides/_rels/slide6.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3.wmf"/><Relationship Id="rId4" Type="http://schemas.openxmlformats.org/officeDocument/2006/relationships/image" Target="../media/image12.wmf"/></Relationships>
</file>

<file path=ppt/slides/_rels/slide7.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www.mce.k12tn.net/english/powerpoints.htm" TargetMode="External"/><Relationship Id="rId5" Type="http://schemas.openxmlformats.org/officeDocument/2006/relationships/hyperlink" Target="http://en.wikipedia.org/wiki/Punctuation" TargetMode="External"/><Relationship Id="rId4" Type="http://schemas.openxmlformats.org/officeDocument/2006/relationships/hyperlink" Target="http://www.mojecestina.cz/interpunkce/c2011041601-interpunkcni-znamenka---uvod.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496" y="483518"/>
            <a:ext cx="5544616" cy="594066"/>
          </a:xfrm>
        </p:spPr>
        <p:txBody>
          <a:bodyPr>
            <a:noAutofit/>
          </a:bodyPr>
          <a:lstStyle/>
          <a:p>
            <a:pPr algn="l"/>
            <a:r>
              <a:rPr lang="cs-CZ" sz="2500" b="1" dirty="0" smtClean="0">
                <a:latin typeface="Times New Roman" pitchFamily="18" charset="0"/>
                <a:cs typeface="Times New Roman" pitchFamily="18" charset="0"/>
              </a:rPr>
              <a:t>18.1 </a:t>
            </a:r>
            <a:r>
              <a:rPr lang="cs-CZ" sz="2500" b="1" dirty="0" smtClean="0">
                <a:latin typeface="Times New Roman" pitchFamily="18" charset="0"/>
                <a:cs typeface="Times New Roman" pitchFamily="18" charset="0"/>
              </a:rPr>
              <a:t> Významové </a:t>
            </a:r>
            <a:r>
              <a:rPr lang="cs-CZ" sz="2500" b="1" dirty="0" smtClean="0">
                <a:latin typeface="Times New Roman" pitchFamily="18" charset="0"/>
                <a:cs typeface="Times New Roman" pitchFamily="18" charset="0"/>
              </a:rPr>
              <a:t>poměry, interpunkce</a:t>
            </a:r>
            <a:endParaRPr lang="cs-CZ" sz="2500" b="1" dirty="0">
              <a:latin typeface="Times New Roman" pitchFamily="18" charset="0"/>
              <a:cs typeface="Times New Roman" pitchFamily="18" charset="0"/>
            </a:endParaRPr>
          </a:p>
        </p:txBody>
      </p:sp>
      <p:sp>
        <p:nvSpPr>
          <p:cNvPr id="24" name="TextovéPole 2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15" name="TextovéPole 14"/>
          <p:cNvSpPr txBox="1"/>
          <p:nvPr/>
        </p:nvSpPr>
        <p:spPr>
          <a:xfrm>
            <a:off x="596159" y="2505184"/>
            <a:ext cx="5632025" cy="1650742"/>
          </a:xfrm>
          <a:prstGeom prst="notchedRightArrow">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cs-CZ" sz="1600" b="1" u="sng" dirty="0" smtClean="0">
                <a:latin typeface="Times New Roman" pitchFamily="18" charset="0"/>
                <a:cs typeface="Times New Roman" pitchFamily="18" charset="0"/>
              </a:rPr>
              <a:t>interpunkční znaménka </a:t>
            </a:r>
          </a:p>
          <a:p>
            <a:pPr algn="ctr"/>
            <a:r>
              <a:rPr lang="cs-CZ" sz="1600" dirty="0" smtClean="0">
                <a:latin typeface="Times New Roman" pitchFamily="18" charset="0"/>
                <a:cs typeface="Times New Roman" pitchFamily="18" charset="0"/>
              </a:rPr>
              <a:t>tečka, čárka, otazník, vykřičník, dvojtečka, středník, pomlčka, tři tečky, uvozovky, závorky, lomítko, apostrof </a:t>
            </a:r>
            <a:endParaRPr lang="cs-CZ" sz="1600" b="1" dirty="0">
              <a:latin typeface="Times New Roman" pitchFamily="18" charset="0"/>
              <a:cs typeface="Times New Roman" pitchFamily="18" charset="0"/>
            </a:endParaRPr>
          </a:p>
        </p:txBody>
      </p:sp>
      <p:sp>
        <p:nvSpPr>
          <p:cNvPr id="16" name="TextovéPole 15"/>
          <p:cNvSpPr txBox="1"/>
          <p:nvPr/>
        </p:nvSpPr>
        <p:spPr>
          <a:xfrm>
            <a:off x="0" y="4527947"/>
            <a:ext cx="9144000" cy="615553"/>
          </a:xfrm>
          <a:prstGeom prst="rect">
            <a:avLst/>
          </a:prstGeom>
          <a:solidFill>
            <a:schemeClr val="accent6">
              <a:lumMod val="40000"/>
              <a:lumOff val="60000"/>
            </a:schemeClr>
          </a:solidFill>
        </p:spPr>
        <p:txBody>
          <a:bodyPr wrap="square" rtlCol="0">
            <a:spAutoFit/>
          </a:bodyPr>
          <a:lstStyle/>
          <a:p>
            <a:endParaRPr lang="cs-CZ" sz="1200" b="1" dirty="0">
              <a:solidFill>
                <a:schemeClr val="accent3">
                  <a:lumMod val="50000"/>
                </a:schemeClr>
              </a:solidFill>
              <a:latin typeface="Times New Roman" pitchFamily="18" charset="0"/>
              <a:cs typeface="Times New Roman" pitchFamily="18" charset="0"/>
            </a:endParaRPr>
          </a:p>
          <a:p>
            <a:r>
              <a:rPr lang="cs-CZ" sz="1200" dirty="0" smtClean="0">
                <a:solidFill>
                  <a:schemeClr val="accent3">
                    <a:lumMod val="50000"/>
                  </a:schemeClr>
                </a:solidFill>
                <a:latin typeface="Times New Roman" pitchFamily="18" charset="0"/>
                <a:cs typeface="Times New Roman" pitchFamily="18" charset="0"/>
              </a:rPr>
              <a:t>Autor: </a:t>
            </a:r>
            <a:r>
              <a:rPr lang="cs-CZ" sz="1200" b="1" dirty="0" smtClean="0">
                <a:solidFill>
                  <a:schemeClr val="accent3">
                    <a:lumMod val="50000"/>
                  </a:schemeClr>
                </a:solidFill>
                <a:latin typeface="Times New Roman" pitchFamily="18" charset="0"/>
                <a:cs typeface="Times New Roman" pitchFamily="18" charset="0"/>
              </a:rPr>
              <a:t>Mgr. Eva Zralá</a:t>
            </a:r>
            <a:endParaRPr lang="cs-CZ" sz="1600" dirty="0" smtClean="0">
              <a:solidFill>
                <a:schemeClr val="accent3">
                  <a:lumMod val="50000"/>
                </a:schemeClr>
              </a:solidFill>
              <a:latin typeface="Times New Roman" pitchFamily="18" charset="0"/>
              <a:cs typeface="Times New Roman" pitchFamily="18" charset="0"/>
            </a:endParaRPr>
          </a:p>
          <a:p>
            <a:endParaRPr lang="cs-CZ" sz="1000" dirty="0"/>
          </a:p>
        </p:txBody>
      </p:sp>
      <p:pic>
        <p:nvPicPr>
          <p:cNvPr id="19" name="obrázek 5" descr="Image"/>
          <p:cNvPicPr/>
          <p:nvPr/>
        </p:nvPicPr>
        <p:blipFill>
          <a:blip r:embed="rId3">
            <a:extLst>
              <a:ext uri="{28A0092B-C50C-407E-A947-70E740481C1C}">
                <a14:useLocalDpi xmlns:a14="http://schemas.microsoft.com/office/drawing/2010/main" val="0"/>
              </a:ext>
            </a:extLst>
          </a:blip>
          <a:srcRect/>
          <a:stretch>
            <a:fillRect/>
          </a:stretch>
        </p:blipFill>
        <p:spPr bwMode="auto">
          <a:xfrm>
            <a:off x="6100740" y="4550290"/>
            <a:ext cx="3043260" cy="593210"/>
          </a:xfrm>
          <a:prstGeom prst="rect">
            <a:avLst/>
          </a:prstGeom>
          <a:noFill/>
          <a:ln>
            <a:noFill/>
          </a:ln>
        </p:spPr>
      </p:pic>
      <p:sp>
        <p:nvSpPr>
          <p:cNvPr id="13" name="TextovéPole 12"/>
          <p:cNvSpPr txBox="1"/>
          <p:nvPr/>
        </p:nvSpPr>
        <p:spPr>
          <a:xfrm>
            <a:off x="323528" y="1196047"/>
            <a:ext cx="7920880" cy="1015663"/>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cs-CZ" sz="1200" dirty="0" smtClean="0">
                <a:latin typeface="Times New Roman" pitchFamily="18" charset="0"/>
                <a:cs typeface="Times New Roman" pitchFamily="18" charset="0"/>
              </a:rPr>
              <a:t>Je </a:t>
            </a:r>
            <a:r>
              <a:rPr lang="cs-CZ" sz="1200" dirty="0">
                <a:latin typeface="Times New Roman" pitchFamily="18" charset="0"/>
                <a:cs typeface="Times New Roman" pitchFamily="18" charset="0"/>
              </a:rPr>
              <a:t>jasné že správné používání interpunkce je opravdu důležité psaní čárek teček či uvozovek není pouhým výmyslem nás učitelů abychom měli čím trápit žáky Dobře použité interpunkční znaménko nám může pomoci pochopit správný význam věty je dobrým orientačním bodem při čtení textu a jeho porozumění Pokud tedy chceme aby se v našem textu dobře orientovali i ostatní už jen z tohoto důvodu bychom měli interpunkční znaménka </a:t>
            </a:r>
            <a:r>
              <a:rPr lang="cs-CZ" sz="1200" dirty="0" smtClean="0">
                <a:latin typeface="Times New Roman" pitchFamily="18" charset="0"/>
                <a:cs typeface="Times New Roman" pitchFamily="18" charset="0"/>
              </a:rPr>
              <a:t>používat  </a:t>
            </a:r>
            <a:r>
              <a:rPr lang="cs-CZ" sz="1200" dirty="0">
                <a:latin typeface="Times New Roman" pitchFamily="18" charset="0"/>
                <a:cs typeface="Times New Roman" pitchFamily="18" charset="0"/>
              </a:rPr>
              <a:t>Schválně zkuste si přečíst tento text ve znění bez použití interpunkce</a:t>
            </a:r>
          </a:p>
        </p:txBody>
      </p:sp>
      <p:pic>
        <p:nvPicPr>
          <p:cNvPr id="1026" name="Picture 2" descr="interpunkční znaménk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2200" y="2281141"/>
            <a:ext cx="2511775" cy="209080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par>
                                <p:cTn id="8" presetID="22" presetClass="entr" presetSubtype="8"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wipe(left)">
                                      <p:cBhvr>
                                        <p:cTn id="10"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sp>
        <p:nvSpPr>
          <p:cNvPr id="14" name="TextovéPole 1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10" name="Nadpis 1"/>
          <p:cNvSpPr txBox="1">
            <a:spLocks/>
          </p:cNvSpPr>
          <p:nvPr/>
        </p:nvSpPr>
        <p:spPr>
          <a:xfrm>
            <a:off x="20150" y="498603"/>
            <a:ext cx="3831769"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18.10 Anotace</a:t>
            </a:r>
            <a:endParaRPr lang="cs-CZ" sz="2500" b="1" dirty="0">
              <a:latin typeface="Times New Roman" pitchFamily="18" charset="0"/>
              <a:cs typeface="Times New Roman" pitchFamily="18" charset="0"/>
            </a:endParaRPr>
          </a:p>
        </p:txBody>
      </p:sp>
      <p:graphicFrame>
        <p:nvGraphicFramePr>
          <p:cNvPr id="12" name="Tabulka 11"/>
          <p:cNvGraphicFramePr>
            <a:graphicFrameLocks noGrp="1"/>
          </p:cNvGraphicFramePr>
          <p:nvPr>
            <p:extLst>
              <p:ext uri="{D42A27DB-BD31-4B8C-83A1-F6EECF244321}">
                <p14:modId xmlns:p14="http://schemas.microsoft.com/office/powerpoint/2010/main" val="3011989860"/>
              </p:ext>
            </p:extLst>
          </p:nvPr>
        </p:nvGraphicFramePr>
        <p:xfrm>
          <a:off x="1043608" y="1275606"/>
          <a:ext cx="7272808" cy="3480678"/>
        </p:xfrm>
        <a:graphic>
          <a:graphicData uri="http://schemas.openxmlformats.org/drawingml/2006/table">
            <a:tbl>
              <a:tblPr firstRow="1" bandRow="1">
                <a:tableStyleId>{10A1B5D5-9B99-4C35-A422-299274C87663}</a:tableStyleId>
              </a:tblPr>
              <a:tblGrid>
                <a:gridCol w="1907305"/>
                <a:gridCol w="5365503"/>
              </a:tblGrid>
              <a:tr h="545574">
                <a:tc>
                  <a:txBody>
                    <a:bodyPr/>
                    <a:lstStyle/>
                    <a:p>
                      <a:r>
                        <a:rPr lang="cs-CZ" dirty="0" smtClean="0">
                          <a:latin typeface="Times New Roman" pitchFamily="18" charset="0"/>
                          <a:cs typeface="Times New Roman" pitchFamily="18" charset="0"/>
                        </a:rPr>
                        <a:t>Autor</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Mgr. Eva Zralá</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Období</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07</a:t>
                      </a:r>
                      <a:r>
                        <a:rPr lang="cs-CZ" baseline="0" dirty="0" smtClean="0">
                          <a:latin typeface="Times New Roman" pitchFamily="18" charset="0"/>
                          <a:cs typeface="Times New Roman" pitchFamily="18" charset="0"/>
                        </a:rPr>
                        <a:t> – 12/2011</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c>
                  <a:txBody>
                    <a:bodyPr/>
                    <a:lstStyle/>
                    <a:p>
                      <a:r>
                        <a:rPr lang="cs-CZ" baseline="0" dirty="0" smtClean="0">
                          <a:latin typeface="Times New Roman" pitchFamily="18" charset="0"/>
                          <a:cs typeface="Times New Roman" pitchFamily="18" charset="0"/>
                        </a:rPr>
                        <a:t>8. ročník </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Klíčová slova</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Významové poměry - slučovací, stupňovací, odporovací,</a:t>
                      </a:r>
                      <a:r>
                        <a:rPr lang="cs-CZ" baseline="0" dirty="0" smtClean="0">
                          <a:latin typeface="Times New Roman" pitchFamily="18" charset="0"/>
                          <a:cs typeface="Times New Roman" pitchFamily="18" charset="0"/>
                        </a:rPr>
                        <a:t> vylučovací, příčinný, důsledkový</a:t>
                      </a:r>
                      <a:endParaRPr lang="cs-CZ" dirty="0">
                        <a:latin typeface="Times New Roman" pitchFamily="18" charset="0"/>
                        <a:cs typeface="Times New Roman" pitchFamily="18" charset="0"/>
                      </a:endParaRPr>
                    </a:p>
                  </a:txBody>
                  <a:tcPr/>
                </a:tc>
              </a:tr>
              <a:tr h="958020">
                <a:tc>
                  <a:txBody>
                    <a:bodyPr/>
                    <a:lstStyle/>
                    <a:p>
                      <a:r>
                        <a:rPr lang="cs-CZ" dirty="0" smtClean="0">
                          <a:latin typeface="Times New Roman" pitchFamily="18" charset="0"/>
                          <a:cs typeface="Times New Roman" pitchFamily="18" charset="0"/>
                        </a:rPr>
                        <a:t>Anotace</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Prezentace popisující významové poměry a zásady</a:t>
                      </a:r>
                      <a:r>
                        <a:rPr lang="cs-CZ" baseline="0" dirty="0" smtClean="0">
                          <a:latin typeface="Times New Roman" pitchFamily="18" charset="0"/>
                          <a:cs typeface="Times New Roman" pitchFamily="18" charset="0"/>
                        </a:rPr>
                        <a:t> psaní čárek </a:t>
                      </a:r>
                      <a:r>
                        <a:rPr lang="cs-CZ" dirty="0" smtClean="0">
                          <a:latin typeface="Times New Roman" pitchFamily="18" charset="0"/>
                          <a:cs typeface="Times New Roman" pitchFamily="18" charset="0"/>
                        </a:rPr>
                        <a:t>mezi hlavními větami, mezi souřadně spojenými vedlejšími větami</a:t>
                      </a:r>
                      <a:r>
                        <a:rPr lang="cs-CZ" baseline="0" dirty="0" smtClean="0">
                          <a:latin typeface="Times New Roman" pitchFamily="18" charset="0"/>
                          <a:cs typeface="Times New Roman" pitchFamily="18" charset="0"/>
                        </a:rPr>
                        <a:t> a</a:t>
                      </a:r>
                      <a:r>
                        <a:rPr lang="cs-CZ" dirty="0" smtClean="0">
                          <a:latin typeface="Times New Roman" pitchFamily="18" charset="0"/>
                          <a:cs typeface="Times New Roman" pitchFamily="18" charset="0"/>
                        </a:rPr>
                        <a:t> mezi jednotlivými členy</a:t>
                      </a:r>
                      <a:r>
                        <a:rPr lang="cs-CZ" baseline="0" dirty="0" smtClean="0">
                          <a:latin typeface="Times New Roman" pitchFamily="18" charset="0"/>
                          <a:cs typeface="Times New Roman" pitchFamily="18" charset="0"/>
                        </a:rPr>
                        <a:t> několikanásobných větných členů.</a:t>
                      </a:r>
                      <a:endParaRPr lang="cs-CZ"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13950877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524466"/>
            <a:ext cx="6264696" cy="594066"/>
          </a:xfrm>
        </p:spPr>
        <p:txBody>
          <a:bodyPr>
            <a:normAutofit/>
          </a:bodyPr>
          <a:lstStyle/>
          <a:p>
            <a:pPr algn="l"/>
            <a:r>
              <a:rPr lang="cs-CZ" sz="2500" b="1" dirty="0" smtClean="0">
                <a:latin typeface="Times New Roman" pitchFamily="18" charset="0"/>
                <a:cs typeface="Times New Roman" pitchFamily="18" charset="0"/>
              </a:rPr>
              <a:t>18.2 </a:t>
            </a:r>
            <a:r>
              <a:rPr lang="cs-CZ" sz="2500" b="1" dirty="0" smtClean="0">
                <a:latin typeface="Times New Roman" pitchFamily="18" charset="0"/>
                <a:cs typeface="Times New Roman" pitchFamily="18" charset="0"/>
              </a:rPr>
              <a:t> Co </a:t>
            </a:r>
            <a:r>
              <a:rPr lang="cs-CZ" sz="2500" b="1" dirty="0" smtClean="0">
                <a:latin typeface="Times New Roman" pitchFamily="18" charset="0"/>
                <a:cs typeface="Times New Roman" pitchFamily="18" charset="0"/>
              </a:rPr>
              <a:t>již víme o větách a větných členech?</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12" name="TextovéPole 11"/>
          <p:cNvSpPr txBox="1"/>
          <p:nvPr/>
        </p:nvSpPr>
        <p:spPr>
          <a:xfrm>
            <a:off x="4716016" y="2470125"/>
            <a:ext cx="3330370" cy="461665"/>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cs-CZ" sz="1200" b="1" dirty="0" smtClean="0">
                <a:latin typeface="Times New Roman" pitchFamily="18" charset="0"/>
                <a:cs typeface="Times New Roman" pitchFamily="18" charset="0"/>
              </a:rPr>
              <a:t>souvětí podřadné</a:t>
            </a:r>
            <a:r>
              <a:rPr lang="cs-CZ" sz="1200" dirty="0" smtClean="0">
                <a:latin typeface="Times New Roman" pitchFamily="18" charset="0"/>
                <a:cs typeface="Times New Roman" pitchFamily="18" charset="0"/>
              </a:rPr>
              <a:t> - obsahuje pouze 1 větu hlavní</a:t>
            </a:r>
          </a:p>
          <a:p>
            <a:r>
              <a:rPr lang="cs-CZ" sz="1200" b="1" dirty="0" smtClean="0">
                <a:latin typeface="Times New Roman" pitchFamily="18" charset="0"/>
                <a:cs typeface="Times New Roman" pitchFamily="18" charset="0"/>
              </a:rPr>
              <a:t>souvětí souřadné </a:t>
            </a:r>
            <a:r>
              <a:rPr lang="cs-CZ" sz="1200" dirty="0" smtClean="0">
                <a:latin typeface="Times New Roman" pitchFamily="18" charset="0"/>
                <a:cs typeface="Times New Roman" pitchFamily="18" charset="0"/>
              </a:rPr>
              <a:t>- obsahuje 2 a více vět hlavních</a:t>
            </a:r>
            <a:endParaRPr lang="cs-CZ" sz="1200" b="1" dirty="0" smtClean="0">
              <a:latin typeface="Times New Roman" pitchFamily="18" charset="0"/>
              <a:cs typeface="Times New Roman" pitchFamily="18" charset="0"/>
            </a:endParaRPr>
          </a:p>
        </p:txBody>
      </p:sp>
      <p:sp>
        <p:nvSpPr>
          <p:cNvPr id="18" name="TextovéPole 17"/>
          <p:cNvSpPr txBox="1"/>
          <p:nvPr/>
        </p:nvSpPr>
        <p:spPr>
          <a:xfrm>
            <a:off x="611560" y="1286639"/>
            <a:ext cx="1764196" cy="276999"/>
          </a:xfrm>
          <a:prstGeom prst="rec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cs-CZ" sz="1200" b="1" dirty="0" smtClean="0">
                <a:latin typeface="Times New Roman" pitchFamily="18" charset="0"/>
                <a:cs typeface="Times New Roman" pitchFamily="18" charset="0"/>
              </a:rPr>
              <a:t>VĚTA JEDNODUCHÁ</a:t>
            </a:r>
          </a:p>
        </p:txBody>
      </p:sp>
      <p:sp>
        <p:nvSpPr>
          <p:cNvPr id="6" name="TextovéPole 5"/>
          <p:cNvSpPr txBox="1"/>
          <p:nvPr/>
        </p:nvSpPr>
        <p:spPr>
          <a:xfrm>
            <a:off x="4049942" y="1288177"/>
            <a:ext cx="1026114" cy="276999"/>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1200" b="1" dirty="0" smtClean="0">
                <a:latin typeface="Times New Roman" pitchFamily="18" charset="0"/>
                <a:cs typeface="Times New Roman" pitchFamily="18" charset="0"/>
              </a:rPr>
              <a:t>SOUVĚTÍ</a:t>
            </a:r>
          </a:p>
        </p:txBody>
      </p:sp>
      <p:sp>
        <p:nvSpPr>
          <p:cNvPr id="7" name="TextovéPole 6"/>
          <p:cNvSpPr txBox="1"/>
          <p:nvPr/>
        </p:nvSpPr>
        <p:spPr>
          <a:xfrm>
            <a:off x="769715" y="1715363"/>
            <a:ext cx="1282005" cy="424339"/>
          </a:xfrm>
          <a:prstGeom prst="upArrowCallout">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cs-CZ" sz="1200" b="1" dirty="0" smtClean="0">
                <a:latin typeface="Times New Roman" pitchFamily="18" charset="0"/>
                <a:cs typeface="Times New Roman" pitchFamily="18" charset="0"/>
              </a:rPr>
              <a:t>větné členy</a:t>
            </a:r>
          </a:p>
        </p:txBody>
      </p:sp>
      <p:sp>
        <p:nvSpPr>
          <p:cNvPr id="8" name="TextovéPole 7"/>
          <p:cNvSpPr txBox="1"/>
          <p:nvPr/>
        </p:nvSpPr>
        <p:spPr>
          <a:xfrm>
            <a:off x="3319509" y="1927532"/>
            <a:ext cx="1152128" cy="276999"/>
          </a:xfrm>
          <a:prstGeom prst="wedgeRectCallout">
            <a:avLst>
              <a:gd name="adj1" fmla="val 34558"/>
              <a:gd name="adj2" fmla="val -136941"/>
            </a:avLst>
          </a:prstGeom>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1200" b="1" dirty="0" smtClean="0">
                <a:latin typeface="Times New Roman" pitchFamily="18" charset="0"/>
                <a:cs typeface="Times New Roman" pitchFamily="18" charset="0"/>
              </a:rPr>
              <a:t>věta hlavní</a:t>
            </a:r>
          </a:p>
        </p:txBody>
      </p:sp>
      <p:sp>
        <p:nvSpPr>
          <p:cNvPr id="9" name="TextovéPole 8"/>
          <p:cNvSpPr txBox="1"/>
          <p:nvPr/>
        </p:nvSpPr>
        <p:spPr>
          <a:xfrm>
            <a:off x="4572000" y="1927532"/>
            <a:ext cx="1152128" cy="276999"/>
          </a:xfrm>
          <a:prstGeom prst="wedgeRectCallout">
            <a:avLst>
              <a:gd name="adj1" fmla="val -33234"/>
              <a:gd name="adj2" fmla="val -130064"/>
            </a:avLst>
          </a:prstGeom>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1200" b="1" dirty="0" smtClean="0">
                <a:latin typeface="Times New Roman" pitchFamily="18" charset="0"/>
                <a:cs typeface="Times New Roman" pitchFamily="18" charset="0"/>
              </a:rPr>
              <a:t>věta vedlejší</a:t>
            </a:r>
          </a:p>
        </p:txBody>
      </p:sp>
      <p:sp>
        <p:nvSpPr>
          <p:cNvPr id="10" name="TextovéPole 9"/>
          <p:cNvSpPr txBox="1"/>
          <p:nvPr/>
        </p:nvSpPr>
        <p:spPr>
          <a:xfrm>
            <a:off x="1673678" y="2438767"/>
            <a:ext cx="1152128" cy="276999"/>
          </a:xfrm>
          <a:prstGeom prst="wedgeRectCallout">
            <a:avLst>
              <a:gd name="adj1" fmla="val -30754"/>
              <a:gd name="adj2" fmla="val -133502"/>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cs-CZ" sz="1200" b="1" dirty="0" smtClean="0">
                <a:latin typeface="Times New Roman" pitchFamily="18" charset="0"/>
                <a:cs typeface="Times New Roman" pitchFamily="18" charset="0"/>
              </a:rPr>
              <a:t>rozvíjející</a:t>
            </a:r>
          </a:p>
        </p:txBody>
      </p:sp>
      <p:sp>
        <p:nvSpPr>
          <p:cNvPr id="11" name="TextovéPole 10"/>
          <p:cNvSpPr txBox="1"/>
          <p:nvPr/>
        </p:nvSpPr>
        <p:spPr>
          <a:xfrm>
            <a:off x="193651" y="2447151"/>
            <a:ext cx="1152128" cy="276999"/>
          </a:xfrm>
          <a:prstGeom prst="wedgeRectCallout">
            <a:avLst>
              <a:gd name="adj1" fmla="val 34558"/>
              <a:gd name="adj2" fmla="val -136941"/>
            </a:avLst>
          </a:prstGeom>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cs-CZ" sz="1200" b="1" dirty="0" smtClean="0">
                <a:latin typeface="Times New Roman" pitchFamily="18" charset="0"/>
                <a:cs typeface="Times New Roman" pitchFamily="18" charset="0"/>
              </a:rPr>
              <a:t>základní</a:t>
            </a:r>
          </a:p>
        </p:txBody>
      </p:sp>
      <p:sp>
        <p:nvSpPr>
          <p:cNvPr id="3" name="Šipka ohnutá nahoru 2"/>
          <p:cNvSpPr/>
          <p:nvPr/>
        </p:nvSpPr>
        <p:spPr>
          <a:xfrm rot="5400000">
            <a:off x="4006096" y="2143442"/>
            <a:ext cx="486054" cy="884416"/>
          </a:xfrm>
          <a:prstGeom prst="bentUp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cs-CZ"/>
          </a:p>
        </p:txBody>
      </p:sp>
      <p:pic>
        <p:nvPicPr>
          <p:cNvPr id="2050" name="Picture 2" descr="C:\Users\Evik\AppData\Local\Microsoft\Windows\Temporary Internet Files\Content.IE5\2DNQ1Z08\MC90033250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87642" y="714911"/>
            <a:ext cx="2360821" cy="1321777"/>
          </a:xfrm>
          <a:prstGeom prst="rect">
            <a:avLst/>
          </a:prstGeom>
          <a:noFill/>
          <a:extLst>
            <a:ext uri="{909E8E84-426E-40DD-AFC4-6F175D3DCCD1}">
              <a14:hiddenFill xmlns:a14="http://schemas.microsoft.com/office/drawing/2010/main">
                <a:solidFill>
                  <a:srgbClr val="FFFFFF"/>
                </a:solidFill>
              </a14:hiddenFill>
            </a:ext>
          </a:extLst>
        </p:spPr>
      </p:pic>
      <p:sp>
        <p:nvSpPr>
          <p:cNvPr id="17" name="TextovéPole 16"/>
          <p:cNvSpPr txBox="1"/>
          <p:nvPr/>
        </p:nvSpPr>
        <p:spPr>
          <a:xfrm>
            <a:off x="287536" y="3075806"/>
            <a:ext cx="2844304" cy="276999"/>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sz="1200" dirty="0" smtClean="0">
                <a:latin typeface="Times New Roman" pitchFamily="18" charset="0"/>
                <a:cs typeface="Times New Roman" pitchFamily="18" charset="0"/>
              </a:rPr>
              <a:t>Koupila jsem si nový penál, sešity i tužky.</a:t>
            </a:r>
          </a:p>
        </p:txBody>
      </p:sp>
      <p:sp>
        <p:nvSpPr>
          <p:cNvPr id="19" name="TextovéPole 18"/>
          <p:cNvSpPr txBox="1"/>
          <p:nvPr/>
        </p:nvSpPr>
        <p:spPr>
          <a:xfrm>
            <a:off x="3895573" y="3302863"/>
            <a:ext cx="3366369" cy="276999"/>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sz="1200" dirty="0" smtClean="0">
                <a:latin typeface="Times New Roman" pitchFamily="18" charset="0"/>
                <a:cs typeface="Times New Roman" pitchFamily="18" charset="0"/>
              </a:rPr>
              <a:t>Koupila jsem si vše, co jsem potřebovala do školy.</a:t>
            </a:r>
          </a:p>
        </p:txBody>
      </p:sp>
      <p:sp>
        <p:nvSpPr>
          <p:cNvPr id="20" name="TextovéPole 19"/>
          <p:cNvSpPr txBox="1"/>
          <p:nvPr/>
        </p:nvSpPr>
        <p:spPr>
          <a:xfrm>
            <a:off x="3895572" y="4083918"/>
            <a:ext cx="3106661" cy="461665"/>
          </a:xfrm>
          <a:prstGeom prst="rect">
            <a:avLst/>
          </a:prstGeom>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sz="1200" dirty="0" smtClean="0">
                <a:latin typeface="Times New Roman" pitchFamily="18" charset="0"/>
                <a:cs typeface="Times New Roman" pitchFamily="18" charset="0"/>
              </a:rPr>
              <a:t>Vydala jsem se do papírnictví a koupila jsem si nové školní pomůcky.</a:t>
            </a:r>
          </a:p>
        </p:txBody>
      </p:sp>
      <p:sp>
        <p:nvSpPr>
          <p:cNvPr id="21" name="TextovéPole 20"/>
          <p:cNvSpPr txBox="1"/>
          <p:nvPr/>
        </p:nvSpPr>
        <p:spPr>
          <a:xfrm>
            <a:off x="403678" y="3653383"/>
            <a:ext cx="2080090" cy="276999"/>
          </a:xfrm>
          <a:prstGeom prst="wedgeRectCallout">
            <a:avLst>
              <a:gd name="adj1" fmla="val 30234"/>
              <a:gd name="adj2" fmla="val -140380"/>
            </a:avLst>
          </a:prstGeom>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1200" b="1" dirty="0" smtClean="0">
                <a:latin typeface="Times New Roman" pitchFamily="18" charset="0"/>
                <a:cs typeface="Times New Roman" pitchFamily="18" charset="0"/>
              </a:rPr>
              <a:t>několikanásobný větný člen</a:t>
            </a:r>
          </a:p>
        </p:txBody>
      </p:sp>
      <p:sp>
        <p:nvSpPr>
          <p:cNvPr id="22" name="TextovéPole 21"/>
          <p:cNvSpPr txBox="1"/>
          <p:nvPr/>
        </p:nvSpPr>
        <p:spPr>
          <a:xfrm>
            <a:off x="7568052" y="3087160"/>
            <a:ext cx="1409347" cy="646331"/>
          </a:xfrm>
          <a:prstGeom prst="wedgeRectCallout">
            <a:avLst>
              <a:gd name="adj1" fmla="val -67989"/>
              <a:gd name="adj2" fmla="val -4816"/>
            </a:avLst>
          </a:prstGeom>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1200" b="1" dirty="0" smtClean="0">
                <a:latin typeface="Times New Roman" pitchFamily="18" charset="0"/>
                <a:cs typeface="Times New Roman" pitchFamily="18" charset="0"/>
              </a:rPr>
              <a:t>souvětí podřadné </a:t>
            </a:r>
            <a:r>
              <a:rPr lang="cs-CZ" sz="1200" dirty="0" smtClean="0">
                <a:latin typeface="Times New Roman" pitchFamily="18" charset="0"/>
                <a:cs typeface="Times New Roman" pitchFamily="18" charset="0"/>
              </a:rPr>
              <a:t>(věta hlavní a věta vedlejší)</a:t>
            </a:r>
            <a:endParaRPr lang="cs-CZ" sz="1200" b="1" dirty="0" smtClean="0">
              <a:latin typeface="Times New Roman" pitchFamily="18" charset="0"/>
              <a:cs typeface="Times New Roman" pitchFamily="18" charset="0"/>
            </a:endParaRPr>
          </a:p>
        </p:txBody>
      </p:sp>
      <p:sp>
        <p:nvSpPr>
          <p:cNvPr id="23" name="TextovéPole 22"/>
          <p:cNvSpPr txBox="1"/>
          <p:nvPr/>
        </p:nvSpPr>
        <p:spPr>
          <a:xfrm>
            <a:off x="7380312" y="4123087"/>
            <a:ext cx="1614166" cy="646331"/>
          </a:xfrm>
          <a:prstGeom prst="wedgeRectCallout">
            <a:avLst>
              <a:gd name="adj1" fmla="val -66614"/>
              <a:gd name="adj2" fmla="val -20139"/>
            </a:avLst>
          </a:prstGeom>
          <a:ln/>
        </p:spPr>
        <p:style>
          <a:lnRef idx="2">
            <a:schemeClr val="accent3"/>
          </a:lnRef>
          <a:fillRef idx="1">
            <a:schemeClr val="lt1"/>
          </a:fillRef>
          <a:effectRef idx="0">
            <a:schemeClr val="accent3"/>
          </a:effectRef>
          <a:fontRef idx="minor">
            <a:schemeClr val="dk1"/>
          </a:fontRef>
        </p:style>
        <p:txBody>
          <a:bodyPr wrap="square" rtlCol="0">
            <a:spAutoFit/>
          </a:bodyPr>
          <a:lstStyle/>
          <a:p>
            <a:r>
              <a:rPr lang="cs-CZ" sz="1200" b="1" dirty="0" smtClean="0">
                <a:latin typeface="Times New Roman" pitchFamily="18" charset="0"/>
                <a:cs typeface="Times New Roman" pitchFamily="18" charset="0"/>
              </a:rPr>
              <a:t>souvětí souřadné </a:t>
            </a:r>
            <a:r>
              <a:rPr lang="cs-CZ" sz="1200" dirty="0" smtClean="0">
                <a:latin typeface="Times New Roman" pitchFamily="18" charset="0"/>
                <a:cs typeface="Times New Roman" pitchFamily="18" charset="0"/>
              </a:rPr>
              <a:t>(spojení dvou hlavních vět)</a:t>
            </a:r>
            <a:endParaRPr lang="cs-CZ" sz="1200" b="1" dirty="0" smtClean="0">
              <a:latin typeface="Times New Roman" pitchFamily="18" charset="0"/>
              <a:cs typeface="Times New Roman" pitchFamily="18" charset="0"/>
            </a:endParaRPr>
          </a:p>
        </p:txBody>
      </p:sp>
      <p:sp>
        <p:nvSpPr>
          <p:cNvPr id="24" name="TextovéPole 23"/>
          <p:cNvSpPr txBox="1"/>
          <p:nvPr/>
        </p:nvSpPr>
        <p:spPr>
          <a:xfrm>
            <a:off x="323528" y="4301683"/>
            <a:ext cx="3339371" cy="646331"/>
          </a:xfrm>
          <a:prstGeom prst="rect">
            <a:avLst/>
          </a:prstGeom>
          <a:ln/>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cs-CZ" b="1" dirty="0" smtClean="0">
                <a:latin typeface="Times New Roman" pitchFamily="18" charset="0"/>
                <a:cs typeface="Times New Roman" pitchFamily="18" charset="0"/>
              </a:rPr>
              <a:t>Zopakuj si, co již víš o zásadách psaní čárek (interpunkce).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up)">
                                      <p:cBhvr>
                                        <p:cTn id="7" dur="500"/>
                                        <p:tgtEl>
                                          <p:spTgt spid="18"/>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up)">
                                      <p:cBhvr>
                                        <p:cTn id="10" dur="500"/>
                                        <p:tgtEl>
                                          <p:spTgt spid="7"/>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up)">
                                      <p:cBhvr>
                                        <p:cTn id="13" dur="500"/>
                                        <p:tgtEl>
                                          <p:spTgt spid="11"/>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up)">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barn(inVertical)">
                                      <p:cBhvr>
                                        <p:cTn id="21" dur="500"/>
                                        <p:tgtEl>
                                          <p:spTgt spid="17"/>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barn(inVertical)">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up)">
                                      <p:cBhvr>
                                        <p:cTn id="29" dur="500"/>
                                        <p:tgtEl>
                                          <p:spTgt spid="6"/>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up)">
                                      <p:cBhvr>
                                        <p:cTn id="32" dur="500"/>
                                        <p:tgtEl>
                                          <p:spTgt spid="8"/>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up)">
                                      <p:cBhvr>
                                        <p:cTn id="35" dur="500"/>
                                        <p:tgtEl>
                                          <p:spTgt spid="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wipe(left)">
                                      <p:cBhvr>
                                        <p:cTn id="40" dur="500"/>
                                        <p:tgtEl>
                                          <p:spTgt spid="3"/>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wipe(left)">
                                      <p:cBhvr>
                                        <p:cTn id="43" dur="500"/>
                                        <p:tgtEl>
                                          <p:spTgt spid="12"/>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grpId="0" nodeType="clickEffect">
                                  <p:stCondLst>
                                    <p:cond delay="0"/>
                                  </p:stCondLst>
                                  <p:childTnLst>
                                    <p:set>
                                      <p:cBhvr>
                                        <p:cTn id="47" dur="1" fill="hold">
                                          <p:stCondLst>
                                            <p:cond delay="0"/>
                                          </p:stCondLst>
                                        </p:cTn>
                                        <p:tgtEl>
                                          <p:spTgt spid="22"/>
                                        </p:tgtEl>
                                        <p:attrNameLst>
                                          <p:attrName>style.visibility</p:attrName>
                                        </p:attrNameLst>
                                      </p:cBhvr>
                                      <p:to>
                                        <p:strVal val="visible"/>
                                      </p:to>
                                    </p:set>
                                    <p:animEffect transition="in" filter="barn(inVertical)">
                                      <p:cBhvr>
                                        <p:cTn id="48" dur="500"/>
                                        <p:tgtEl>
                                          <p:spTgt spid="22"/>
                                        </p:tgtEl>
                                      </p:cBhvr>
                                    </p:animEffect>
                                  </p:childTnLst>
                                </p:cTn>
                              </p:par>
                              <p:par>
                                <p:cTn id="49" presetID="16" presetClass="entr" presetSubtype="21"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barn(inVertical)">
                                      <p:cBhvr>
                                        <p:cTn id="51" dur="500"/>
                                        <p:tgtEl>
                                          <p:spTgt spid="19"/>
                                        </p:tgtEl>
                                      </p:cBhvr>
                                    </p:animEffect>
                                  </p:childTnLst>
                                </p:cTn>
                              </p:par>
                              <p:par>
                                <p:cTn id="52" presetID="16" presetClass="entr" presetSubtype="21" fill="hold" grpId="0" nodeType="with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barn(inVertical)">
                                      <p:cBhvr>
                                        <p:cTn id="54" dur="500"/>
                                        <p:tgtEl>
                                          <p:spTgt spid="20"/>
                                        </p:tgtEl>
                                      </p:cBhvr>
                                    </p:animEffect>
                                  </p:childTnLst>
                                </p:cTn>
                              </p:par>
                              <p:par>
                                <p:cTn id="55" presetID="16" presetClass="entr" presetSubtype="21"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barn(inVertical)">
                                      <p:cBhvr>
                                        <p:cTn id="57" dur="500"/>
                                        <p:tgtEl>
                                          <p:spTgt spid="23"/>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p:cTn id="62" dur="500" fill="hold"/>
                                        <p:tgtEl>
                                          <p:spTgt spid="24"/>
                                        </p:tgtEl>
                                        <p:attrNameLst>
                                          <p:attrName>ppt_w</p:attrName>
                                        </p:attrNameLst>
                                      </p:cBhvr>
                                      <p:tavLst>
                                        <p:tav tm="0">
                                          <p:val>
                                            <p:fltVal val="0"/>
                                          </p:val>
                                        </p:tav>
                                        <p:tav tm="100000">
                                          <p:val>
                                            <p:strVal val="#ppt_w"/>
                                          </p:val>
                                        </p:tav>
                                      </p:tavLst>
                                    </p:anim>
                                    <p:anim calcmode="lin" valueType="num">
                                      <p:cBhvr>
                                        <p:cTn id="63" dur="500" fill="hold"/>
                                        <p:tgtEl>
                                          <p:spTgt spid="24"/>
                                        </p:tgtEl>
                                        <p:attrNameLst>
                                          <p:attrName>ppt_h</p:attrName>
                                        </p:attrNameLst>
                                      </p:cBhvr>
                                      <p:tavLst>
                                        <p:tav tm="0">
                                          <p:val>
                                            <p:fltVal val="0"/>
                                          </p:val>
                                        </p:tav>
                                        <p:tav tm="100000">
                                          <p:val>
                                            <p:strVal val="#ppt_h"/>
                                          </p:val>
                                        </p:tav>
                                      </p:tavLst>
                                    </p:anim>
                                    <p:animEffect transition="in" filter="fade">
                                      <p:cBhvr>
                                        <p:cTn id="6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8" grpId="0" animBg="1"/>
      <p:bldP spid="6" grpId="0" animBg="1"/>
      <p:bldP spid="7" grpId="0" animBg="1"/>
      <p:bldP spid="8" grpId="0" animBg="1"/>
      <p:bldP spid="9" grpId="0" animBg="1"/>
      <p:bldP spid="10" grpId="0" animBg="1"/>
      <p:bldP spid="11" grpId="0" animBg="1"/>
      <p:bldP spid="3" grpId="0" animBg="1"/>
      <p:bldP spid="17" grpId="0" animBg="1"/>
      <p:bldP spid="19" grpId="0" animBg="1"/>
      <p:bldP spid="20" grpId="0" animBg="1"/>
      <p:bldP spid="21" grpId="0" animBg="1"/>
      <p:bldP spid="22" grpId="0" animBg="1"/>
      <p:bldP spid="23" grpId="0" animBg="1"/>
      <p:bldP spid="2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0290" y="492443"/>
            <a:ext cx="6783958" cy="594066"/>
          </a:xfrm>
        </p:spPr>
        <p:txBody>
          <a:bodyPr>
            <a:normAutofit/>
          </a:bodyPr>
          <a:lstStyle/>
          <a:p>
            <a:pPr algn="l"/>
            <a:r>
              <a:rPr lang="cs-CZ" sz="2500" b="1" dirty="0" smtClean="0">
                <a:latin typeface="Times New Roman" pitchFamily="18" charset="0"/>
                <a:cs typeface="Times New Roman" pitchFamily="18" charset="0"/>
              </a:rPr>
              <a:t>18.3 </a:t>
            </a:r>
            <a:r>
              <a:rPr lang="cs-CZ" sz="2500" b="1" dirty="0" smtClean="0">
                <a:latin typeface="Times New Roman" pitchFamily="18" charset="0"/>
                <a:cs typeface="Times New Roman" pitchFamily="18" charset="0"/>
              </a:rPr>
              <a:t> Jaké </a:t>
            </a:r>
            <a:r>
              <a:rPr lang="cs-CZ" sz="2500" b="1" dirty="0" smtClean="0">
                <a:latin typeface="Times New Roman" pitchFamily="18" charset="0"/>
                <a:cs typeface="Times New Roman" pitchFamily="18" charset="0"/>
              </a:rPr>
              <a:t>si řekneme nové termíny a názvy?</a:t>
            </a:r>
            <a:endParaRPr lang="cs-CZ" sz="2500" b="1" dirty="0">
              <a:latin typeface="Times New Roman" pitchFamily="18" charset="0"/>
              <a:cs typeface="Times New Roman" pitchFamily="18" charset="0"/>
            </a:endParaRPr>
          </a:p>
        </p:txBody>
      </p:sp>
      <p:sp>
        <p:nvSpPr>
          <p:cNvPr id="18" name="TextovéPole 17"/>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13" name="TextovéPole 12"/>
          <p:cNvSpPr txBox="1"/>
          <p:nvPr/>
        </p:nvSpPr>
        <p:spPr>
          <a:xfrm>
            <a:off x="395536" y="2499742"/>
            <a:ext cx="5760640" cy="2492990"/>
          </a:xfrm>
          <a:prstGeom prst="rect">
            <a:avLst/>
          </a:prstGeom>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cs-CZ" sz="1200" b="1" dirty="0" smtClean="0">
                <a:latin typeface="Times New Roman" pitchFamily="18" charset="0"/>
                <a:cs typeface="Times New Roman" pitchFamily="18" charset="0"/>
              </a:rPr>
              <a:t>PAMATUJ!</a:t>
            </a:r>
          </a:p>
          <a:p>
            <a:pPr marL="171450" indent="-171450">
              <a:buFont typeface="Arial" pitchFamily="34" charset="0"/>
              <a:buChar char="•"/>
            </a:pPr>
            <a:r>
              <a:rPr lang="cs-CZ" sz="1200" dirty="0" smtClean="0">
                <a:latin typeface="Times New Roman" pitchFamily="18" charset="0"/>
                <a:cs typeface="Times New Roman" pitchFamily="18" charset="0"/>
              </a:rPr>
              <a:t>i souřadně spojené věty (větné členy) oddělujeme čárkami</a:t>
            </a:r>
          </a:p>
          <a:p>
            <a:pPr marL="171450" indent="-171450">
              <a:buFont typeface="Arial" pitchFamily="34" charset="0"/>
              <a:buChar char="•"/>
            </a:pPr>
            <a:r>
              <a:rPr lang="cs-CZ" sz="1200" dirty="0" smtClean="0">
                <a:latin typeface="Times New Roman" pitchFamily="18" charset="0"/>
                <a:cs typeface="Times New Roman" pitchFamily="18" charset="0"/>
              </a:rPr>
              <a:t>čárku </a:t>
            </a:r>
            <a:r>
              <a:rPr lang="cs-CZ" sz="1200" b="1" dirty="0" smtClean="0">
                <a:latin typeface="Times New Roman" pitchFamily="18" charset="0"/>
                <a:cs typeface="Times New Roman" pitchFamily="18" charset="0"/>
              </a:rPr>
              <a:t>nepíšeme</a:t>
            </a:r>
            <a:r>
              <a:rPr lang="cs-CZ" sz="1200" dirty="0" smtClean="0">
                <a:latin typeface="Times New Roman" pitchFamily="18" charset="0"/>
                <a:cs typeface="Times New Roman" pitchFamily="18" charset="0"/>
              </a:rPr>
              <a:t> pouze před spojkami </a:t>
            </a:r>
            <a:r>
              <a:rPr lang="cs-CZ" sz="1200" b="1" i="1" dirty="0" smtClean="0">
                <a:latin typeface="Times New Roman" pitchFamily="18" charset="0"/>
                <a:cs typeface="Times New Roman" pitchFamily="18" charset="0"/>
              </a:rPr>
              <a:t>a, i, ani, nebo</a:t>
            </a:r>
            <a:r>
              <a:rPr lang="cs-CZ" sz="1200" b="1" dirty="0" smtClean="0">
                <a:latin typeface="Times New Roman" pitchFamily="18" charset="0"/>
                <a:cs typeface="Times New Roman" pitchFamily="18" charset="0"/>
              </a:rPr>
              <a:t> </a:t>
            </a:r>
            <a:r>
              <a:rPr lang="cs-CZ" sz="1200" dirty="0" smtClean="0">
                <a:latin typeface="Times New Roman" pitchFamily="18" charset="0"/>
                <a:cs typeface="Times New Roman" pitchFamily="18" charset="0"/>
              </a:rPr>
              <a:t>v </a:t>
            </a:r>
            <a:r>
              <a:rPr lang="cs-CZ" sz="1200" b="1" dirty="0" smtClean="0">
                <a:latin typeface="Times New Roman" pitchFamily="18" charset="0"/>
                <a:cs typeface="Times New Roman" pitchFamily="18" charset="0"/>
              </a:rPr>
              <a:t>poměru slučovacím</a:t>
            </a:r>
          </a:p>
          <a:p>
            <a:r>
              <a:rPr lang="cs-CZ" sz="1200" b="1" dirty="0">
                <a:latin typeface="Times New Roman" pitchFamily="18" charset="0"/>
                <a:cs typeface="Times New Roman" pitchFamily="18" charset="0"/>
              </a:rPr>
              <a:t>	</a:t>
            </a:r>
            <a:r>
              <a:rPr lang="cs-CZ" sz="1200" i="1" dirty="0">
                <a:latin typeface="Times New Roman" pitchFamily="18" charset="0"/>
                <a:cs typeface="Times New Roman" pitchFamily="18" charset="0"/>
              </a:rPr>
              <a:t>Stavili se pro mě a já jsem </a:t>
            </a:r>
            <a:r>
              <a:rPr lang="cs-CZ" sz="1200" i="1" dirty="0" smtClean="0">
                <a:latin typeface="Times New Roman" pitchFamily="18" charset="0"/>
                <a:cs typeface="Times New Roman" pitchFamily="18" charset="0"/>
              </a:rPr>
              <a:t>šel.</a:t>
            </a:r>
          </a:p>
          <a:p>
            <a:endParaRPr lang="cs-CZ" sz="1200" b="1" dirty="0" smtClean="0">
              <a:latin typeface="Times New Roman" pitchFamily="18" charset="0"/>
              <a:cs typeface="Times New Roman" pitchFamily="18" charset="0"/>
            </a:endParaRPr>
          </a:p>
          <a:p>
            <a:pPr marL="171450" indent="-171450">
              <a:buFont typeface="Arial" pitchFamily="34" charset="0"/>
              <a:buChar char="•"/>
            </a:pPr>
            <a:r>
              <a:rPr lang="cs-CZ" sz="1200" dirty="0" smtClean="0">
                <a:latin typeface="Times New Roman" pitchFamily="18" charset="0"/>
                <a:cs typeface="Times New Roman" pitchFamily="18" charset="0"/>
              </a:rPr>
              <a:t>ve všech ostatních případech (např. </a:t>
            </a:r>
            <a:r>
              <a:rPr lang="cs-CZ" sz="1200" b="1" i="1" dirty="0" smtClean="0">
                <a:latin typeface="Times New Roman" pitchFamily="18" charset="0"/>
                <a:cs typeface="Times New Roman" pitchFamily="18" charset="0"/>
              </a:rPr>
              <a:t>a</a:t>
            </a:r>
            <a:r>
              <a:rPr lang="cs-CZ" sz="1200" b="1" dirty="0" smtClean="0">
                <a:latin typeface="Times New Roman" pitchFamily="18" charset="0"/>
                <a:cs typeface="Times New Roman" pitchFamily="18" charset="0"/>
              </a:rPr>
              <a:t> </a:t>
            </a:r>
            <a:r>
              <a:rPr lang="cs-CZ" sz="1200" dirty="0" smtClean="0">
                <a:latin typeface="Times New Roman" pitchFamily="18" charset="0"/>
                <a:cs typeface="Times New Roman" pitchFamily="18" charset="0"/>
              </a:rPr>
              <a:t>v poměru odporovacím, dvojice spojek </a:t>
            </a:r>
            <a:r>
              <a:rPr lang="cs-CZ" sz="1200" b="1" i="1" dirty="0" smtClean="0">
                <a:latin typeface="Times New Roman" pitchFamily="18" charset="0"/>
                <a:cs typeface="Times New Roman" pitchFamily="18" charset="0"/>
              </a:rPr>
              <a:t>ani - ani</a:t>
            </a:r>
            <a:r>
              <a:rPr lang="cs-CZ" sz="1200" dirty="0" smtClean="0">
                <a:latin typeface="Times New Roman" pitchFamily="18" charset="0"/>
                <a:cs typeface="Times New Roman" pitchFamily="18" charset="0"/>
              </a:rPr>
              <a:t>, spojení </a:t>
            </a:r>
            <a:r>
              <a:rPr lang="cs-CZ" sz="1200" b="1" i="1" dirty="0" smtClean="0">
                <a:latin typeface="Times New Roman" pitchFamily="18" charset="0"/>
                <a:cs typeface="Times New Roman" pitchFamily="18" charset="0"/>
              </a:rPr>
              <a:t>a tedy, a proto, a tak</a:t>
            </a:r>
            <a:r>
              <a:rPr lang="cs-CZ" sz="1200" dirty="0" smtClean="0">
                <a:latin typeface="Times New Roman" pitchFamily="18" charset="0"/>
                <a:cs typeface="Times New Roman" pitchFamily="18" charset="0"/>
              </a:rPr>
              <a:t>) čárku </a:t>
            </a:r>
            <a:r>
              <a:rPr lang="cs-CZ" sz="1200" b="1" dirty="0" smtClean="0">
                <a:latin typeface="Times New Roman" pitchFamily="18" charset="0"/>
                <a:cs typeface="Times New Roman" pitchFamily="18" charset="0"/>
              </a:rPr>
              <a:t>píšeme</a:t>
            </a:r>
          </a:p>
          <a:p>
            <a:r>
              <a:rPr lang="cs-CZ" sz="1200" b="1" dirty="0">
                <a:latin typeface="Times New Roman" pitchFamily="18" charset="0"/>
                <a:cs typeface="Times New Roman" pitchFamily="18" charset="0"/>
              </a:rPr>
              <a:t>	</a:t>
            </a:r>
            <a:r>
              <a:rPr lang="cs-CZ" sz="1200" i="1" dirty="0">
                <a:latin typeface="Times New Roman" pitchFamily="18" charset="0"/>
                <a:cs typeface="Times New Roman" pitchFamily="18" charset="0"/>
              </a:rPr>
              <a:t> Stavili se pro mě, a já jsem nešel.	</a:t>
            </a:r>
            <a:r>
              <a:rPr lang="cs-CZ" sz="1200" dirty="0">
                <a:latin typeface="Times New Roman" pitchFamily="18" charset="0"/>
                <a:cs typeface="Times New Roman" pitchFamily="18" charset="0"/>
              </a:rPr>
              <a:t>poměr </a:t>
            </a:r>
            <a:r>
              <a:rPr lang="cs-CZ" sz="1200" dirty="0" smtClean="0">
                <a:latin typeface="Times New Roman" pitchFamily="18" charset="0"/>
                <a:cs typeface="Times New Roman" pitchFamily="18" charset="0"/>
              </a:rPr>
              <a:t>odporovací		</a:t>
            </a:r>
            <a:r>
              <a:rPr lang="cs-CZ" sz="1200" i="1" dirty="0" smtClean="0">
                <a:latin typeface="Times New Roman" pitchFamily="18" charset="0"/>
                <a:cs typeface="Times New Roman" pitchFamily="18" charset="0"/>
              </a:rPr>
              <a:t>Stavili </a:t>
            </a:r>
            <a:r>
              <a:rPr lang="cs-CZ" sz="1200" i="1" dirty="0">
                <a:latin typeface="Times New Roman" pitchFamily="18" charset="0"/>
                <a:cs typeface="Times New Roman" pitchFamily="18" charset="0"/>
              </a:rPr>
              <a:t>se pro mě, a tak jsem šel</a:t>
            </a:r>
            <a:r>
              <a:rPr lang="cs-CZ" sz="1200" i="1" dirty="0" smtClean="0">
                <a:latin typeface="Times New Roman" pitchFamily="18" charset="0"/>
                <a:cs typeface="Times New Roman" pitchFamily="18" charset="0"/>
              </a:rPr>
              <a:t>.</a:t>
            </a:r>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	poměr důsledkový</a:t>
            </a:r>
          </a:p>
          <a:p>
            <a:endParaRPr lang="cs-CZ" sz="1200" b="1" dirty="0" smtClean="0">
              <a:latin typeface="Times New Roman" pitchFamily="18" charset="0"/>
              <a:cs typeface="Times New Roman" pitchFamily="18" charset="0"/>
            </a:endParaRPr>
          </a:p>
          <a:p>
            <a:pPr marL="171450" indent="-171450">
              <a:buFont typeface="Arial" pitchFamily="34" charset="0"/>
              <a:buChar char="•"/>
            </a:pPr>
            <a:r>
              <a:rPr lang="cs-CZ" sz="1200" dirty="0" smtClean="0">
                <a:latin typeface="Times New Roman" pitchFamily="18" charset="0"/>
                <a:cs typeface="Times New Roman" pitchFamily="18" charset="0"/>
              </a:rPr>
              <a:t>jestliže se děje přímo nevylučují, ale označují jen dvě možnosti (které např. po sobě následují), pak se před spojkami </a:t>
            </a:r>
            <a:r>
              <a:rPr lang="cs-CZ" sz="1200" b="1" i="1" dirty="0" smtClean="0">
                <a:latin typeface="Times New Roman" pitchFamily="18" charset="0"/>
                <a:cs typeface="Times New Roman" pitchFamily="18" charset="0"/>
              </a:rPr>
              <a:t>nebo, či</a:t>
            </a:r>
            <a:r>
              <a:rPr lang="cs-CZ" sz="1200" dirty="0" smtClean="0">
                <a:latin typeface="Times New Roman" pitchFamily="18" charset="0"/>
                <a:cs typeface="Times New Roman" pitchFamily="18" charset="0"/>
              </a:rPr>
              <a:t> čárka </a:t>
            </a:r>
            <a:r>
              <a:rPr lang="cs-CZ" sz="1200" b="1" dirty="0" smtClean="0">
                <a:latin typeface="Times New Roman" pitchFamily="18" charset="0"/>
                <a:cs typeface="Times New Roman" pitchFamily="18" charset="0"/>
              </a:rPr>
              <a:t>nepíše</a:t>
            </a:r>
          </a:p>
          <a:p>
            <a:r>
              <a:rPr lang="cs-CZ" sz="1200" b="1" dirty="0">
                <a:latin typeface="Times New Roman" pitchFamily="18" charset="0"/>
                <a:cs typeface="Times New Roman" pitchFamily="18" charset="0"/>
              </a:rPr>
              <a:t>	</a:t>
            </a:r>
            <a:r>
              <a:rPr lang="cs-CZ" sz="1200" i="1" dirty="0">
                <a:latin typeface="Times New Roman" pitchFamily="18" charset="0"/>
                <a:cs typeface="Times New Roman" pitchFamily="18" charset="0"/>
              </a:rPr>
              <a:t>Odpoledne chodím na hřiště nebo se dívám na televizi</a:t>
            </a:r>
            <a:r>
              <a:rPr lang="cs-CZ" sz="1200" i="1" dirty="0" smtClean="0">
                <a:latin typeface="Times New Roman" pitchFamily="18" charset="0"/>
                <a:cs typeface="Times New Roman" pitchFamily="18" charset="0"/>
              </a:rPr>
              <a:t>.</a:t>
            </a:r>
            <a:endParaRPr lang="cs-CZ" sz="1200" dirty="0" smtClean="0">
              <a:latin typeface="Times New Roman" pitchFamily="18" charset="0"/>
              <a:cs typeface="Times New Roman" pitchFamily="18" charset="0"/>
            </a:endParaRPr>
          </a:p>
        </p:txBody>
      </p:sp>
      <p:sp>
        <p:nvSpPr>
          <p:cNvPr id="5" name="TextovéPole 4"/>
          <p:cNvSpPr txBox="1"/>
          <p:nvPr/>
        </p:nvSpPr>
        <p:spPr>
          <a:xfrm>
            <a:off x="251520" y="1059582"/>
            <a:ext cx="6624736" cy="307777"/>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cs-CZ" sz="1400" b="1" dirty="0" smtClean="0">
                <a:latin typeface="Times New Roman" pitchFamily="18" charset="0"/>
                <a:cs typeface="Times New Roman" pitchFamily="18" charset="0"/>
              </a:rPr>
              <a:t>Mezi souřadně spojenými větami (větnými členy) existují VÝZNAMOVÉ POMĚRY. </a:t>
            </a:r>
          </a:p>
        </p:txBody>
      </p:sp>
      <p:sp>
        <p:nvSpPr>
          <p:cNvPr id="6" name="TextovéPole 5"/>
          <p:cNvSpPr txBox="1"/>
          <p:nvPr/>
        </p:nvSpPr>
        <p:spPr>
          <a:xfrm>
            <a:off x="251520" y="1419622"/>
            <a:ext cx="6046607" cy="990124"/>
          </a:xfrm>
          <a:prstGeom prst="upArrowCallou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marL="228600" indent="-228600">
              <a:buFont typeface="+mj-lt"/>
              <a:buAutoNum type="arabicPeriod"/>
            </a:pPr>
            <a:r>
              <a:rPr lang="cs-CZ" sz="1200" b="1" dirty="0" smtClean="0">
                <a:latin typeface="Times New Roman" pitchFamily="18" charset="0"/>
                <a:cs typeface="Times New Roman" pitchFamily="18" charset="0"/>
              </a:rPr>
              <a:t>mezi souřadně spojenými hlavními větami </a:t>
            </a:r>
            <a:r>
              <a:rPr lang="cs-CZ" sz="1200" dirty="0" smtClean="0">
                <a:latin typeface="Times New Roman" pitchFamily="18" charset="0"/>
                <a:cs typeface="Times New Roman" pitchFamily="18" charset="0"/>
              </a:rPr>
              <a:t>(v souvětí souřadném)</a:t>
            </a:r>
          </a:p>
          <a:p>
            <a:pPr marL="228600" indent="-228600">
              <a:buFont typeface="+mj-lt"/>
              <a:buAutoNum type="arabicPeriod"/>
            </a:pPr>
            <a:r>
              <a:rPr lang="cs-CZ" sz="1200" b="1" dirty="0" smtClean="0">
                <a:latin typeface="Times New Roman" pitchFamily="18" charset="0"/>
                <a:cs typeface="Times New Roman" pitchFamily="18" charset="0"/>
              </a:rPr>
              <a:t>mezi souřadně spojenými vedlejšími větami</a:t>
            </a:r>
            <a:r>
              <a:rPr lang="cs-CZ" sz="1200" dirty="0" smtClean="0">
                <a:latin typeface="Times New Roman" pitchFamily="18" charset="0"/>
                <a:cs typeface="Times New Roman" pitchFamily="18" charset="0"/>
              </a:rPr>
              <a:t> (stejného druhu, závisí na stejné řídící větě)</a:t>
            </a:r>
          </a:p>
          <a:p>
            <a:pPr marL="228600" indent="-228600">
              <a:buFont typeface="+mj-lt"/>
              <a:buAutoNum type="arabicPeriod"/>
            </a:pPr>
            <a:r>
              <a:rPr lang="cs-CZ" sz="1200" b="1" dirty="0" smtClean="0">
                <a:latin typeface="Times New Roman" pitchFamily="18" charset="0"/>
                <a:cs typeface="Times New Roman" pitchFamily="18" charset="0"/>
              </a:rPr>
              <a:t>mezi jednotlivými členy několikanásobného větného členu </a:t>
            </a:r>
          </a:p>
        </p:txBody>
      </p:sp>
      <p:sp>
        <p:nvSpPr>
          <p:cNvPr id="7" name="TextovéPole 6"/>
          <p:cNvSpPr txBox="1"/>
          <p:nvPr/>
        </p:nvSpPr>
        <p:spPr>
          <a:xfrm>
            <a:off x="6587430" y="2275487"/>
            <a:ext cx="2160240" cy="1827193"/>
          </a:xfrm>
          <a:prstGeom prst="cloudCallout">
            <a:avLst>
              <a:gd name="adj1" fmla="val -60958"/>
              <a:gd name="adj2" fmla="val -88154"/>
            </a:avLst>
          </a:prstGeom>
          <a:ln/>
        </p:spPr>
        <p:style>
          <a:lnRef idx="1">
            <a:schemeClr val="dk1"/>
          </a:lnRef>
          <a:fillRef idx="2">
            <a:schemeClr val="dk1"/>
          </a:fillRef>
          <a:effectRef idx="1">
            <a:schemeClr val="dk1"/>
          </a:effectRef>
          <a:fontRef idx="minor">
            <a:schemeClr val="dk1"/>
          </a:fontRef>
        </p:style>
        <p:txBody>
          <a:bodyPr wrap="square" rtlCol="0">
            <a:spAutoFit/>
          </a:bodyPr>
          <a:lstStyle/>
          <a:p>
            <a:pPr marL="228600" indent="-228600">
              <a:buFont typeface="+mj-lt"/>
              <a:buAutoNum type="arabicPeriod"/>
            </a:pPr>
            <a:r>
              <a:rPr lang="cs-CZ" sz="1200" b="1" dirty="0" smtClean="0">
                <a:latin typeface="Times New Roman" pitchFamily="18" charset="0"/>
                <a:cs typeface="Times New Roman" pitchFamily="18" charset="0"/>
              </a:rPr>
              <a:t>slučovací</a:t>
            </a:r>
          </a:p>
          <a:p>
            <a:pPr marL="228600" indent="-228600">
              <a:buFont typeface="+mj-lt"/>
              <a:buAutoNum type="arabicPeriod"/>
            </a:pPr>
            <a:r>
              <a:rPr lang="cs-CZ" sz="1200" b="1" dirty="0" smtClean="0">
                <a:latin typeface="Times New Roman" pitchFamily="18" charset="0"/>
                <a:cs typeface="Times New Roman" pitchFamily="18" charset="0"/>
              </a:rPr>
              <a:t>stupňovací</a:t>
            </a:r>
          </a:p>
          <a:p>
            <a:pPr marL="228600" indent="-228600">
              <a:buFont typeface="+mj-lt"/>
              <a:buAutoNum type="arabicPeriod"/>
            </a:pPr>
            <a:r>
              <a:rPr lang="cs-CZ" sz="1200" b="1" dirty="0" smtClean="0">
                <a:latin typeface="Times New Roman" pitchFamily="18" charset="0"/>
                <a:cs typeface="Times New Roman" pitchFamily="18" charset="0"/>
              </a:rPr>
              <a:t>odporovací</a:t>
            </a:r>
          </a:p>
          <a:p>
            <a:pPr marL="228600" indent="-228600">
              <a:buFont typeface="+mj-lt"/>
              <a:buAutoNum type="arabicPeriod"/>
            </a:pPr>
            <a:r>
              <a:rPr lang="cs-CZ" sz="1200" b="1" dirty="0" smtClean="0">
                <a:latin typeface="Times New Roman" pitchFamily="18" charset="0"/>
                <a:cs typeface="Times New Roman" pitchFamily="18" charset="0"/>
              </a:rPr>
              <a:t>vylučovací</a:t>
            </a:r>
          </a:p>
          <a:p>
            <a:pPr marL="228600" indent="-228600">
              <a:buFont typeface="+mj-lt"/>
              <a:buAutoNum type="arabicPeriod"/>
            </a:pPr>
            <a:r>
              <a:rPr lang="cs-CZ" sz="1200" b="1" dirty="0" smtClean="0">
                <a:latin typeface="Times New Roman" pitchFamily="18" charset="0"/>
                <a:cs typeface="Times New Roman" pitchFamily="18" charset="0"/>
              </a:rPr>
              <a:t>příčinný</a:t>
            </a:r>
          </a:p>
          <a:p>
            <a:pPr marL="228600" indent="-228600">
              <a:buFont typeface="+mj-lt"/>
              <a:buAutoNum type="arabicPeriod"/>
            </a:pPr>
            <a:r>
              <a:rPr lang="cs-CZ" sz="1200" b="1" dirty="0" smtClean="0">
                <a:latin typeface="Times New Roman" pitchFamily="18" charset="0"/>
                <a:cs typeface="Times New Roman" pitchFamily="18" charset="0"/>
              </a:rPr>
              <a:t>důsledkový</a:t>
            </a:r>
          </a:p>
        </p:txBody>
      </p:sp>
      <p:sp>
        <p:nvSpPr>
          <p:cNvPr id="3" name="Tlačítko akce: Dopředu nebo Další 2">
            <a:hlinkClick r:id="" action="ppaction://hlinkshowjump?jump=nextslide" highlightClick="1"/>
          </p:cNvPr>
          <p:cNvSpPr/>
          <p:nvPr/>
        </p:nvSpPr>
        <p:spPr>
          <a:xfrm>
            <a:off x="8100392" y="2674987"/>
            <a:ext cx="360040" cy="353928"/>
          </a:xfrm>
          <a:prstGeom prst="actionButtonForwardNex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cs-CZ"/>
          </a:p>
        </p:txBody>
      </p:sp>
      <p:pic>
        <p:nvPicPr>
          <p:cNvPr id="3074" name="Picture 2" descr="C:\Users\Evik\AppData\Local\Microsoft\Windows\Temporary Internet Files\Content.IE5\EMJWCJV1\MC90025126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6991" y="771550"/>
            <a:ext cx="1657222" cy="1368151"/>
          </a:xfrm>
          <a:prstGeom prst="rect">
            <a:avLst/>
          </a:prstGeom>
          <a:noFill/>
          <a:extLst>
            <a:ext uri="{909E8E84-426E-40DD-AFC4-6F175D3DCCD1}">
              <a14:hiddenFill xmlns:a14="http://schemas.microsoft.com/office/drawing/2010/main">
                <a:solidFill>
                  <a:srgbClr val="FFFFFF"/>
                </a:solidFill>
              </a14:hiddenFill>
            </a:ext>
          </a:extLst>
        </p:spPr>
      </p:pic>
      <p:sp>
        <p:nvSpPr>
          <p:cNvPr id="10" name="TextovéPole 9"/>
          <p:cNvSpPr txBox="1"/>
          <p:nvPr/>
        </p:nvSpPr>
        <p:spPr>
          <a:xfrm>
            <a:off x="6231160" y="4093229"/>
            <a:ext cx="2733328" cy="917079"/>
          </a:xfrm>
          <a:prstGeom prst="leftArrow">
            <a:avLst/>
          </a:prstGeom>
          <a:no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cs-CZ" sz="1200" dirty="0" smtClean="0">
                <a:latin typeface="Times New Roman" pitchFamily="18" charset="0"/>
                <a:cs typeface="Times New Roman" pitchFamily="18" charset="0"/>
              </a:rPr>
              <a:t>Více o zásadách psaní čárek - viz elektronická učebnice ČJ58 a ČJ59.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up)">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2000"/>
                                        <p:tgtEl>
                                          <p:spTgt spid="10"/>
                                        </p:tgtEl>
                                      </p:cBhvr>
                                    </p:animEffect>
                                    <p:anim calcmode="lin" valueType="num">
                                      <p:cBhvr>
                                        <p:cTn id="21" dur="2000" fill="hold"/>
                                        <p:tgtEl>
                                          <p:spTgt spid="10"/>
                                        </p:tgtEl>
                                        <p:attrNameLst>
                                          <p:attrName>ppt_w</p:attrName>
                                        </p:attrNameLst>
                                      </p:cBhvr>
                                      <p:tavLst>
                                        <p:tav tm="0" fmla="#ppt_w*sin(2.5*pi*$)">
                                          <p:val>
                                            <p:fltVal val="0"/>
                                          </p:val>
                                        </p:tav>
                                        <p:tav tm="100000">
                                          <p:val>
                                            <p:fltVal val="1"/>
                                          </p:val>
                                        </p:tav>
                                      </p:tavLst>
                                    </p:anim>
                                    <p:anim calcmode="lin" valueType="num">
                                      <p:cBhvr>
                                        <p:cTn id="22" dur="200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7" grpId="0" animBg="1"/>
      <p:bldP spid="3"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496" y="485994"/>
            <a:ext cx="4284984" cy="594066"/>
          </a:xfrm>
        </p:spPr>
        <p:txBody>
          <a:bodyPr>
            <a:normAutofit fontScale="90000"/>
          </a:bodyPr>
          <a:lstStyle/>
          <a:p>
            <a:pPr algn="l"/>
            <a:r>
              <a:rPr lang="cs-CZ" sz="2800" b="1" dirty="0" smtClean="0">
                <a:latin typeface="Times New Roman" pitchFamily="18" charset="0"/>
                <a:cs typeface="Times New Roman" pitchFamily="18" charset="0"/>
              </a:rPr>
              <a:t>18.4 </a:t>
            </a:r>
            <a:r>
              <a:rPr lang="cs-CZ" sz="2800" b="1" dirty="0" smtClean="0">
                <a:latin typeface="Times New Roman" pitchFamily="18" charset="0"/>
                <a:cs typeface="Times New Roman" pitchFamily="18" charset="0"/>
              </a:rPr>
              <a:t> Co </a:t>
            </a:r>
            <a:r>
              <a:rPr lang="cs-CZ" sz="2800" b="1" dirty="0" smtClean="0">
                <a:latin typeface="Times New Roman" pitchFamily="18" charset="0"/>
                <a:cs typeface="Times New Roman" pitchFamily="18" charset="0"/>
              </a:rPr>
              <a:t>si řekneme nového?</a:t>
            </a:r>
            <a:endParaRPr lang="cs-CZ" sz="2800" b="1" dirty="0">
              <a:latin typeface="Times New Roman" pitchFamily="18" charset="0"/>
              <a:cs typeface="Times New Roman" pitchFamily="18" charset="0"/>
            </a:endParaRPr>
          </a:p>
        </p:txBody>
      </p:sp>
      <p:sp>
        <p:nvSpPr>
          <p:cNvPr id="21" name="TextovéPole 20"/>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graphicFrame>
        <p:nvGraphicFramePr>
          <p:cNvPr id="3" name="Tabulka 2"/>
          <p:cNvGraphicFramePr>
            <a:graphicFrameLocks noGrp="1"/>
          </p:cNvGraphicFramePr>
          <p:nvPr>
            <p:extLst>
              <p:ext uri="{D42A27DB-BD31-4B8C-83A1-F6EECF244321}">
                <p14:modId xmlns:p14="http://schemas.microsoft.com/office/powerpoint/2010/main" val="1431386248"/>
              </p:ext>
            </p:extLst>
          </p:nvPr>
        </p:nvGraphicFramePr>
        <p:xfrm>
          <a:off x="179512" y="1059582"/>
          <a:ext cx="8784976" cy="3992880"/>
        </p:xfrm>
        <a:graphic>
          <a:graphicData uri="http://schemas.openxmlformats.org/drawingml/2006/table">
            <a:tbl>
              <a:tblPr firstCol="1" bandRow="1">
                <a:tableStyleId>{00A15C55-8517-42AA-B614-E9B94910E393}</a:tableStyleId>
              </a:tblPr>
              <a:tblGrid>
                <a:gridCol w="1440160"/>
                <a:gridCol w="2016224"/>
                <a:gridCol w="3312368"/>
                <a:gridCol w="2016224"/>
              </a:tblGrid>
              <a:tr h="518160">
                <a:tc>
                  <a:txBody>
                    <a:bodyPr/>
                    <a:lstStyle/>
                    <a:p>
                      <a:pPr algn="ctr"/>
                      <a:r>
                        <a:rPr lang="cs-CZ" sz="1400" dirty="0" smtClean="0">
                          <a:solidFill>
                            <a:schemeClr val="tx1"/>
                          </a:solidFill>
                          <a:latin typeface="Times New Roman" pitchFamily="18" charset="0"/>
                          <a:cs typeface="Times New Roman" pitchFamily="18" charset="0"/>
                        </a:rPr>
                        <a:t>VÝZNAMOVÉ</a:t>
                      </a:r>
                      <a:r>
                        <a:rPr lang="cs-CZ" sz="1400" baseline="0" dirty="0" smtClean="0">
                          <a:solidFill>
                            <a:schemeClr val="tx1"/>
                          </a:solidFill>
                          <a:latin typeface="Times New Roman" pitchFamily="18" charset="0"/>
                          <a:cs typeface="Times New Roman" pitchFamily="18" charset="0"/>
                        </a:rPr>
                        <a:t> POMĚRY</a:t>
                      </a:r>
                      <a:endParaRPr lang="cs-CZ" sz="1400" dirty="0">
                        <a:solidFill>
                          <a:schemeClr val="tx1"/>
                        </a:solidFill>
                        <a:latin typeface="Times New Roman" pitchFamily="18" charset="0"/>
                        <a:cs typeface="Times New Roman" pitchFamily="18" charset="0"/>
                      </a:endParaRPr>
                    </a:p>
                  </a:txBody>
                  <a:tcPr anchor="ctr"/>
                </a:tc>
                <a:tc>
                  <a:txBody>
                    <a:bodyPr/>
                    <a:lstStyle/>
                    <a:p>
                      <a:pPr algn="ctr"/>
                      <a:r>
                        <a:rPr lang="cs-CZ" sz="1200" b="1" dirty="0" smtClean="0">
                          <a:solidFill>
                            <a:schemeClr val="tx1"/>
                          </a:solidFill>
                          <a:latin typeface="Times New Roman" pitchFamily="18" charset="0"/>
                          <a:cs typeface="Times New Roman" pitchFamily="18" charset="0"/>
                        </a:rPr>
                        <a:t>vztah</a:t>
                      </a:r>
                      <a:r>
                        <a:rPr lang="cs-CZ" sz="1200" b="1" baseline="0" dirty="0" smtClean="0">
                          <a:solidFill>
                            <a:schemeClr val="tx1"/>
                          </a:solidFill>
                          <a:latin typeface="Times New Roman" pitchFamily="18" charset="0"/>
                          <a:cs typeface="Times New Roman" pitchFamily="18" charset="0"/>
                        </a:rPr>
                        <a:t> mezi větami</a:t>
                      </a:r>
                    </a:p>
                  </a:txBody>
                  <a:tcPr anchor="ctr"/>
                </a:tc>
                <a:tc>
                  <a:txBody>
                    <a:bodyPr/>
                    <a:lstStyle/>
                    <a:p>
                      <a:pPr algn="ctr"/>
                      <a:r>
                        <a:rPr lang="cs-CZ" sz="1200" b="1" dirty="0" smtClean="0">
                          <a:solidFill>
                            <a:schemeClr val="tx1"/>
                          </a:solidFill>
                          <a:latin typeface="Times New Roman" pitchFamily="18" charset="0"/>
                          <a:cs typeface="Times New Roman" pitchFamily="18" charset="0"/>
                        </a:rPr>
                        <a:t>spojovací výrazy</a:t>
                      </a:r>
                      <a:endParaRPr lang="cs-CZ" sz="1200" b="1" dirty="0">
                        <a:solidFill>
                          <a:schemeClr val="tx1"/>
                        </a:solidFill>
                        <a:latin typeface="Times New Roman" pitchFamily="18" charset="0"/>
                        <a:cs typeface="Times New Roman" pitchFamily="18" charset="0"/>
                      </a:endParaRPr>
                    </a:p>
                  </a:txBody>
                  <a:tcPr anchor="ctr"/>
                </a:tc>
                <a:tc>
                  <a:txBody>
                    <a:bodyPr/>
                    <a:lstStyle/>
                    <a:p>
                      <a:pPr algn="ctr"/>
                      <a:r>
                        <a:rPr lang="cs-CZ" sz="1200" b="1" dirty="0" smtClean="0">
                          <a:solidFill>
                            <a:schemeClr val="tx1"/>
                          </a:solidFill>
                          <a:latin typeface="Times New Roman" pitchFamily="18" charset="0"/>
                          <a:cs typeface="Times New Roman" pitchFamily="18" charset="0"/>
                        </a:rPr>
                        <a:t>příklad souřadného souvětí</a:t>
                      </a:r>
                      <a:endParaRPr lang="cs-CZ" sz="1200" b="1" dirty="0">
                        <a:solidFill>
                          <a:schemeClr val="tx1"/>
                        </a:solidFill>
                        <a:latin typeface="Times New Roman" pitchFamily="18" charset="0"/>
                        <a:cs typeface="Times New Roman" pitchFamily="18" charset="0"/>
                      </a:endParaRPr>
                    </a:p>
                  </a:txBody>
                  <a:tcPr anchor="ctr"/>
                </a:tc>
              </a:tr>
              <a:tr h="518160">
                <a:tc>
                  <a:txBody>
                    <a:bodyPr/>
                    <a:lstStyle/>
                    <a:p>
                      <a:pPr algn="ctr"/>
                      <a:r>
                        <a:rPr lang="cs-CZ" sz="1400" dirty="0" smtClean="0">
                          <a:solidFill>
                            <a:schemeClr val="tx1"/>
                          </a:solidFill>
                          <a:latin typeface="Times New Roman" pitchFamily="18" charset="0"/>
                          <a:cs typeface="Times New Roman" pitchFamily="18" charset="0"/>
                        </a:rPr>
                        <a:t>slučovací</a:t>
                      </a:r>
                    </a:p>
                    <a:p>
                      <a:pPr algn="ctr"/>
                      <a:r>
                        <a:rPr lang="cs-CZ" sz="1800" dirty="0" smtClean="0">
                          <a:solidFill>
                            <a:schemeClr val="tx1"/>
                          </a:solidFill>
                          <a:latin typeface="Times New Roman" pitchFamily="18" charset="0"/>
                          <a:cs typeface="Times New Roman" pitchFamily="18" charset="0"/>
                        </a:rPr>
                        <a:t>+</a:t>
                      </a:r>
                      <a:endParaRPr lang="cs-CZ" sz="1800" dirty="0">
                        <a:solidFill>
                          <a:schemeClr val="tx1"/>
                        </a:solidFill>
                        <a:latin typeface="Times New Roman" pitchFamily="18" charset="0"/>
                        <a:cs typeface="Times New Roman" pitchFamily="18" charset="0"/>
                      </a:endParaRPr>
                    </a:p>
                  </a:txBody>
                  <a:tcPr anchor="ctr"/>
                </a:tc>
                <a:tc>
                  <a:txBody>
                    <a:bodyPr/>
                    <a:lstStyle/>
                    <a:p>
                      <a:pPr algn="l"/>
                      <a:r>
                        <a:rPr lang="cs-CZ" sz="1200" dirty="0" smtClean="0">
                          <a:solidFill>
                            <a:schemeClr val="tx1"/>
                          </a:solidFill>
                          <a:latin typeface="Times New Roman" pitchFamily="18" charset="0"/>
                          <a:cs typeface="Times New Roman" pitchFamily="18" charset="0"/>
                        </a:rPr>
                        <a:t>věty se k sobě prostě přiřazují, jsou rovnocenné</a:t>
                      </a:r>
                      <a:endParaRPr lang="cs-CZ" sz="1200" dirty="0">
                        <a:solidFill>
                          <a:schemeClr val="tx1"/>
                        </a:solidFill>
                        <a:latin typeface="Times New Roman" pitchFamily="18" charset="0"/>
                        <a:cs typeface="Times New Roman" pitchFamily="18" charset="0"/>
                      </a:endParaRPr>
                    </a:p>
                  </a:txBody>
                  <a:tcPr anchor="ctr"/>
                </a:tc>
                <a:tc>
                  <a:txBody>
                    <a:bodyPr/>
                    <a:lstStyle/>
                    <a:p>
                      <a:pPr algn="l"/>
                      <a:r>
                        <a:rPr lang="cs-CZ" sz="1200" dirty="0" smtClean="0">
                          <a:solidFill>
                            <a:schemeClr val="tx1"/>
                          </a:solidFill>
                          <a:latin typeface="Times New Roman" pitchFamily="18" charset="0"/>
                          <a:cs typeface="Times New Roman" pitchFamily="18" charset="0"/>
                        </a:rPr>
                        <a:t>a, i, ani, přitom,</a:t>
                      </a:r>
                      <a:r>
                        <a:rPr lang="cs-CZ" sz="1200" baseline="0" dirty="0" smtClean="0">
                          <a:solidFill>
                            <a:schemeClr val="tx1"/>
                          </a:solidFill>
                          <a:latin typeface="Times New Roman" pitchFamily="18" charset="0"/>
                          <a:cs typeface="Times New Roman" pitchFamily="18" charset="0"/>
                        </a:rPr>
                        <a:t> také, též, (a) pak, (a) potom, (a) nakonec, ani - ani, jednak - jednak, hned - hned, dílem - dílem</a:t>
                      </a:r>
                      <a:endParaRPr lang="cs-CZ" sz="1200" dirty="0">
                        <a:solidFill>
                          <a:schemeClr val="tx1"/>
                        </a:solidFill>
                        <a:latin typeface="Times New Roman" pitchFamily="18" charset="0"/>
                        <a:cs typeface="Times New Roman" pitchFamily="18" charset="0"/>
                      </a:endParaRPr>
                    </a:p>
                  </a:txBody>
                  <a:tcPr anchor="ctr"/>
                </a:tc>
                <a:tc>
                  <a:txBody>
                    <a:bodyPr/>
                    <a:lstStyle/>
                    <a:p>
                      <a:pPr algn="l"/>
                      <a:r>
                        <a:rPr lang="cs-CZ" sz="1200" i="1" dirty="0" smtClean="0">
                          <a:solidFill>
                            <a:schemeClr val="tx1"/>
                          </a:solidFill>
                          <a:latin typeface="Times New Roman" pitchFamily="18" charset="0"/>
                          <a:cs typeface="Times New Roman" pitchFamily="18" charset="0"/>
                        </a:rPr>
                        <a:t>Mám horečku a také mě bolí v krku.</a:t>
                      </a:r>
                    </a:p>
                  </a:txBody>
                  <a:tcPr anchor="ctr"/>
                </a:tc>
              </a:tr>
              <a:tr h="518160">
                <a:tc>
                  <a:txBody>
                    <a:bodyPr/>
                    <a:lstStyle/>
                    <a:p>
                      <a:pPr algn="ctr"/>
                      <a:r>
                        <a:rPr lang="cs-CZ" sz="1400" dirty="0" smtClean="0">
                          <a:solidFill>
                            <a:schemeClr val="tx1"/>
                          </a:solidFill>
                          <a:latin typeface="Times New Roman" pitchFamily="18" charset="0"/>
                          <a:cs typeface="Times New Roman" pitchFamily="18" charset="0"/>
                        </a:rPr>
                        <a:t>stupňovací</a:t>
                      </a:r>
                    </a:p>
                    <a:p>
                      <a:pPr algn="ctr"/>
                      <a:endParaRPr lang="cs-CZ" sz="1400" dirty="0">
                        <a:solidFill>
                          <a:schemeClr val="tx1"/>
                        </a:solidFill>
                        <a:latin typeface="Times New Roman" pitchFamily="18" charset="0"/>
                        <a:cs typeface="Times New Roman" pitchFamily="18" charset="0"/>
                      </a:endParaRPr>
                    </a:p>
                  </a:txBody>
                  <a:tcPr anchor="ctr"/>
                </a:tc>
                <a:tc>
                  <a:txBody>
                    <a:bodyPr/>
                    <a:lstStyle/>
                    <a:p>
                      <a:pPr algn="l"/>
                      <a:r>
                        <a:rPr lang="cs-CZ" sz="1200" dirty="0" smtClean="0">
                          <a:solidFill>
                            <a:schemeClr val="tx1"/>
                          </a:solidFill>
                          <a:latin typeface="Times New Roman" pitchFamily="18" charset="0"/>
                          <a:cs typeface="Times New Roman" pitchFamily="18" charset="0"/>
                        </a:rPr>
                        <a:t>druhá věta stupňuje význam věty první, je významově</a:t>
                      </a:r>
                      <a:r>
                        <a:rPr lang="cs-CZ" sz="1200" baseline="0" dirty="0" smtClean="0">
                          <a:solidFill>
                            <a:schemeClr val="tx1"/>
                          </a:solidFill>
                          <a:latin typeface="Times New Roman" pitchFamily="18" charset="0"/>
                          <a:cs typeface="Times New Roman" pitchFamily="18" charset="0"/>
                        </a:rPr>
                        <a:t> závažnější</a:t>
                      </a:r>
                      <a:endParaRPr lang="cs-CZ" sz="1200" dirty="0">
                        <a:solidFill>
                          <a:schemeClr val="tx1"/>
                        </a:solidFill>
                        <a:latin typeface="Times New Roman" pitchFamily="18" charset="0"/>
                        <a:cs typeface="Times New Roman" pitchFamily="18" charset="0"/>
                      </a:endParaRPr>
                    </a:p>
                  </a:txBody>
                  <a:tcPr anchor="ctr"/>
                </a:tc>
                <a:tc>
                  <a:txBody>
                    <a:bodyPr/>
                    <a:lstStyle/>
                    <a:p>
                      <a:pPr algn="l"/>
                      <a:r>
                        <a:rPr lang="cs-CZ" sz="1200" dirty="0" smtClean="0">
                          <a:solidFill>
                            <a:schemeClr val="tx1"/>
                          </a:solidFill>
                          <a:latin typeface="Times New Roman" pitchFamily="18" charset="0"/>
                          <a:cs typeface="Times New Roman" pitchFamily="18" charset="0"/>
                        </a:rPr>
                        <a:t>ba, ba i, dokonce,</a:t>
                      </a:r>
                      <a:r>
                        <a:rPr lang="cs-CZ" sz="1200" baseline="0" dirty="0" smtClean="0">
                          <a:solidFill>
                            <a:schemeClr val="tx1"/>
                          </a:solidFill>
                          <a:latin typeface="Times New Roman" pitchFamily="18" charset="0"/>
                          <a:cs typeface="Times New Roman" pitchFamily="18" charset="0"/>
                        </a:rPr>
                        <a:t> dokonce i, nejen - ale i, nejen - nýbrž i, natož, přímo</a:t>
                      </a:r>
                      <a:endParaRPr lang="cs-CZ" sz="1200" dirty="0">
                        <a:solidFill>
                          <a:schemeClr val="tx1"/>
                        </a:solidFill>
                        <a:latin typeface="Times New Roman" pitchFamily="18" charset="0"/>
                        <a:cs typeface="Times New Roman" pitchFamily="18" charset="0"/>
                      </a:endParaRPr>
                    </a:p>
                  </a:txBody>
                  <a:tcPr anchor="ctr"/>
                </a:tc>
                <a:tc>
                  <a:txBody>
                    <a:bodyPr/>
                    <a:lstStyle/>
                    <a:p>
                      <a:pPr algn="l"/>
                      <a:r>
                        <a:rPr lang="cs-CZ" sz="1200" i="1" dirty="0" smtClean="0">
                          <a:solidFill>
                            <a:schemeClr val="tx1"/>
                          </a:solidFill>
                          <a:latin typeface="Times New Roman" pitchFamily="18" charset="0"/>
                          <a:cs typeface="Times New Roman" pitchFamily="18" charset="0"/>
                        </a:rPr>
                        <a:t>Bolí mě v krku, dokonce mám i horečku.</a:t>
                      </a:r>
                      <a:endParaRPr lang="cs-CZ" sz="1200" i="1" dirty="0">
                        <a:solidFill>
                          <a:schemeClr val="tx1"/>
                        </a:solidFill>
                        <a:latin typeface="Times New Roman" pitchFamily="18" charset="0"/>
                        <a:cs typeface="Times New Roman" pitchFamily="18" charset="0"/>
                      </a:endParaRPr>
                    </a:p>
                  </a:txBody>
                  <a:tcPr anchor="ctr"/>
                </a:tc>
              </a:tr>
              <a:tr h="518160">
                <a:tc>
                  <a:txBody>
                    <a:bodyPr/>
                    <a:lstStyle/>
                    <a:p>
                      <a:pPr algn="ctr"/>
                      <a:r>
                        <a:rPr lang="cs-CZ" sz="1400" dirty="0" smtClean="0">
                          <a:solidFill>
                            <a:schemeClr val="tx1"/>
                          </a:solidFill>
                          <a:latin typeface="Times New Roman" pitchFamily="18" charset="0"/>
                          <a:cs typeface="Times New Roman" pitchFamily="18" charset="0"/>
                        </a:rPr>
                        <a:t>odporovací</a:t>
                      </a:r>
                    </a:p>
                    <a:p>
                      <a:pPr algn="ctr"/>
                      <a:endParaRPr lang="cs-CZ" sz="1400" dirty="0">
                        <a:solidFill>
                          <a:schemeClr val="tx1"/>
                        </a:solidFill>
                        <a:latin typeface="Times New Roman" pitchFamily="18" charset="0"/>
                        <a:cs typeface="Times New Roman" pitchFamily="18" charset="0"/>
                      </a:endParaRPr>
                    </a:p>
                  </a:txBody>
                  <a:tcPr anchor="ctr"/>
                </a:tc>
                <a:tc>
                  <a:txBody>
                    <a:bodyPr/>
                    <a:lstStyle/>
                    <a:p>
                      <a:pPr algn="l"/>
                      <a:r>
                        <a:rPr lang="cs-CZ" sz="1200" dirty="0" smtClean="0">
                          <a:solidFill>
                            <a:schemeClr val="tx1"/>
                          </a:solidFill>
                          <a:latin typeface="Times New Roman" pitchFamily="18" charset="0"/>
                          <a:cs typeface="Times New Roman" pitchFamily="18" charset="0"/>
                        </a:rPr>
                        <a:t>druhá věta odporuje větě první nebo ji nějak</a:t>
                      </a:r>
                      <a:r>
                        <a:rPr lang="cs-CZ" sz="1200" baseline="0" dirty="0" smtClean="0">
                          <a:solidFill>
                            <a:schemeClr val="tx1"/>
                          </a:solidFill>
                          <a:latin typeface="Times New Roman" pitchFamily="18" charset="0"/>
                          <a:cs typeface="Times New Roman" pitchFamily="18" charset="0"/>
                        </a:rPr>
                        <a:t> omezuje</a:t>
                      </a:r>
                      <a:endParaRPr lang="cs-CZ" sz="1200" dirty="0">
                        <a:solidFill>
                          <a:schemeClr val="tx1"/>
                        </a:solidFill>
                        <a:latin typeface="Times New Roman" pitchFamily="18" charset="0"/>
                        <a:cs typeface="Times New Roman" pitchFamily="18" charset="0"/>
                      </a:endParaRPr>
                    </a:p>
                  </a:txBody>
                  <a:tcPr anchor="ctr"/>
                </a:tc>
                <a:tc>
                  <a:txBody>
                    <a:bodyPr/>
                    <a:lstStyle/>
                    <a:p>
                      <a:pPr algn="l"/>
                      <a:r>
                        <a:rPr lang="cs-CZ" sz="1200" dirty="0" smtClean="0">
                          <a:solidFill>
                            <a:schemeClr val="tx1"/>
                          </a:solidFill>
                          <a:latin typeface="Times New Roman" pitchFamily="18" charset="0"/>
                          <a:cs typeface="Times New Roman" pitchFamily="18" charset="0"/>
                        </a:rPr>
                        <a:t>ale, a, avšak, však, leč, než, jenže, nýbrž, a přece, sice - ale, nicméně </a:t>
                      </a:r>
                      <a:endParaRPr lang="cs-CZ" sz="1200" dirty="0">
                        <a:solidFill>
                          <a:schemeClr val="tx1"/>
                        </a:solidFill>
                        <a:latin typeface="Times New Roman" pitchFamily="18" charset="0"/>
                        <a:cs typeface="Times New Roman" pitchFamily="18" charset="0"/>
                      </a:endParaRPr>
                    </a:p>
                  </a:txBody>
                  <a:tcPr anchor="ctr"/>
                </a:tc>
                <a:tc>
                  <a:txBody>
                    <a:bodyPr/>
                    <a:lstStyle/>
                    <a:p>
                      <a:pPr algn="l"/>
                      <a:r>
                        <a:rPr lang="cs-CZ" sz="1200" i="1" dirty="0" smtClean="0">
                          <a:solidFill>
                            <a:schemeClr val="tx1"/>
                          </a:solidFill>
                          <a:latin typeface="Times New Roman" pitchFamily="18" charset="0"/>
                          <a:cs typeface="Times New Roman" pitchFamily="18" charset="0"/>
                        </a:rPr>
                        <a:t>Bolí mě v krku, ale horečku</a:t>
                      </a:r>
                      <a:r>
                        <a:rPr lang="cs-CZ" sz="1200" i="1" baseline="0" dirty="0" smtClean="0">
                          <a:solidFill>
                            <a:schemeClr val="tx1"/>
                          </a:solidFill>
                          <a:latin typeface="Times New Roman" pitchFamily="18" charset="0"/>
                          <a:cs typeface="Times New Roman" pitchFamily="18" charset="0"/>
                        </a:rPr>
                        <a:t> nemám.</a:t>
                      </a:r>
                      <a:endParaRPr lang="cs-CZ" sz="1200" i="1" dirty="0">
                        <a:solidFill>
                          <a:schemeClr val="tx1"/>
                        </a:solidFill>
                        <a:latin typeface="Times New Roman" pitchFamily="18" charset="0"/>
                        <a:cs typeface="Times New Roman" pitchFamily="18" charset="0"/>
                      </a:endParaRPr>
                    </a:p>
                  </a:txBody>
                  <a:tcPr anchor="ctr"/>
                </a:tc>
              </a:tr>
              <a:tr h="518160">
                <a:tc>
                  <a:txBody>
                    <a:bodyPr/>
                    <a:lstStyle/>
                    <a:p>
                      <a:pPr algn="ctr"/>
                      <a:r>
                        <a:rPr lang="cs-CZ" sz="1400" dirty="0" smtClean="0">
                          <a:solidFill>
                            <a:schemeClr val="tx1"/>
                          </a:solidFill>
                          <a:latin typeface="Times New Roman" pitchFamily="18" charset="0"/>
                          <a:cs typeface="Times New Roman" pitchFamily="18" charset="0"/>
                        </a:rPr>
                        <a:t>vylučovací</a:t>
                      </a:r>
                    </a:p>
                    <a:p>
                      <a:pPr algn="ctr"/>
                      <a:endParaRPr lang="cs-CZ" sz="1400" dirty="0">
                        <a:solidFill>
                          <a:schemeClr val="tx1"/>
                        </a:solidFill>
                        <a:latin typeface="Times New Roman" pitchFamily="18" charset="0"/>
                        <a:cs typeface="Times New Roman" pitchFamily="18" charset="0"/>
                      </a:endParaRPr>
                    </a:p>
                  </a:txBody>
                  <a:tcPr anchor="ctr"/>
                </a:tc>
                <a:tc>
                  <a:txBody>
                    <a:bodyPr/>
                    <a:lstStyle/>
                    <a:p>
                      <a:pPr algn="l"/>
                      <a:r>
                        <a:rPr lang="cs-CZ" sz="1200" dirty="0" smtClean="0">
                          <a:solidFill>
                            <a:schemeClr val="tx1"/>
                          </a:solidFill>
                          <a:latin typeface="Times New Roman" pitchFamily="18" charset="0"/>
                          <a:cs typeface="Times New Roman" pitchFamily="18" charset="0"/>
                        </a:rPr>
                        <a:t>jedna věta vylučuje platnost věty druhé (platí-li jedna, neplatí druhá)</a:t>
                      </a:r>
                      <a:endParaRPr lang="cs-CZ" sz="1200" dirty="0">
                        <a:solidFill>
                          <a:schemeClr val="tx1"/>
                        </a:solidFill>
                        <a:latin typeface="Times New Roman" pitchFamily="18" charset="0"/>
                        <a:cs typeface="Times New Roman" pitchFamily="18" charset="0"/>
                      </a:endParaRPr>
                    </a:p>
                  </a:txBody>
                  <a:tcPr anchor="ctr"/>
                </a:tc>
                <a:tc>
                  <a:txBody>
                    <a:bodyPr/>
                    <a:lstStyle/>
                    <a:p>
                      <a:pPr algn="l"/>
                      <a:r>
                        <a:rPr lang="cs-CZ" sz="1200" dirty="0" smtClean="0">
                          <a:solidFill>
                            <a:schemeClr val="tx1"/>
                          </a:solidFill>
                          <a:latin typeface="Times New Roman" pitchFamily="18" charset="0"/>
                          <a:cs typeface="Times New Roman" pitchFamily="18" charset="0"/>
                        </a:rPr>
                        <a:t>nebo, anebo,</a:t>
                      </a:r>
                      <a:r>
                        <a:rPr lang="cs-CZ" sz="1200" baseline="0" dirty="0" smtClean="0">
                          <a:solidFill>
                            <a:schemeClr val="tx1"/>
                          </a:solidFill>
                          <a:latin typeface="Times New Roman" pitchFamily="18" charset="0"/>
                          <a:cs typeface="Times New Roman" pitchFamily="18" charset="0"/>
                        </a:rPr>
                        <a:t> buď - buď, buď - anebo, či, zdali - či</a:t>
                      </a:r>
                      <a:endParaRPr lang="cs-CZ" sz="1200" dirty="0">
                        <a:solidFill>
                          <a:schemeClr val="tx1"/>
                        </a:solidFill>
                        <a:latin typeface="Times New Roman" pitchFamily="18" charset="0"/>
                        <a:cs typeface="Times New Roman" pitchFamily="18" charset="0"/>
                      </a:endParaRPr>
                    </a:p>
                  </a:txBody>
                  <a:tcPr anchor="ctr"/>
                </a:tc>
                <a:tc>
                  <a:txBody>
                    <a:bodyPr/>
                    <a:lstStyle/>
                    <a:p>
                      <a:pPr algn="l"/>
                      <a:r>
                        <a:rPr lang="cs-CZ" sz="1200" i="1" dirty="0" smtClean="0">
                          <a:solidFill>
                            <a:schemeClr val="tx1"/>
                          </a:solidFill>
                          <a:latin typeface="Times New Roman" pitchFamily="18" charset="0"/>
                          <a:cs typeface="Times New Roman" pitchFamily="18" charset="0"/>
                        </a:rPr>
                        <a:t>Stále</a:t>
                      </a:r>
                      <a:r>
                        <a:rPr lang="cs-CZ" sz="1200" i="1" baseline="0" dirty="0" smtClean="0">
                          <a:solidFill>
                            <a:schemeClr val="tx1"/>
                          </a:solidFill>
                          <a:latin typeface="Times New Roman" pitchFamily="18" charset="0"/>
                          <a:cs typeface="Times New Roman" pitchFamily="18" charset="0"/>
                        </a:rPr>
                        <a:t> mám buď horečku, nebo mě alespoň bolí v krku.</a:t>
                      </a:r>
                      <a:endParaRPr lang="cs-CZ" sz="1200" i="1" dirty="0">
                        <a:solidFill>
                          <a:schemeClr val="tx1"/>
                        </a:solidFill>
                        <a:latin typeface="Times New Roman" pitchFamily="18" charset="0"/>
                        <a:cs typeface="Times New Roman" pitchFamily="18" charset="0"/>
                      </a:endParaRPr>
                    </a:p>
                  </a:txBody>
                  <a:tcPr anchor="ctr"/>
                </a:tc>
              </a:tr>
              <a:tr h="518160">
                <a:tc>
                  <a:txBody>
                    <a:bodyPr/>
                    <a:lstStyle/>
                    <a:p>
                      <a:pPr algn="ctr"/>
                      <a:r>
                        <a:rPr lang="cs-CZ" sz="1400" dirty="0" smtClean="0">
                          <a:solidFill>
                            <a:schemeClr val="tx1"/>
                          </a:solidFill>
                          <a:latin typeface="Times New Roman" pitchFamily="18" charset="0"/>
                          <a:cs typeface="Times New Roman" pitchFamily="18" charset="0"/>
                        </a:rPr>
                        <a:t>příčinný </a:t>
                      </a:r>
                    </a:p>
                    <a:p>
                      <a:pPr algn="ctr"/>
                      <a:endParaRPr lang="cs-CZ" sz="1400" dirty="0">
                        <a:solidFill>
                          <a:schemeClr val="tx1"/>
                        </a:solidFill>
                        <a:latin typeface="Times New Roman" pitchFamily="18" charset="0"/>
                        <a:cs typeface="Times New Roman" pitchFamily="18" charset="0"/>
                      </a:endParaRPr>
                    </a:p>
                  </a:txBody>
                  <a:tcPr anchor="ctr"/>
                </a:tc>
                <a:tc>
                  <a:txBody>
                    <a:bodyPr/>
                    <a:lstStyle/>
                    <a:p>
                      <a:pPr algn="l"/>
                      <a:r>
                        <a:rPr lang="cs-CZ" sz="1200" dirty="0" smtClean="0">
                          <a:solidFill>
                            <a:schemeClr val="tx1"/>
                          </a:solidFill>
                          <a:latin typeface="Times New Roman" pitchFamily="18" charset="0"/>
                          <a:cs typeface="Times New Roman" pitchFamily="18" charset="0"/>
                        </a:rPr>
                        <a:t>druhá věta vyjadřuje příčinu věty první</a:t>
                      </a:r>
                      <a:endParaRPr lang="cs-CZ" sz="1200" dirty="0">
                        <a:solidFill>
                          <a:schemeClr val="tx1"/>
                        </a:solidFill>
                        <a:latin typeface="Times New Roman" pitchFamily="18" charset="0"/>
                        <a:cs typeface="Times New Roman" pitchFamily="18" charset="0"/>
                      </a:endParaRPr>
                    </a:p>
                  </a:txBody>
                  <a:tcPr anchor="ctr"/>
                </a:tc>
                <a:tc>
                  <a:txBody>
                    <a:bodyPr/>
                    <a:lstStyle/>
                    <a:p>
                      <a:pPr algn="l"/>
                      <a:r>
                        <a:rPr lang="cs-CZ" sz="1200" dirty="0" smtClean="0">
                          <a:solidFill>
                            <a:schemeClr val="tx1"/>
                          </a:solidFill>
                          <a:latin typeface="Times New Roman" pitchFamily="18" charset="0"/>
                          <a:cs typeface="Times New Roman" pitchFamily="18" charset="0"/>
                        </a:rPr>
                        <a:t>neboť, vždyť, totiž, však také</a:t>
                      </a:r>
                      <a:endParaRPr lang="cs-CZ" sz="1200" dirty="0">
                        <a:solidFill>
                          <a:schemeClr val="tx1"/>
                        </a:solidFill>
                        <a:latin typeface="Times New Roman" pitchFamily="18" charset="0"/>
                        <a:cs typeface="Times New Roman" pitchFamily="18" charset="0"/>
                      </a:endParaRPr>
                    </a:p>
                  </a:txBody>
                  <a:tcPr anchor="ctr"/>
                </a:tc>
                <a:tc>
                  <a:txBody>
                    <a:bodyPr/>
                    <a:lstStyle/>
                    <a:p>
                      <a:pPr algn="l"/>
                      <a:r>
                        <a:rPr lang="cs-CZ" sz="1200" i="1" dirty="0" smtClean="0">
                          <a:solidFill>
                            <a:schemeClr val="tx1"/>
                          </a:solidFill>
                          <a:latin typeface="Times New Roman" pitchFamily="18" charset="0"/>
                          <a:cs typeface="Times New Roman" pitchFamily="18" charset="0"/>
                        </a:rPr>
                        <a:t>Mám horečku,</a:t>
                      </a:r>
                      <a:r>
                        <a:rPr lang="cs-CZ" sz="1200" i="1" baseline="0" dirty="0" smtClean="0">
                          <a:solidFill>
                            <a:schemeClr val="tx1"/>
                          </a:solidFill>
                          <a:latin typeface="Times New Roman" pitchFamily="18" charset="0"/>
                          <a:cs typeface="Times New Roman" pitchFamily="18" charset="0"/>
                        </a:rPr>
                        <a:t> neboť jsem nachladl.</a:t>
                      </a:r>
                      <a:endParaRPr lang="cs-CZ" sz="1200" i="1" dirty="0">
                        <a:solidFill>
                          <a:schemeClr val="tx1"/>
                        </a:solidFill>
                        <a:latin typeface="Times New Roman" pitchFamily="18" charset="0"/>
                        <a:cs typeface="Times New Roman" pitchFamily="18" charset="0"/>
                      </a:endParaRPr>
                    </a:p>
                  </a:txBody>
                  <a:tcPr anchor="ctr"/>
                </a:tc>
              </a:tr>
              <a:tr h="518160">
                <a:tc>
                  <a:txBody>
                    <a:bodyPr/>
                    <a:lstStyle/>
                    <a:p>
                      <a:pPr algn="ctr"/>
                      <a:r>
                        <a:rPr lang="cs-CZ" sz="1400" dirty="0" smtClean="0">
                          <a:solidFill>
                            <a:schemeClr val="tx1"/>
                          </a:solidFill>
                          <a:latin typeface="Times New Roman" pitchFamily="18" charset="0"/>
                          <a:cs typeface="Times New Roman" pitchFamily="18" charset="0"/>
                        </a:rPr>
                        <a:t>důsledkový</a:t>
                      </a:r>
                    </a:p>
                    <a:p>
                      <a:pPr algn="ctr"/>
                      <a:endParaRPr lang="cs-CZ" sz="1400" dirty="0">
                        <a:solidFill>
                          <a:schemeClr val="tx1"/>
                        </a:solidFill>
                        <a:latin typeface="Times New Roman" pitchFamily="18" charset="0"/>
                        <a:cs typeface="Times New Roman" pitchFamily="18" charset="0"/>
                      </a:endParaRPr>
                    </a:p>
                  </a:txBody>
                  <a:tcPr anchor="ctr"/>
                </a:tc>
                <a:tc>
                  <a:txBody>
                    <a:bodyPr/>
                    <a:lstStyle/>
                    <a:p>
                      <a:pPr algn="l"/>
                      <a:r>
                        <a:rPr lang="cs-CZ" sz="1200" dirty="0" smtClean="0">
                          <a:solidFill>
                            <a:schemeClr val="tx1"/>
                          </a:solidFill>
                          <a:latin typeface="Times New Roman" pitchFamily="18" charset="0"/>
                          <a:cs typeface="Times New Roman" pitchFamily="18" charset="0"/>
                        </a:rPr>
                        <a:t>druhá věta vyjadřuje</a:t>
                      </a:r>
                      <a:r>
                        <a:rPr lang="cs-CZ" sz="1200" baseline="0" dirty="0" smtClean="0">
                          <a:solidFill>
                            <a:schemeClr val="tx1"/>
                          </a:solidFill>
                          <a:latin typeface="Times New Roman" pitchFamily="18" charset="0"/>
                          <a:cs typeface="Times New Roman" pitchFamily="18" charset="0"/>
                        </a:rPr>
                        <a:t> důsledek věty první</a:t>
                      </a:r>
                      <a:endParaRPr lang="cs-CZ" sz="1200" dirty="0">
                        <a:solidFill>
                          <a:schemeClr val="tx1"/>
                        </a:solidFill>
                        <a:latin typeface="Times New Roman" pitchFamily="18" charset="0"/>
                        <a:cs typeface="Times New Roman" pitchFamily="18" charset="0"/>
                      </a:endParaRPr>
                    </a:p>
                  </a:txBody>
                  <a:tcPr anchor="ctr"/>
                </a:tc>
                <a:tc>
                  <a:txBody>
                    <a:bodyPr/>
                    <a:lstStyle/>
                    <a:p>
                      <a:pPr algn="l"/>
                      <a:r>
                        <a:rPr lang="cs-CZ" sz="1200" dirty="0" smtClean="0">
                          <a:solidFill>
                            <a:schemeClr val="tx1"/>
                          </a:solidFill>
                          <a:latin typeface="Times New Roman" pitchFamily="18" charset="0"/>
                          <a:cs typeface="Times New Roman" pitchFamily="18" charset="0"/>
                        </a:rPr>
                        <a:t>proto, a proto, tudíž, a tudíž, tedy, a tak, a tedy</a:t>
                      </a:r>
                      <a:endParaRPr lang="cs-CZ" sz="1200" dirty="0">
                        <a:solidFill>
                          <a:schemeClr val="tx1"/>
                        </a:solidFill>
                        <a:latin typeface="Times New Roman" pitchFamily="18" charset="0"/>
                        <a:cs typeface="Times New Roman" pitchFamily="18" charset="0"/>
                      </a:endParaRPr>
                    </a:p>
                  </a:txBody>
                  <a:tcPr anchor="ctr"/>
                </a:tc>
                <a:tc>
                  <a:txBody>
                    <a:bodyPr/>
                    <a:lstStyle/>
                    <a:p>
                      <a:pPr algn="l"/>
                      <a:r>
                        <a:rPr lang="cs-CZ" sz="1200" i="1" dirty="0" smtClean="0">
                          <a:solidFill>
                            <a:schemeClr val="tx1"/>
                          </a:solidFill>
                          <a:latin typeface="Times New Roman" pitchFamily="18" charset="0"/>
                          <a:cs typeface="Times New Roman" pitchFamily="18" charset="0"/>
                        </a:rPr>
                        <a:t>Nachladl</a:t>
                      </a:r>
                      <a:r>
                        <a:rPr lang="cs-CZ" sz="1200" i="1" baseline="0" dirty="0" smtClean="0">
                          <a:solidFill>
                            <a:schemeClr val="tx1"/>
                          </a:solidFill>
                          <a:latin typeface="Times New Roman" pitchFamily="18" charset="0"/>
                          <a:cs typeface="Times New Roman" pitchFamily="18" charset="0"/>
                        </a:rPr>
                        <a:t> jsem, a proto mám nyní horečku.</a:t>
                      </a:r>
                      <a:endParaRPr lang="cs-CZ" sz="1200" i="1" dirty="0">
                        <a:solidFill>
                          <a:schemeClr val="tx1"/>
                        </a:solidFill>
                        <a:latin typeface="Times New Roman" pitchFamily="18" charset="0"/>
                        <a:cs typeface="Times New Roman" pitchFamily="18" charset="0"/>
                      </a:endParaRPr>
                    </a:p>
                  </a:txBody>
                  <a:tcPr anchor="ctr"/>
                </a:tc>
              </a:tr>
            </a:tbl>
          </a:graphicData>
        </a:graphic>
      </p:graphicFrame>
      <p:sp>
        <p:nvSpPr>
          <p:cNvPr id="4" name="Tlačítko akce: Zpět nebo Předchozí 3">
            <a:hlinkClick r:id="" action="ppaction://hlinkshowjump?jump=previousslide" highlightClick="1"/>
          </p:cNvPr>
          <p:cNvSpPr/>
          <p:nvPr/>
        </p:nvSpPr>
        <p:spPr>
          <a:xfrm>
            <a:off x="8100392" y="555526"/>
            <a:ext cx="504056" cy="360040"/>
          </a:xfrm>
          <a:prstGeom prst="actionButtonBackPrevious">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cs-CZ"/>
          </a:p>
        </p:txBody>
      </p:sp>
      <p:pic>
        <p:nvPicPr>
          <p:cNvPr id="4098" name="Picture 2" descr="C:\Users\Evik\AppData\Local\Microsoft\Windows\Temporary Internet Files\Content.IE5\82LVOLUD\MC90029907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6176" y="375493"/>
            <a:ext cx="1172251" cy="919783"/>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2571750"/>
            <a:ext cx="219075" cy="12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576" y="3147814"/>
            <a:ext cx="219075"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8900" y="3723878"/>
            <a:ext cx="352425"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6526" y="4299942"/>
            <a:ext cx="238125" cy="16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104" name="AutoShape 8"/>
          <p:cNvCxnSpPr>
            <a:cxnSpLocks noChangeShapeType="1"/>
          </p:cNvCxnSpPr>
          <p:nvPr/>
        </p:nvCxnSpPr>
        <p:spPr bwMode="auto">
          <a:xfrm flipH="1">
            <a:off x="781050" y="4878611"/>
            <a:ext cx="190500"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105" name="AutoShape 9"/>
          <p:cNvCxnSpPr>
            <a:cxnSpLocks noChangeShapeType="1"/>
          </p:cNvCxnSpPr>
          <p:nvPr/>
        </p:nvCxnSpPr>
        <p:spPr bwMode="auto">
          <a:xfrm flipH="1">
            <a:off x="781050" y="4926236"/>
            <a:ext cx="200025"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106" name="AutoShape 10"/>
          <p:cNvCxnSpPr>
            <a:cxnSpLocks noChangeShapeType="1"/>
          </p:cNvCxnSpPr>
          <p:nvPr/>
        </p:nvCxnSpPr>
        <p:spPr bwMode="auto">
          <a:xfrm flipH="1" flipV="1">
            <a:off x="895350" y="4803998"/>
            <a:ext cx="142875" cy="103188"/>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107" name="AutoShape 11"/>
          <p:cNvCxnSpPr>
            <a:cxnSpLocks noChangeShapeType="1"/>
          </p:cNvCxnSpPr>
          <p:nvPr/>
        </p:nvCxnSpPr>
        <p:spPr bwMode="auto">
          <a:xfrm flipH="1">
            <a:off x="895350" y="4907186"/>
            <a:ext cx="142875" cy="87312"/>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496" y="483518"/>
            <a:ext cx="3996952" cy="594066"/>
          </a:xfrm>
        </p:spPr>
        <p:txBody>
          <a:bodyPr>
            <a:normAutofit fontScale="90000"/>
          </a:bodyPr>
          <a:lstStyle/>
          <a:p>
            <a:pPr algn="l"/>
            <a:r>
              <a:rPr lang="cs-CZ" sz="2800" b="1" dirty="0" smtClean="0">
                <a:latin typeface="Times New Roman" pitchFamily="18" charset="0"/>
                <a:cs typeface="Times New Roman" pitchFamily="18" charset="0"/>
              </a:rPr>
              <a:t>18.5 </a:t>
            </a:r>
            <a:r>
              <a:rPr lang="cs-CZ" sz="2800" b="1" dirty="0" smtClean="0">
                <a:latin typeface="Times New Roman" pitchFamily="18" charset="0"/>
                <a:cs typeface="Times New Roman" pitchFamily="18" charset="0"/>
              </a:rPr>
              <a:t> Procvičení </a:t>
            </a:r>
            <a:r>
              <a:rPr lang="cs-CZ" sz="2800" b="1" dirty="0" smtClean="0">
                <a:latin typeface="Times New Roman" pitchFamily="18" charset="0"/>
                <a:cs typeface="Times New Roman" pitchFamily="18" charset="0"/>
              </a:rPr>
              <a:t>a příklady</a:t>
            </a:r>
            <a:endParaRPr lang="cs-CZ" sz="28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6" name="TextovéPole 5"/>
          <p:cNvSpPr txBox="1"/>
          <p:nvPr/>
        </p:nvSpPr>
        <p:spPr>
          <a:xfrm>
            <a:off x="5292080" y="740988"/>
            <a:ext cx="3096344" cy="612000"/>
          </a:xfrm>
          <a:prstGeom prst="downArrowCallout">
            <a:avLst>
              <a:gd name="adj1" fmla="val 21887"/>
              <a:gd name="adj2" fmla="val 25000"/>
              <a:gd name="adj3" fmla="val 25000"/>
              <a:gd name="adj4" fmla="val 64977"/>
            </a:avLst>
          </a:prstGeom>
        </p:spPr>
        <p:style>
          <a:lnRef idx="2">
            <a:schemeClr val="accent4"/>
          </a:lnRef>
          <a:fillRef idx="1">
            <a:schemeClr val="lt1"/>
          </a:fillRef>
          <a:effectRef idx="0">
            <a:schemeClr val="accent4"/>
          </a:effectRef>
          <a:fontRef idx="minor">
            <a:schemeClr val="dk1"/>
          </a:fontRef>
        </p:style>
        <p:txBody>
          <a:bodyPr wrap="square" rtlCol="0" anchor="ctr">
            <a:spAutoFit/>
          </a:bodyPr>
          <a:lstStyle/>
          <a:p>
            <a:pPr algn="ctr"/>
            <a:r>
              <a:rPr lang="cs-CZ" sz="1200" b="1" u="sng" dirty="0" smtClean="0">
                <a:latin typeface="Times New Roman" pitchFamily="18" charset="0"/>
                <a:cs typeface="Times New Roman" pitchFamily="18" charset="0"/>
              </a:rPr>
              <a:t>GRAFICKÉ ZNÁZORNĚNÍ SOUVĚTÍ</a:t>
            </a:r>
            <a:endParaRPr lang="cs-CZ" sz="1200" u="sng" dirty="0" smtClean="0">
              <a:latin typeface="Times New Roman" pitchFamily="18" charset="0"/>
              <a:cs typeface="Times New Roman" pitchFamily="18" charset="0"/>
            </a:endParaRPr>
          </a:p>
        </p:txBody>
      </p:sp>
      <p:sp>
        <p:nvSpPr>
          <p:cNvPr id="5" name="TextovéPole 4"/>
          <p:cNvSpPr txBox="1"/>
          <p:nvPr/>
        </p:nvSpPr>
        <p:spPr>
          <a:xfrm>
            <a:off x="323528" y="1131590"/>
            <a:ext cx="4320480" cy="3785652"/>
          </a:xfrm>
          <a:prstGeom prst="rect">
            <a:avLst/>
          </a:prstGeom>
          <a:gradFill flip="none" rotWithShape="1">
            <a:gsLst>
              <a:gs pos="0">
                <a:srgbClr val="512373">
                  <a:tint val="66000"/>
                  <a:satMod val="160000"/>
                </a:srgbClr>
              </a:gs>
              <a:gs pos="50000">
                <a:srgbClr val="512373">
                  <a:tint val="44500"/>
                  <a:satMod val="160000"/>
                </a:srgbClr>
              </a:gs>
              <a:gs pos="100000">
                <a:srgbClr val="512373">
                  <a:tint val="23500"/>
                  <a:satMod val="160000"/>
                </a:srgbClr>
              </a:gs>
            </a:gsLst>
            <a:lin ang="2700000" scaled="1"/>
            <a:tileRect/>
          </a:gradFill>
          <a:effectLst>
            <a:glow rad="228600">
              <a:schemeClr val="accent4">
                <a:satMod val="175000"/>
                <a:alpha val="40000"/>
              </a:schemeClr>
            </a:glow>
          </a:effectLst>
        </p:spPr>
        <p:style>
          <a:lnRef idx="2">
            <a:schemeClr val="accent4"/>
          </a:lnRef>
          <a:fillRef idx="1">
            <a:schemeClr val="lt1"/>
          </a:fillRef>
          <a:effectRef idx="0">
            <a:schemeClr val="accent4"/>
          </a:effectRef>
          <a:fontRef idx="minor">
            <a:schemeClr val="dk1"/>
          </a:fontRef>
        </p:style>
        <p:txBody>
          <a:bodyPr wrap="square" rtlCol="0">
            <a:spAutoFit/>
          </a:bodyPr>
          <a:lstStyle/>
          <a:p>
            <a:r>
              <a:rPr lang="cs-CZ" sz="1200" b="1" dirty="0" smtClean="0">
                <a:solidFill>
                  <a:srgbClr val="512373"/>
                </a:solidFill>
                <a:latin typeface="Times New Roman" pitchFamily="18" charset="0"/>
                <a:cs typeface="Times New Roman" pitchFamily="18" charset="0"/>
              </a:rPr>
              <a:t>vzorový příklad:</a:t>
            </a:r>
          </a:p>
          <a:p>
            <a:endParaRPr lang="cs-CZ" sz="1200" b="1" dirty="0" smtClean="0">
              <a:solidFill>
                <a:srgbClr val="512373"/>
              </a:solidFill>
              <a:latin typeface="Times New Roman" pitchFamily="18" charset="0"/>
              <a:cs typeface="Times New Roman" pitchFamily="18" charset="0"/>
            </a:endParaRPr>
          </a:p>
          <a:p>
            <a:r>
              <a:rPr lang="cs-CZ" sz="1200" dirty="0" smtClean="0">
                <a:latin typeface="Times New Roman" pitchFamily="18" charset="0"/>
                <a:cs typeface="Times New Roman" pitchFamily="18" charset="0"/>
              </a:rPr>
              <a:t>1.H	         2.H	                  3.V</a:t>
            </a:r>
          </a:p>
          <a:p>
            <a:r>
              <a:rPr lang="cs-CZ" sz="1200" dirty="0" smtClean="0">
                <a:solidFill>
                  <a:schemeClr val="tx1"/>
                </a:solidFill>
                <a:latin typeface="Times New Roman" pitchFamily="18" charset="0"/>
                <a:cs typeface="Times New Roman" pitchFamily="18" charset="0"/>
              </a:rPr>
              <a:t>Všichni </a:t>
            </a:r>
            <a:r>
              <a:rPr lang="cs-CZ" sz="1200" dirty="0" smtClean="0">
                <a:solidFill>
                  <a:srgbClr val="FF0000"/>
                </a:solidFill>
                <a:latin typeface="Times New Roman" pitchFamily="18" charset="0"/>
                <a:cs typeface="Times New Roman" pitchFamily="18" charset="0"/>
              </a:rPr>
              <a:t>se zastavili</a:t>
            </a:r>
            <a:r>
              <a:rPr lang="cs-CZ" sz="1200" dirty="0" smtClean="0">
                <a:solidFill>
                  <a:schemeClr val="tx1"/>
                </a:solidFill>
                <a:latin typeface="Times New Roman" pitchFamily="18" charset="0"/>
                <a:cs typeface="Times New Roman" pitchFamily="18" charset="0"/>
              </a:rPr>
              <a:t>, neboť </a:t>
            </a:r>
            <a:r>
              <a:rPr lang="cs-CZ" sz="1200" dirty="0" smtClean="0">
                <a:solidFill>
                  <a:srgbClr val="FF0000"/>
                </a:solidFill>
                <a:latin typeface="Times New Roman" pitchFamily="18" charset="0"/>
                <a:cs typeface="Times New Roman" pitchFamily="18" charset="0"/>
              </a:rPr>
              <a:t>objevili</a:t>
            </a:r>
            <a:r>
              <a:rPr lang="cs-CZ" sz="1200" dirty="0" smtClean="0">
                <a:latin typeface="Times New Roman" pitchFamily="18" charset="0"/>
                <a:cs typeface="Times New Roman" pitchFamily="18" charset="0"/>
              </a:rPr>
              <a:t> hrad, který </a:t>
            </a:r>
            <a:r>
              <a:rPr lang="cs-CZ" sz="1200" dirty="0" smtClean="0">
                <a:solidFill>
                  <a:srgbClr val="FF0000"/>
                </a:solidFill>
                <a:latin typeface="Times New Roman" pitchFamily="18" charset="0"/>
                <a:cs typeface="Times New Roman" pitchFamily="18" charset="0"/>
              </a:rPr>
              <a:t>stál</a:t>
            </a:r>
            <a:r>
              <a:rPr lang="cs-CZ" sz="1200" dirty="0" smtClean="0">
                <a:latin typeface="Times New Roman" pitchFamily="18" charset="0"/>
                <a:cs typeface="Times New Roman" pitchFamily="18" charset="0"/>
              </a:rPr>
              <a:t> tam,</a:t>
            </a:r>
          </a:p>
          <a:p>
            <a:r>
              <a:rPr lang="cs-CZ" sz="1200" dirty="0" smtClean="0">
                <a:latin typeface="Times New Roman" pitchFamily="18" charset="0"/>
                <a:cs typeface="Times New Roman" pitchFamily="18" charset="0"/>
              </a:rPr>
              <a:t>4.V                         5.V</a:t>
            </a:r>
            <a:endParaRPr lang="cs-CZ" sz="1200" dirty="0">
              <a:latin typeface="Times New Roman" pitchFamily="18" charset="0"/>
              <a:cs typeface="Times New Roman" pitchFamily="18" charset="0"/>
            </a:endParaRPr>
          </a:p>
          <a:p>
            <a:r>
              <a:rPr lang="cs-CZ" sz="1200" dirty="0" smtClean="0">
                <a:latin typeface="Times New Roman" pitchFamily="18" charset="0"/>
                <a:cs typeface="Times New Roman" pitchFamily="18" charset="0"/>
              </a:rPr>
              <a:t>kde </a:t>
            </a:r>
            <a:r>
              <a:rPr lang="cs-CZ" sz="1200" dirty="0" smtClean="0">
                <a:solidFill>
                  <a:srgbClr val="FF0000"/>
                </a:solidFill>
                <a:latin typeface="Times New Roman" pitchFamily="18" charset="0"/>
                <a:cs typeface="Times New Roman" pitchFamily="18" charset="0"/>
              </a:rPr>
              <a:t>končilo</a:t>
            </a:r>
            <a:r>
              <a:rPr lang="cs-CZ" sz="1200" dirty="0" smtClean="0">
                <a:latin typeface="Times New Roman" pitchFamily="18" charset="0"/>
                <a:cs typeface="Times New Roman" pitchFamily="18" charset="0"/>
              </a:rPr>
              <a:t> křoví a kde </a:t>
            </a:r>
            <a:r>
              <a:rPr lang="cs-CZ" sz="1200" dirty="0" smtClean="0">
                <a:solidFill>
                  <a:srgbClr val="FF0000"/>
                </a:solidFill>
                <a:latin typeface="Times New Roman" pitchFamily="18" charset="0"/>
                <a:cs typeface="Times New Roman" pitchFamily="18" charset="0"/>
              </a:rPr>
              <a:t>začínal</a:t>
            </a:r>
            <a:r>
              <a:rPr lang="cs-CZ" sz="1200" dirty="0" smtClean="0">
                <a:latin typeface="Times New Roman" pitchFamily="18" charset="0"/>
                <a:cs typeface="Times New Roman" pitchFamily="18" charset="0"/>
              </a:rPr>
              <a:t> sráz.</a:t>
            </a:r>
          </a:p>
          <a:p>
            <a:endParaRPr lang="cs-CZ" sz="1200" dirty="0">
              <a:latin typeface="Times New Roman" pitchFamily="18" charset="0"/>
              <a:cs typeface="Times New Roman" pitchFamily="18" charset="0"/>
            </a:endParaRPr>
          </a:p>
          <a:p>
            <a:endParaRPr lang="cs-CZ" sz="1200" dirty="0" smtClean="0">
              <a:latin typeface="Times New Roman" pitchFamily="18" charset="0"/>
              <a:cs typeface="Times New Roman" pitchFamily="18" charset="0"/>
            </a:endParaRPr>
          </a:p>
          <a:p>
            <a:endParaRPr lang="cs-CZ" sz="1200" dirty="0" smtClean="0">
              <a:latin typeface="Times New Roman" pitchFamily="18" charset="0"/>
              <a:cs typeface="Times New Roman" pitchFamily="18" charset="0"/>
            </a:endParaRPr>
          </a:p>
          <a:p>
            <a:r>
              <a:rPr lang="cs-CZ" sz="1200" b="1" dirty="0" smtClean="0">
                <a:solidFill>
                  <a:srgbClr val="512373"/>
                </a:solidFill>
                <a:latin typeface="Times New Roman" pitchFamily="18" charset="0"/>
                <a:cs typeface="Times New Roman" pitchFamily="18" charset="0"/>
              </a:rPr>
              <a:t>graf:</a:t>
            </a:r>
            <a:endParaRPr lang="cs-CZ" sz="1200" dirty="0">
              <a:latin typeface="Times New Roman" pitchFamily="18" charset="0"/>
              <a:cs typeface="Times New Roman" pitchFamily="18" charset="0"/>
            </a:endParaRPr>
          </a:p>
          <a:p>
            <a:r>
              <a:rPr lang="cs-CZ" sz="1200" b="1" dirty="0" smtClean="0">
                <a:latin typeface="Times New Roman" pitchFamily="18" charset="0"/>
                <a:cs typeface="Times New Roman" pitchFamily="18" charset="0"/>
              </a:rPr>
              <a:t>      1.H,  neboť 2.H </a:t>
            </a:r>
          </a:p>
          <a:p>
            <a:endParaRPr lang="cs-CZ" sz="1200" b="1" dirty="0">
              <a:latin typeface="Times New Roman" pitchFamily="18" charset="0"/>
              <a:cs typeface="Times New Roman" pitchFamily="18" charset="0"/>
            </a:endParaRPr>
          </a:p>
          <a:p>
            <a:r>
              <a:rPr lang="cs-CZ" sz="1200" b="1" dirty="0" smtClean="0">
                <a:latin typeface="Times New Roman" pitchFamily="18" charset="0"/>
                <a:cs typeface="Times New Roman" pitchFamily="18" charset="0"/>
              </a:rPr>
              <a:t>	</a:t>
            </a:r>
          </a:p>
          <a:p>
            <a:r>
              <a:rPr lang="cs-CZ" sz="1200" b="1" dirty="0">
                <a:latin typeface="Times New Roman" pitchFamily="18" charset="0"/>
                <a:cs typeface="Times New Roman" pitchFamily="18" charset="0"/>
              </a:rPr>
              <a:t>	</a:t>
            </a:r>
            <a:r>
              <a:rPr lang="cs-CZ" sz="1200" b="1" dirty="0" smtClean="0">
                <a:latin typeface="Times New Roman" pitchFamily="18" charset="0"/>
                <a:cs typeface="Times New Roman" pitchFamily="18" charset="0"/>
              </a:rPr>
              <a:t>   který </a:t>
            </a:r>
            <a:r>
              <a:rPr lang="cs-CZ" sz="1200" b="1" dirty="0">
                <a:latin typeface="Times New Roman" pitchFamily="18" charset="0"/>
                <a:cs typeface="Times New Roman" pitchFamily="18" charset="0"/>
              </a:rPr>
              <a:t>3</a:t>
            </a:r>
            <a:r>
              <a:rPr lang="cs-CZ" sz="1200" b="1" dirty="0" smtClean="0">
                <a:latin typeface="Times New Roman" pitchFamily="18" charset="0"/>
                <a:cs typeface="Times New Roman" pitchFamily="18" charset="0"/>
              </a:rPr>
              <a:t>.V,	</a:t>
            </a:r>
            <a:r>
              <a:rPr lang="cs-CZ" sz="1200" b="1" i="1" dirty="0" smtClean="0">
                <a:latin typeface="Times New Roman" pitchFamily="18" charset="0"/>
                <a:cs typeface="Times New Roman" pitchFamily="18" charset="0"/>
              </a:rPr>
              <a:t>přívlastková</a:t>
            </a:r>
            <a:r>
              <a:rPr lang="cs-CZ" sz="1200" b="1" dirty="0" smtClean="0">
                <a:latin typeface="Times New Roman" pitchFamily="18" charset="0"/>
                <a:cs typeface="Times New Roman" pitchFamily="18" charset="0"/>
              </a:rPr>
              <a:t> </a:t>
            </a:r>
          </a:p>
          <a:p>
            <a:endParaRPr lang="cs-CZ" sz="1200" b="1" dirty="0" smtClean="0">
              <a:latin typeface="Times New Roman" pitchFamily="18" charset="0"/>
              <a:cs typeface="Times New Roman" pitchFamily="18" charset="0"/>
            </a:endParaRPr>
          </a:p>
          <a:p>
            <a:endParaRPr lang="cs-CZ" sz="1200" b="1" dirty="0">
              <a:latin typeface="Times New Roman" pitchFamily="18" charset="0"/>
              <a:cs typeface="Times New Roman" pitchFamily="18" charset="0"/>
            </a:endParaRPr>
          </a:p>
          <a:p>
            <a:r>
              <a:rPr lang="cs-CZ" sz="1200" b="1" dirty="0" smtClean="0">
                <a:latin typeface="Times New Roman" pitchFamily="18" charset="0"/>
                <a:cs typeface="Times New Roman" pitchFamily="18" charset="0"/>
              </a:rPr>
              <a:t>		</a:t>
            </a:r>
          </a:p>
          <a:p>
            <a:r>
              <a:rPr lang="cs-CZ" sz="1200" b="1" dirty="0">
                <a:latin typeface="Times New Roman" pitchFamily="18" charset="0"/>
                <a:cs typeface="Times New Roman" pitchFamily="18" charset="0"/>
              </a:rPr>
              <a:t>	 </a:t>
            </a:r>
            <a:r>
              <a:rPr lang="cs-CZ" sz="1200" b="1" dirty="0" smtClean="0">
                <a:latin typeface="Times New Roman" pitchFamily="18" charset="0"/>
                <a:cs typeface="Times New Roman" pitchFamily="18" charset="0"/>
              </a:rPr>
              <a:t>            kde </a:t>
            </a:r>
            <a:r>
              <a:rPr lang="cs-CZ" sz="1200" b="1" dirty="0">
                <a:latin typeface="Times New Roman" pitchFamily="18" charset="0"/>
                <a:cs typeface="Times New Roman" pitchFamily="18" charset="0"/>
              </a:rPr>
              <a:t>4</a:t>
            </a:r>
            <a:r>
              <a:rPr lang="cs-CZ" sz="1200" b="1" dirty="0" smtClean="0">
                <a:latin typeface="Times New Roman" pitchFamily="18" charset="0"/>
                <a:cs typeface="Times New Roman" pitchFamily="18" charset="0"/>
              </a:rPr>
              <a:t>.V  a kde 5.V      </a:t>
            </a:r>
            <a:r>
              <a:rPr lang="cs-CZ" sz="1200" b="1" i="1" dirty="0" smtClean="0">
                <a:latin typeface="Times New Roman" pitchFamily="18" charset="0"/>
                <a:cs typeface="Times New Roman" pitchFamily="18" charset="0"/>
              </a:rPr>
              <a:t>příslovečné místní</a:t>
            </a:r>
          </a:p>
          <a:p>
            <a:r>
              <a:rPr lang="cs-CZ" sz="1200" b="1" i="1" dirty="0">
                <a:latin typeface="Times New Roman" pitchFamily="18" charset="0"/>
                <a:cs typeface="Times New Roman" pitchFamily="18" charset="0"/>
              </a:rPr>
              <a:t>	</a:t>
            </a:r>
            <a:r>
              <a:rPr lang="cs-CZ" sz="1200" b="1" i="1" dirty="0" smtClean="0">
                <a:latin typeface="Times New Roman" pitchFamily="18" charset="0"/>
                <a:cs typeface="Times New Roman" pitchFamily="18" charset="0"/>
              </a:rPr>
              <a:t>		 v poměru slučovacím</a:t>
            </a:r>
            <a:endParaRPr lang="cs-CZ" sz="1200" b="1" dirty="0" smtClean="0">
              <a:latin typeface="Times New Roman" pitchFamily="18" charset="0"/>
              <a:cs typeface="Times New Roman" pitchFamily="18" charset="0"/>
            </a:endParaRPr>
          </a:p>
          <a:p>
            <a:endParaRPr lang="cs-CZ" sz="1200" b="1" dirty="0">
              <a:solidFill>
                <a:srgbClr val="512373"/>
              </a:solidFill>
              <a:latin typeface="Times New Roman" pitchFamily="18" charset="0"/>
              <a:cs typeface="Times New Roman" pitchFamily="18" charset="0"/>
            </a:endParaRPr>
          </a:p>
        </p:txBody>
      </p:sp>
      <p:cxnSp>
        <p:nvCxnSpPr>
          <p:cNvPr id="9" name="Přímá spojnice 8"/>
          <p:cNvCxnSpPr/>
          <p:nvPr/>
        </p:nvCxnSpPr>
        <p:spPr>
          <a:xfrm>
            <a:off x="1547664" y="3200807"/>
            <a:ext cx="360040" cy="37905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Přímá spojnice 9"/>
          <p:cNvCxnSpPr/>
          <p:nvPr/>
        </p:nvCxnSpPr>
        <p:spPr>
          <a:xfrm>
            <a:off x="1979712" y="3723878"/>
            <a:ext cx="468052" cy="3600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3515" y="2859782"/>
            <a:ext cx="238125" cy="16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AutoShape 2"/>
          <p:cNvSpPr>
            <a:spLocks/>
          </p:cNvSpPr>
          <p:nvPr/>
        </p:nvSpPr>
        <p:spPr bwMode="auto">
          <a:xfrm rot="16200000">
            <a:off x="2411762" y="3507854"/>
            <a:ext cx="144015" cy="1296144"/>
          </a:xfrm>
          <a:prstGeom prst="rightBrace">
            <a:avLst>
              <a:gd name="adj1" fmla="val 58333"/>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5123" name="Picture 3" descr="C:\Users\Evik\AppData\Local\Microsoft\Windows\Temporary Internet Files\Content.IE5\82LVOLUD\MC90020336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117" y="4028850"/>
            <a:ext cx="1588563" cy="1063180"/>
          </a:xfrm>
          <a:prstGeom prst="rect">
            <a:avLst/>
          </a:prstGeom>
          <a:noFill/>
          <a:extLst>
            <a:ext uri="{909E8E84-426E-40DD-AFC4-6F175D3DCCD1}">
              <a14:hiddenFill xmlns:a14="http://schemas.microsoft.com/office/drawing/2010/main">
                <a:solidFill>
                  <a:srgbClr val="FFFFFF"/>
                </a:solidFill>
              </a14:hiddenFill>
            </a:ext>
          </a:extLst>
        </p:spPr>
      </p:pic>
      <p:sp>
        <p:nvSpPr>
          <p:cNvPr id="23" name="TextovéPole 22"/>
          <p:cNvSpPr txBox="1"/>
          <p:nvPr/>
        </p:nvSpPr>
        <p:spPr>
          <a:xfrm flipH="1">
            <a:off x="3810348" y="1534021"/>
            <a:ext cx="5184574" cy="461665"/>
          </a:xfrm>
          <a:prstGeom prst="homePlate">
            <a:avLst>
              <a:gd name="adj" fmla="val 43810"/>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r>
              <a:rPr lang="cs-CZ" sz="1200" dirty="0" smtClean="0">
                <a:latin typeface="Times New Roman" pitchFamily="18" charset="0"/>
                <a:cs typeface="Times New Roman" pitchFamily="18" charset="0"/>
              </a:rPr>
              <a:t>Podle počtu </a:t>
            </a:r>
            <a:r>
              <a:rPr lang="cs-CZ" sz="1200" dirty="0" smtClean="0">
                <a:solidFill>
                  <a:srgbClr val="FF0000"/>
                </a:solidFill>
                <a:latin typeface="Times New Roman" pitchFamily="18" charset="0"/>
                <a:cs typeface="Times New Roman" pitchFamily="18" charset="0"/>
              </a:rPr>
              <a:t>přísudků </a:t>
            </a:r>
            <a:r>
              <a:rPr lang="cs-CZ" sz="1200" dirty="0" smtClean="0">
                <a:solidFill>
                  <a:schemeClr val="tx1"/>
                </a:solidFill>
                <a:latin typeface="Times New Roman" pitchFamily="18" charset="0"/>
                <a:cs typeface="Times New Roman" pitchFamily="18" charset="0"/>
              </a:rPr>
              <a:t>ověříme počet vět v souvětí. Jednotlivé věty označíme číslicí a určíme, zda jde o věty hlavní (označíme </a:t>
            </a:r>
            <a:r>
              <a:rPr lang="cs-CZ" sz="1200" b="1" dirty="0" smtClean="0">
                <a:solidFill>
                  <a:schemeClr val="tx1"/>
                </a:solidFill>
                <a:latin typeface="Times New Roman" pitchFamily="18" charset="0"/>
                <a:cs typeface="Times New Roman" pitchFamily="18" charset="0"/>
              </a:rPr>
              <a:t>H</a:t>
            </a:r>
            <a:r>
              <a:rPr lang="cs-CZ" sz="1200" dirty="0" smtClean="0">
                <a:solidFill>
                  <a:schemeClr val="tx1"/>
                </a:solidFill>
                <a:latin typeface="Times New Roman" pitchFamily="18" charset="0"/>
                <a:cs typeface="Times New Roman" pitchFamily="18" charset="0"/>
              </a:rPr>
              <a:t>), či vedlejší (označíme </a:t>
            </a:r>
            <a:r>
              <a:rPr lang="cs-CZ" sz="1200" b="1" dirty="0" smtClean="0">
                <a:solidFill>
                  <a:schemeClr val="tx1"/>
                </a:solidFill>
                <a:latin typeface="Times New Roman" pitchFamily="18" charset="0"/>
                <a:cs typeface="Times New Roman" pitchFamily="18" charset="0"/>
              </a:rPr>
              <a:t>V</a:t>
            </a:r>
            <a:r>
              <a:rPr lang="cs-CZ" sz="1200" dirty="0" smtClean="0">
                <a:solidFill>
                  <a:schemeClr val="tx1"/>
                </a:solidFill>
                <a:latin typeface="Times New Roman" pitchFamily="18" charset="0"/>
                <a:cs typeface="Times New Roman" pitchFamily="18" charset="0"/>
              </a:rPr>
              <a:t>).</a:t>
            </a:r>
            <a:endParaRPr lang="cs-CZ" sz="1200" dirty="0" smtClean="0">
              <a:latin typeface="Times New Roman" pitchFamily="18" charset="0"/>
              <a:cs typeface="Times New Roman" pitchFamily="18" charset="0"/>
            </a:endParaRPr>
          </a:p>
        </p:txBody>
      </p:sp>
      <p:sp>
        <p:nvSpPr>
          <p:cNvPr id="24" name="TextovéPole 23"/>
          <p:cNvSpPr txBox="1"/>
          <p:nvPr/>
        </p:nvSpPr>
        <p:spPr>
          <a:xfrm flipH="1">
            <a:off x="4890465" y="2182093"/>
            <a:ext cx="4104457"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r>
              <a:rPr lang="cs-CZ" sz="1200" dirty="0" smtClean="0">
                <a:latin typeface="Times New Roman" pitchFamily="18" charset="0"/>
                <a:cs typeface="Times New Roman" pitchFamily="18" charset="0"/>
              </a:rPr>
              <a:t>Do grafu zakreslíme postupně všechny věty, zapisujeme rovněž spojovací výrazy a čárky.</a:t>
            </a:r>
          </a:p>
        </p:txBody>
      </p:sp>
      <p:sp>
        <p:nvSpPr>
          <p:cNvPr id="25" name="TextovéPole 24"/>
          <p:cNvSpPr txBox="1"/>
          <p:nvPr/>
        </p:nvSpPr>
        <p:spPr>
          <a:xfrm flipH="1">
            <a:off x="4067944" y="3452395"/>
            <a:ext cx="4932336" cy="646331"/>
          </a:xfrm>
          <a:prstGeom prst="homePlate">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r>
              <a:rPr lang="cs-CZ" sz="1200" dirty="0" smtClean="0">
                <a:latin typeface="Times New Roman" pitchFamily="18" charset="0"/>
                <a:cs typeface="Times New Roman" pitchFamily="18" charset="0"/>
              </a:rPr>
              <a:t>Větou </a:t>
            </a:r>
            <a:r>
              <a:rPr lang="cs-CZ" sz="1200" dirty="0">
                <a:latin typeface="Times New Roman" pitchFamily="18" charset="0"/>
                <a:cs typeface="Times New Roman" pitchFamily="18" charset="0"/>
              </a:rPr>
              <a:t>řídící se zeptáme tak, abychom si dokázali odpovědět určovanou větou vedlejší</a:t>
            </a:r>
            <a:r>
              <a:rPr lang="cs-CZ" sz="1200" dirty="0" smtClean="0">
                <a:latin typeface="Times New Roman" pitchFamily="18" charset="0"/>
                <a:cs typeface="Times New Roman" pitchFamily="18" charset="0"/>
              </a:rPr>
              <a:t>. Dle otázky (</a:t>
            </a:r>
            <a:r>
              <a:rPr lang="cs-CZ" sz="1200" i="1" dirty="0">
                <a:latin typeface="Times New Roman" pitchFamily="18" charset="0"/>
                <a:cs typeface="Times New Roman" pitchFamily="18" charset="0"/>
              </a:rPr>
              <a:t>J</a:t>
            </a:r>
            <a:r>
              <a:rPr lang="cs-CZ" sz="1200" i="1" dirty="0" smtClean="0">
                <a:latin typeface="Times New Roman" pitchFamily="18" charset="0"/>
                <a:cs typeface="Times New Roman" pitchFamily="18" charset="0"/>
              </a:rPr>
              <a:t>aký hrad? Kde stál?</a:t>
            </a:r>
            <a:r>
              <a:rPr lang="cs-CZ" sz="1200" dirty="0" smtClean="0">
                <a:latin typeface="Times New Roman" pitchFamily="18" charset="0"/>
                <a:cs typeface="Times New Roman" pitchFamily="18" charset="0"/>
              </a:rPr>
              <a:t>) určíme druh vedlejší věty - zapíšeme.</a:t>
            </a:r>
          </a:p>
        </p:txBody>
      </p:sp>
      <p:sp>
        <p:nvSpPr>
          <p:cNvPr id="26" name="TextovéPole 25"/>
          <p:cNvSpPr txBox="1"/>
          <p:nvPr/>
        </p:nvSpPr>
        <p:spPr>
          <a:xfrm flipH="1">
            <a:off x="2699792" y="2799461"/>
            <a:ext cx="6295130" cy="461665"/>
          </a:xfrm>
          <a:prstGeom prst="homePlate">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r>
              <a:rPr lang="cs-CZ" sz="1200" dirty="0" smtClean="0">
                <a:latin typeface="Times New Roman" pitchFamily="18" charset="0"/>
                <a:cs typeface="Times New Roman" pitchFamily="18" charset="0"/>
              </a:rPr>
              <a:t>Věty hlavní zapisujeme vždy nahoru na první řádek (jsou rovnocenné). Vyznačíme významový poměr mezi hlavními větami (zde příčinný).</a:t>
            </a:r>
          </a:p>
        </p:txBody>
      </p:sp>
      <p:sp>
        <p:nvSpPr>
          <p:cNvPr id="27" name="TextovéPole 26"/>
          <p:cNvSpPr txBox="1"/>
          <p:nvPr/>
        </p:nvSpPr>
        <p:spPr>
          <a:xfrm flipH="1">
            <a:off x="4639470" y="4227934"/>
            <a:ext cx="4355452" cy="646331"/>
          </a:xfrm>
          <a:prstGeom prst="homePlate">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r>
              <a:rPr lang="cs-CZ" sz="1200" dirty="0" smtClean="0">
                <a:latin typeface="Times New Roman" pitchFamily="18" charset="0"/>
                <a:cs typeface="Times New Roman" pitchFamily="18" charset="0"/>
              </a:rPr>
              <a:t>Pokud najdeme dvě a více vedlejších vět stejného druhu závisejících na téže větě řídící (</a:t>
            </a:r>
            <a:r>
              <a:rPr lang="cs-CZ" sz="1200" b="1" dirty="0" smtClean="0">
                <a:latin typeface="Times New Roman" pitchFamily="18" charset="0"/>
                <a:cs typeface="Times New Roman" pitchFamily="18" charset="0"/>
              </a:rPr>
              <a:t>4.V, 5.V</a:t>
            </a:r>
            <a:r>
              <a:rPr lang="cs-CZ" sz="1200" dirty="0" smtClean="0">
                <a:latin typeface="Times New Roman" pitchFamily="18" charset="0"/>
                <a:cs typeface="Times New Roman" pitchFamily="18" charset="0"/>
              </a:rPr>
              <a:t>), určíme významový poměr i mezi nimi (zde slučovací - před </a:t>
            </a:r>
            <a:r>
              <a:rPr lang="cs-CZ" sz="1200" b="1" dirty="0" smtClean="0">
                <a:latin typeface="Times New Roman" pitchFamily="18" charset="0"/>
                <a:cs typeface="Times New Roman" pitchFamily="18" charset="0"/>
              </a:rPr>
              <a:t>a </a:t>
            </a:r>
            <a:r>
              <a:rPr lang="cs-CZ" sz="1200" dirty="0" smtClean="0">
                <a:latin typeface="Times New Roman" pitchFamily="18" charset="0"/>
                <a:cs typeface="Times New Roman" pitchFamily="18" charset="0"/>
              </a:rPr>
              <a:t>nepíšeme čárku).</a:t>
            </a:r>
          </a:p>
        </p:txBody>
      </p:sp>
      <p:cxnSp>
        <p:nvCxnSpPr>
          <p:cNvPr id="28" name="Přímá spojnice 27"/>
          <p:cNvCxnSpPr/>
          <p:nvPr/>
        </p:nvCxnSpPr>
        <p:spPr>
          <a:xfrm flipH="1">
            <a:off x="2377691" y="4258772"/>
            <a:ext cx="14401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Přímá spojnice 32"/>
          <p:cNvCxnSpPr/>
          <p:nvPr/>
        </p:nvCxnSpPr>
        <p:spPr>
          <a:xfrm flipH="1">
            <a:off x="2447763" y="4188808"/>
            <a:ext cx="1" cy="13992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496" y="483518"/>
            <a:ext cx="4284984" cy="594066"/>
          </a:xfrm>
        </p:spPr>
        <p:txBody>
          <a:bodyPr>
            <a:normAutofit fontScale="90000"/>
          </a:bodyPr>
          <a:lstStyle/>
          <a:p>
            <a:pPr algn="l"/>
            <a:r>
              <a:rPr lang="cs-CZ" sz="2800" b="1" dirty="0" smtClean="0">
                <a:latin typeface="Times New Roman" pitchFamily="18" charset="0"/>
                <a:cs typeface="Times New Roman" pitchFamily="18" charset="0"/>
              </a:rPr>
              <a:t>18.6 </a:t>
            </a:r>
            <a:r>
              <a:rPr lang="cs-CZ" sz="2800" b="1" dirty="0" smtClean="0">
                <a:latin typeface="Times New Roman" pitchFamily="18" charset="0"/>
                <a:cs typeface="Times New Roman" pitchFamily="18" charset="0"/>
              </a:rPr>
              <a:t> Něco </a:t>
            </a:r>
            <a:r>
              <a:rPr lang="cs-CZ" sz="2800" b="1" dirty="0" smtClean="0">
                <a:latin typeface="Times New Roman" pitchFamily="18" charset="0"/>
                <a:cs typeface="Times New Roman" pitchFamily="18" charset="0"/>
              </a:rPr>
              <a:t>navíc pro šikovné</a:t>
            </a:r>
            <a:endParaRPr lang="cs-CZ" sz="28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4" name="TextovéPole 3"/>
          <p:cNvSpPr txBox="1"/>
          <p:nvPr/>
        </p:nvSpPr>
        <p:spPr>
          <a:xfrm>
            <a:off x="179512" y="1131590"/>
            <a:ext cx="4392488" cy="156966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cs-CZ" sz="1200" b="1" dirty="0" smtClean="0">
                <a:latin typeface="Times New Roman" pitchFamily="18" charset="0"/>
                <a:cs typeface="Times New Roman" pitchFamily="18" charset="0"/>
              </a:rPr>
              <a:t>Urči významové poměry mezi větami v následujících souvětích, odůvodni a doplň interpunkci:</a:t>
            </a:r>
          </a:p>
          <a:p>
            <a:r>
              <a:rPr lang="cs-CZ" sz="1200" dirty="0" smtClean="0">
                <a:latin typeface="Times New Roman" pitchFamily="18" charset="0"/>
                <a:cs typeface="Times New Roman" pitchFamily="18" charset="0"/>
              </a:rPr>
              <a:t>Buď ty slepice zavřete na dvorek nebo jich budete mít míň.</a:t>
            </a:r>
          </a:p>
          <a:p>
            <a:r>
              <a:rPr lang="cs-CZ" sz="1200" dirty="0" smtClean="0">
                <a:latin typeface="Times New Roman" pitchFamily="18" charset="0"/>
                <a:cs typeface="Times New Roman" pitchFamily="18" charset="0"/>
              </a:rPr>
              <a:t>Bolí mě hlava a navíc se mi chce spát.</a:t>
            </a:r>
          </a:p>
          <a:p>
            <a:r>
              <a:rPr lang="cs-CZ" sz="1200" dirty="0" smtClean="0">
                <a:latin typeface="Times New Roman" pitchFamily="18" charset="0"/>
                <a:cs typeface="Times New Roman" pitchFamily="18" charset="0"/>
              </a:rPr>
              <a:t>Je sucho a tak je třeba záhony pravidelně zalévat.</a:t>
            </a:r>
          </a:p>
          <a:p>
            <a:r>
              <a:rPr lang="cs-CZ" sz="1200" dirty="0" smtClean="0">
                <a:latin typeface="Times New Roman" pitchFamily="18" charset="0"/>
                <a:cs typeface="Times New Roman" pitchFamily="18" charset="0"/>
              </a:rPr>
              <a:t>Spíš či bdíš?</a:t>
            </a:r>
          </a:p>
          <a:p>
            <a:r>
              <a:rPr lang="cs-CZ" sz="1200" dirty="0" smtClean="0">
                <a:latin typeface="Times New Roman" pitchFamily="18" charset="0"/>
                <a:cs typeface="Times New Roman" pitchFamily="18" charset="0"/>
              </a:rPr>
              <a:t>Škola skočila prázdniny začínají.</a:t>
            </a:r>
          </a:p>
          <a:p>
            <a:r>
              <a:rPr lang="cs-CZ" sz="1200" dirty="0" smtClean="0">
                <a:latin typeface="Times New Roman" pitchFamily="18" charset="0"/>
                <a:cs typeface="Times New Roman" pitchFamily="18" charset="0"/>
              </a:rPr>
              <a:t>Nepřijel neboť se mu rozbilo auto.</a:t>
            </a:r>
          </a:p>
        </p:txBody>
      </p:sp>
      <p:pic>
        <p:nvPicPr>
          <p:cNvPr id="6146" name="Picture 2" descr="C:\Users\Evik\AppData\Local\Microsoft\Windows\Temporary Internet Files\Content.IE5\2DNQ1Z08\MC90034933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95137" y="1851670"/>
            <a:ext cx="1204855" cy="996601"/>
          </a:xfrm>
          <a:prstGeom prst="rect">
            <a:avLst/>
          </a:prstGeom>
          <a:noFill/>
          <a:extLst>
            <a:ext uri="{909E8E84-426E-40DD-AFC4-6F175D3DCCD1}">
              <a14:hiddenFill xmlns:a14="http://schemas.microsoft.com/office/drawing/2010/main">
                <a:solidFill>
                  <a:srgbClr val="FFFFFF"/>
                </a:solidFill>
              </a14:hiddenFill>
            </a:ext>
          </a:extLst>
        </p:spPr>
      </p:pic>
      <p:sp>
        <p:nvSpPr>
          <p:cNvPr id="6" name="TextovéPole 5"/>
          <p:cNvSpPr txBox="1"/>
          <p:nvPr/>
        </p:nvSpPr>
        <p:spPr>
          <a:xfrm>
            <a:off x="395536" y="3075806"/>
            <a:ext cx="4080923"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cs-CZ" sz="1200" b="1" dirty="0" smtClean="0">
                <a:latin typeface="Times New Roman" pitchFamily="18" charset="0"/>
                <a:cs typeface="Times New Roman" pitchFamily="18" charset="0"/>
              </a:rPr>
              <a:t>Rozliš, kdy jde o souvětí souřadné (S) a kdy o podřadné (P):</a:t>
            </a:r>
          </a:p>
          <a:p>
            <a:r>
              <a:rPr lang="cs-CZ" sz="1200" dirty="0" smtClean="0">
                <a:latin typeface="Times New Roman" pitchFamily="18" charset="0"/>
                <a:cs typeface="Times New Roman" pitchFamily="18" charset="0"/>
              </a:rPr>
              <a:t>Mám v diktátu mnoho chyb, protože jsem psal rychle.</a:t>
            </a:r>
          </a:p>
          <a:p>
            <a:r>
              <a:rPr lang="cs-CZ" sz="1200" dirty="0" smtClean="0">
                <a:latin typeface="Times New Roman" pitchFamily="18" charset="0"/>
                <a:cs typeface="Times New Roman" pitchFamily="18" charset="0"/>
              </a:rPr>
              <a:t>Úkoly píšu nejraději na počítači, neboť jsem líný psát perem.</a:t>
            </a:r>
          </a:p>
          <a:p>
            <a:r>
              <a:rPr lang="cs-CZ" sz="1200" dirty="0" smtClean="0">
                <a:latin typeface="Times New Roman" pitchFamily="18" charset="0"/>
                <a:cs typeface="Times New Roman" pitchFamily="18" charset="0"/>
              </a:rPr>
              <a:t>Protože mají vlaky často zpoždění, jezdím raději autobusem.</a:t>
            </a:r>
          </a:p>
          <a:p>
            <a:r>
              <a:rPr lang="cs-CZ" sz="1200" dirty="0" smtClean="0">
                <a:latin typeface="Times New Roman" pitchFamily="18" charset="0"/>
                <a:cs typeface="Times New Roman" pitchFamily="18" charset="0"/>
              </a:rPr>
              <a:t>Zítra do školy nepřijdu, musím totiž k lékaři.</a:t>
            </a:r>
          </a:p>
          <a:p>
            <a:r>
              <a:rPr lang="cs-CZ" sz="1200" dirty="0" smtClean="0">
                <a:latin typeface="Times New Roman" pitchFamily="18" charset="0"/>
                <a:cs typeface="Times New Roman" pitchFamily="18" charset="0"/>
              </a:rPr>
              <a:t>Už ten počítač vypni, vždyť se blíží půlnoc.</a:t>
            </a:r>
          </a:p>
        </p:txBody>
      </p:sp>
      <p:sp>
        <p:nvSpPr>
          <p:cNvPr id="7" name="TextovéPole 6"/>
          <p:cNvSpPr txBox="1"/>
          <p:nvPr/>
        </p:nvSpPr>
        <p:spPr>
          <a:xfrm>
            <a:off x="107504" y="3260472"/>
            <a:ext cx="360331" cy="1015663"/>
          </a:xfrm>
          <a:prstGeom prst="rect">
            <a:avLst/>
          </a:prstGeom>
          <a:noFill/>
          <a:ln>
            <a:noFill/>
          </a:ln>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cs-CZ" sz="1200" b="1" dirty="0" smtClean="0">
                <a:solidFill>
                  <a:srgbClr val="FF0000"/>
                </a:solidFill>
                <a:latin typeface="Times New Roman" pitchFamily="18" charset="0"/>
                <a:cs typeface="Times New Roman" pitchFamily="18" charset="0"/>
              </a:rPr>
              <a:t>P</a:t>
            </a:r>
          </a:p>
          <a:p>
            <a:r>
              <a:rPr lang="cs-CZ" sz="1200" b="1" dirty="0" smtClean="0">
                <a:solidFill>
                  <a:srgbClr val="FF0000"/>
                </a:solidFill>
                <a:latin typeface="Times New Roman" pitchFamily="18" charset="0"/>
                <a:cs typeface="Times New Roman" pitchFamily="18" charset="0"/>
              </a:rPr>
              <a:t>S</a:t>
            </a:r>
          </a:p>
          <a:p>
            <a:r>
              <a:rPr lang="cs-CZ" sz="1200" b="1" dirty="0" smtClean="0">
                <a:solidFill>
                  <a:srgbClr val="FF0000"/>
                </a:solidFill>
                <a:latin typeface="Times New Roman" pitchFamily="18" charset="0"/>
                <a:cs typeface="Times New Roman" pitchFamily="18" charset="0"/>
              </a:rPr>
              <a:t>P</a:t>
            </a:r>
          </a:p>
          <a:p>
            <a:r>
              <a:rPr lang="cs-CZ" sz="1200" b="1" dirty="0" smtClean="0">
                <a:solidFill>
                  <a:srgbClr val="FF0000"/>
                </a:solidFill>
                <a:latin typeface="Times New Roman" pitchFamily="18" charset="0"/>
                <a:cs typeface="Times New Roman" pitchFamily="18" charset="0"/>
              </a:rPr>
              <a:t>S</a:t>
            </a:r>
          </a:p>
          <a:p>
            <a:r>
              <a:rPr lang="cs-CZ" sz="1200" b="1" dirty="0">
                <a:solidFill>
                  <a:srgbClr val="FF0000"/>
                </a:solidFill>
                <a:latin typeface="Times New Roman" pitchFamily="18" charset="0"/>
                <a:cs typeface="Times New Roman" pitchFamily="18" charset="0"/>
              </a:rPr>
              <a:t>S</a:t>
            </a:r>
            <a:endParaRPr lang="cs-CZ" sz="1200" b="1" dirty="0" smtClean="0">
              <a:solidFill>
                <a:srgbClr val="FF0000"/>
              </a:solidFill>
              <a:latin typeface="Times New Roman" pitchFamily="18" charset="0"/>
              <a:cs typeface="Times New Roman" pitchFamily="18" charset="0"/>
            </a:endParaRPr>
          </a:p>
        </p:txBody>
      </p:sp>
      <p:pic>
        <p:nvPicPr>
          <p:cNvPr id="6147" name="Picture 3" descr="C:\Program Files\Microsoft Office\MEDIA\CAGCAT10\j0195384.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75856" y="3939902"/>
            <a:ext cx="1041957" cy="1063708"/>
          </a:xfrm>
          <a:prstGeom prst="rect">
            <a:avLst/>
          </a:prstGeom>
          <a:noFill/>
          <a:extLst>
            <a:ext uri="{909E8E84-426E-40DD-AFC4-6F175D3DCCD1}">
              <a14:hiddenFill xmlns:a14="http://schemas.microsoft.com/office/drawing/2010/main">
                <a:solidFill>
                  <a:srgbClr val="FFFFFF"/>
                </a:solidFill>
              </a14:hiddenFill>
            </a:ext>
          </a:extLst>
        </p:spPr>
      </p:pic>
      <p:sp>
        <p:nvSpPr>
          <p:cNvPr id="9" name="TextovéPole 8"/>
          <p:cNvSpPr txBox="1"/>
          <p:nvPr/>
        </p:nvSpPr>
        <p:spPr>
          <a:xfrm>
            <a:off x="4860032" y="699542"/>
            <a:ext cx="4080923"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cs-CZ" sz="1200" b="1" dirty="0" smtClean="0">
                <a:latin typeface="Times New Roman" pitchFamily="18" charset="0"/>
                <a:cs typeface="Times New Roman" pitchFamily="18" charset="0"/>
              </a:rPr>
              <a:t>Nakresli grafy následujících souvětí, doplň interpunkci:</a:t>
            </a:r>
          </a:p>
          <a:p>
            <a:r>
              <a:rPr lang="cs-CZ" sz="1200" dirty="0" smtClean="0">
                <a:latin typeface="Times New Roman" pitchFamily="18" charset="0"/>
                <a:cs typeface="Times New Roman" pitchFamily="18" charset="0"/>
              </a:rPr>
              <a:t>Usoudili jsme že ten úkol dopsat nestihneme ale že se toho zase tolik nestane.</a:t>
            </a:r>
          </a:p>
          <a:p>
            <a:r>
              <a:rPr lang="cs-CZ" sz="1200" dirty="0" smtClean="0">
                <a:latin typeface="Times New Roman" pitchFamily="18" charset="0"/>
                <a:cs typeface="Times New Roman" pitchFamily="18" charset="0"/>
              </a:rPr>
              <a:t>Koupání se nám líbilo dokonce i jídlo bylo výborné a tak se nám dovolená vydařila.</a:t>
            </a:r>
          </a:p>
          <a:p>
            <a:r>
              <a:rPr lang="cs-CZ" sz="1200" dirty="0" smtClean="0">
                <a:latin typeface="Times New Roman" pitchFamily="18" charset="0"/>
                <a:cs typeface="Times New Roman" pitchFamily="18" charset="0"/>
              </a:rPr>
              <a:t>Nelíbí se mi jak čtete jak píšete jak se učíte i jak se chováte.</a:t>
            </a:r>
          </a:p>
        </p:txBody>
      </p:sp>
      <p:sp>
        <p:nvSpPr>
          <p:cNvPr id="10" name="TextovéPole 9"/>
          <p:cNvSpPr txBox="1"/>
          <p:nvPr/>
        </p:nvSpPr>
        <p:spPr>
          <a:xfrm>
            <a:off x="4860031" y="3507853"/>
            <a:ext cx="4080923" cy="138499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cs-CZ" sz="1200" b="1" dirty="0" smtClean="0">
                <a:latin typeface="Times New Roman" pitchFamily="18" charset="0"/>
                <a:cs typeface="Times New Roman" pitchFamily="18" charset="0"/>
              </a:rPr>
              <a:t>Doplň interpunkci mezi jednotlivými členy několikanásobných větných členů a urči významový poměr:</a:t>
            </a:r>
          </a:p>
          <a:p>
            <a:r>
              <a:rPr lang="cs-CZ" sz="1200" dirty="0" smtClean="0">
                <a:latin typeface="Times New Roman" pitchFamily="18" charset="0"/>
                <a:cs typeface="Times New Roman" pitchFamily="18" charset="0"/>
              </a:rPr>
              <a:t>Prožil chudobné ale radostné dětství.</a:t>
            </a:r>
          </a:p>
          <a:p>
            <a:r>
              <a:rPr lang="cs-CZ" sz="1200" dirty="0" smtClean="0">
                <a:latin typeface="Times New Roman" pitchFamily="18" charset="0"/>
                <a:cs typeface="Times New Roman" pitchFamily="18" charset="0"/>
              </a:rPr>
              <a:t>Vždy přinese buď kytici nebo bonboniéru.</a:t>
            </a:r>
          </a:p>
          <a:p>
            <a:r>
              <a:rPr lang="cs-CZ" sz="1200" dirty="0" smtClean="0">
                <a:latin typeface="Times New Roman" pitchFamily="18" charset="0"/>
                <a:cs typeface="Times New Roman" pitchFamily="18" charset="0"/>
              </a:rPr>
              <a:t>Ani ty ani já tam nepůjdeme.</a:t>
            </a:r>
          </a:p>
          <a:p>
            <a:r>
              <a:rPr lang="cs-CZ" sz="1200" dirty="0" smtClean="0">
                <a:latin typeface="Times New Roman" pitchFamily="18" charset="0"/>
                <a:cs typeface="Times New Roman" pitchFamily="18" charset="0"/>
              </a:rPr>
              <a:t>Vyhledávám knížky plné vzruchu napětí a zábavy.</a:t>
            </a:r>
          </a:p>
          <a:p>
            <a:r>
              <a:rPr lang="cs-CZ" sz="1200" dirty="0" smtClean="0">
                <a:latin typeface="Times New Roman" pitchFamily="18" charset="0"/>
                <a:cs typeface="Times New Roman" pitchFamily="18" charset="0"/>
              </a:rPr>
              <a:t>Maminka dokonce i tatínek se na tebe zlobí.</a:t>
            </a:r>
          </a:p>
        </p:txBody>
      </p:sp>
      <p:sp>
        <p:nvSpPr>
          <p:cNvPr id="11" name="TextovéPole 10"/>
          <p:cNvSpPr txBox="1"/>
          <p:nvPr/>
        </p:nvSpPr>
        <p:spPr>
          <a:xfrm>
            <a:off x="4860032" y="2101085"/>
            <a:ext cx="4080923"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cs-CZ" sz="1200" b="1" dirty="0" smtClean="0">
                <a:latin typeface="Times New Roman" pitchFamily="18" charset="0"/>
                <a:cs typeface="Times New Roman" pitchFamily="18" charset="0"/>
              </a:rPr>
              <a:t>Z následujících dvojic vět utvoř nejprve souvětí souřadné   s větami v poměru slučovacím, poté souvětí podřadné          s vhodným druhem vedlejší věty.</a:t>
            </a:r>
          </a:p>
          <a:p>
            <a:r>
              <a:rPr lang="cs-CZ" sz="1200" dirty="0">
                <a:latin typeface="Times New Roman" pitchFamily="18" charset="0"/>
                <a:cs typeface="Times New Roman" pitchFamily="18" charset="0"/>
              </a:rPr>
              <a:t>Zavřel </a:t>
            </a:r>
            <a:r>
              <a:rPr lang="cs-CZ" sz="1200" dirty="0" smtClean="0">
                <a:latin typeface="Times New Roman" pitchFamily="18" charset="0"/>
                <a:cs typeface="Times New Roman" pitchFamily="18" charset="0"/>
              </a:rPr>
              <a:t>vrátka. Pustil psa. </a:t>
            </a:r>
          </a:p>
          <a:p>
            <a:r>
              <a:rPr lang="cs-CZ" sz="1200" dirty="0" smtClean="0">
                <a:latin typeface="Times New Roman" pitchFamily="18" charset="0"/>
                <a:cs typeface="Times New Roman" pitchFamily="18" charset="0"/>
              </a:rPr>
              <a:t>Dojedli zákusky. Vypili kávu.</a:t>
            </a:r>
          </a:p>
          <a:p>
            <a:r>
              <a:rPr lang="cs-CZ" sz="1200" dirty="0" smtClean="0">
                <a:latin typeface="Times New Roman" pitchFamily="18" charset="0"/>
                <a:cs typeface="Times New Roman" pitchFamily="18" charset="0"/>
              </a:rPr>
              <a:t>Přiložil do kamen. Oheň se rozhořel.</a:t>
            </a:r>
          </a:p>
        </p:txBody>
      </p:sp>
      <p:pic>
        <p:nvPicPr>
          <p:cNvPr id="6148" name="Picture 4" descr="C:\Users\Evik\AppData\Local\Microsoft\Windows\Temporary Internet Files\Content.IE5\EMJWCJV1\MC900351541[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028384" y="2611788"/>
            <a:ext cx="811126" cy="84474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496" y="492443"/>
            <a:ext cx="6984776" cy="594066"/>
          </a:xfrm>
        </p:spPr>
        <p:txBody>
          <a:bodyPr>
            <a:normAutofit/>
          </a:bodyPr>
          <a:lstStyle/>
          <a:p>
            <a:pPr algn="l"/>
            <a:r>
              <a:rPr lang="cs-CZ" sz="2500" b="1" dirty="0" smtClean="0">
                <a:latin typeface="Times New Roman" pitchFamily="18" charset="0"/>
                <a:cs typeface="Times New Roman" pitchFamily="18" charset="0"/>
              </a:rPr>
              <a:t>18.7 </a:t>
            </a:r>
            <a:r>
              <a:rPr lang="cs-CZ" sz="2500" b="1" dirty="0" smtClean="0">
                <a:latin typeface="Times New Roman" pitchFamily="18" charset="0"/>
                <a:cs typeface="Times New Roman" pitchFamily="18" charset="0"/>
              </a:rPr>
              <a:t> CLIL </a:t>
            </a:r>
            <a:r>
              <a:rPr lang="cs-CZ" sz="2500" b="1" dirty="0" smtClean="0">
                <a:latin typeface="Times New Roman" pitchFamily="18" charset="0"/>
                <a:cs typeface="Times New Roman" pitchFamily="18" charset="0"/>
              </a:rPr>
              <a:t>(</a:t>
            </a:r>
            <a:r>
              <a:rPr lang="cs-CZ" sz="2500" b="1" dirty="0" err="1" smtClean="0">
                <a:latin typeface="Times New Roman" pitchFamily="18" charset="0"/>
                <a:cs typeface="Times New Roman" pitchFamily="18" charset="0"/>
              </a:rPr>
              <a:t>Semantic</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relationships</a:t>
            </a:r>
            <a:r>
              <a:rPr lang="cs-CZ" sz="2500" b="1" dirty="0" smtClean="0">
                <a:latin typeface="Times New Roman" pitchFamily="18" charset="0"/>
                <a:cs typeface="Times New Roman" pitchFamily="18" charset="0"/>
              </a:rPr>
              <a:t>, </a:t>
            </a:r>
            <a:r>
              <a:rPr lang="cs-CZ" sz="2500" b="1" dirty="0" err="1" smtClean="0">
                <a:latin typeface="Times New Roman" pitchFamily="18" charset="0"/>
                <a:cs typeface="Times New Roman" pitchFamily="18" charset="0"/>
              </a:rPr>
              <a:t>punctuation</a:t>
            </a:r>
            <a:r>
              <a:rPr lang="cs-CZ" sz="2500" b="1" dirty="0" smtClean="0">
                <a:latin typeface="Times New Roman" pitchFamily="18" charset="0"/>
                <a:cs typeface="Times New Roman" pitchFamily="18" charset="0"/>
              </a:rPr>
              <a:t>)</a:t>
            </a:r>
            <a:endParaRPr lang="cs-CZ" sz="2500" b="1" dirty="0">
              <a:latin typeface="Times New Roman" pitchFamily="18" charset="0"/>
              <a:cs typeface="Times New Roman" pitchFamily="18" charset="0"/>
            </a:endParaRPr>
          </a:p>
        </p:txBody>
      </p:sp>
      <p:sp>
        <p:nvSpPr>
          <p:cNvPr id="17" name="TextovéPole 16"/>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Czech </a:t>
            </a:r>
            <a:r>
              <a:rPr lang="cs-CZ" sz="1600" b="1" dirty="0" err="1" smtClean="0">
                <a:solidFill>
                  <a:schemeClr val="accent3">
                    <a:lumMod val="50000"/>
                  </a:schemeClr>
                </a:solidFill>
                <a:latin typeface="Times New Roman" pitchFamily="18" charset="0"/>
                <a:cs typeface="Times New Roman" pitchFamily="18" charset="0"/>
              </a:rPr>
              <a:t>language</a:t>
            </a:r>
            <a:r>
              <a:rPr lang="cs-CZ" sz="1600" b="1" dirty="0" smtClean="0">
                <a:solidFill>
                  <a:schemeClr val="accent3">
                    <a:lumMod val="50000"/>
                  </a:schemeClr>
                </a:solidFill>
                <a:latin typeface="Times New Roman" pitchFamily="18" charset="0"/>
                <a:cs typeface="Times New Roman" pitchFamily="18" charset="0"/>
              </a:rPr>
              <a:t> and </a:t>
            </a:r>
            <a:r>
              <a:rPr lang="cs-CZ" sz="1600" b="1" dirty="0" err="1" smtClean="0">
                <a:solidFill>
                  <a:schemeClr val="accent3">
                    <a:lumMod val="50000"/>
                  </a:schemeClr>
                </a:solidFill>
                <a:latin typeface="Times New Roman" pitchFamily="18" charset="0"/>
                <a:cs typeface="Times New Roman" pitchFamily="18" charset="0"/>
              </a:rPr>
              <a:t>literature</a:t>
            </a:r>
            <a:endParaRPr lang="cs-CZ" sz="1600" b="1" dirty="0" smtClean="0">
              <a:solidFill>
                <a:schemeClr val="accent3">
                  <a:lumMod val="50000"/>
                </a:schemeClr>
              </a:solidFill>
              <a:latin typeface="Times New Roman" pitchFamily="18" charset="0"/>
              <a:cs typeface="Times New Roman" pitchFamily="18" charset="0"/>
            </a:endParaRPr>
          </a:p>
          <a:p>
            <a:endParaRPr lang="cs-CZ" sz="1000" dirty="0">
              <a:latin typeface="Times New Roman" pitchFamily="18" charset="0"/>
              <a:cs typeface="Times New Roman" pitchFamily="18" charset="0"/>
            </a:endParaRPr>
          </a:p>
        </p:txBody>
      </p:sp>
      <p:sp>
        <p:nvSpPr>
          <p:cNvPr id="6" name="TextovéPole 5"/>
          <p:cNvSpPr txBox="1"/>
          <p:nvPr/>
        </p:nvSpPr>
        <p:spPr>
          <a:xfrm>
            <a:off x="1043608" y="3579862"/>
            <a:ext cx="3320652"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cs-CZ" sz="1200" dirty="0" err="1" smtClean="0">
                <a:latin typeface="Times New Roman" pitchFamily="18" charset="0"/>
                <a:cs typeface="Times New Roman" pitchFamily="18" charset="0"/>
              </a:rPr>
              <a:t>simple</a:t>
            </a:r>
            <a:r>
              <a:rPr lang="cs-CZ" sz="1200" dirty="0" smtClean="0">
                <a:latin typeface="Times New Roman" pitchFamily="18" charset="0"/>
                <a:cs typeface="Times New Roman" pitchFamily="18" charset="0"/>
              </a:rPr>
              <a:t> sentence – věta jednoduchá</a:t>
            </a:r>
          </a:p>
          <a:p>
            <a:r>
              <a:rPr lang="cs-CZ" sz="1200" dirty="0" smtClean="0">
                <a:latin typeface="Times New Roman" pitchFamily="18" charset="0"/>
                <a:cs typeface="Times New Roman" pitchFamily="18" charset="0"/>
              </a:rPr>
              <a:t>sentence - souvětí</a:t>
            </a:r>
          </a:p>
          <a:p>
            <a:r>
              <a:rPr lang="cs-CZ" sz="1200" dirty="0" err="1" smtClean="0">
                <a:latin typeface="Times New Roman" pitchFamily="18" charset="0"/>
                <a:cs typeface="Times New Roman" pitchFamily="18" charset="0"/>
              </a:rPr>
              <a:t>main</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clause</a:t>
            </a:r>
            <a:r>
              <a:rPr lang="cs-CZ" sz="1200" dirty="0" smtClean="0">
                <a:latin typeface="Times New Roman" pitchFamily="18" charset="0"/>
                <a:cs typeface="Times New Roman" pitchFamily="18" charset="0"/>
              </a:rPr>
              <a:t> – hlavní věta</a:t>
            </a:r>
          </a:p>
          <a:p>
            <a:r>
              <a:rPr lang="cs-CZ" sz="1200" dirty="0" err="1" smtClean="0">
                <a:latin typeface="Times New Roman" pitchFamily="18" charset="0"/>
                <a:cs typeface="Times New Roman" pitchFamily="18" charset="0"/>
              </a:rPr>
              <a:t>subordinate</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dependent</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clause</a:t>
            </a:r>
            <a:r>
              <a:rPr lang="cs-CZ" sz="1200" dirty="0" smtClean="0">
                <a:latin typeface="Times New Roman" pitchFamily="18" charset="0"/>
                <a:cs typeface="Times New Roman" pitchFamily="18" charset="0"/>
              </a:rPr>
              <a:t> – vedlejší věta</a:t>
            </a:r>
          </a:p>
          <a:p>
            <a:r>
              <a:rPr lang="cs-CZ" sz="1200" dirty="0" err="1" smtClean="0">
                <a:latin typeface="Times New Roman" pitchFamily="18" charset="0"/>
                <a:cs typeface="Times New Roman" pitchFamily="18" charset="0"/>
              </a:rPr>
              <a:t>punctuation</a:t>
            </a:r>
            <a:r>
              <a:rPr lang="cs-CZ" sz="1200" dirty="0" smtClean="0">
                <a:latin typeface="Times New Roman" pitchFamily="18" charset="0"/>
                <a:cs typeface="Times New Roman" pitchFamily="18" charset="0"/>
              </a:rPr>
              <a:t> - interpunkce</a:t>
            </a:r>
          </a:p>
          <a:p>
            <a:r>
              <a:rPr lang="cs-CZ" sz="1200" dirty="0" err="1" smtClean="0">
                <a:latin typeface="Times New Roman" pitchFamily="18" charset="0"/>
                <a:cs typeface="Times New Roman" pitchFamily="18" charset="0"/>
              </a:rPr>
              <a:t>punctuation</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marks</a:t>
            </a:r>
            <a:r>
              <a:rPr lang="cs-CZ" sz="1200" dirty="0" smtClean="0">
                <a:latin typeface="Times New Roman" pitchFamily="18" charset="0"/>
                <a:cs typeface="Times New Roman" pitchFamily="18" charset="0"/>
              </a:rPr>
              <a:t> - interpunkční znaménka</a:t>
            </a:r>
          </a:p>
        </p:txBody>
      </p:sp>
      <p:sp>
        <p:nvSpPr>
          <p:cNvPr id="3" name="Obdélník 2"/>
          <p:cNvSpPr/>
          <p:nvPr/>
        </p:nvSpPr>
        <p:spPr>
          <a:xfrm>
            <a:off x="251520" y="1491630"/>
            <a:ext cx="5328592" cy="147732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latin typeface="Times New Roman" pitchFamily="18" charset="0"/>
                <a:cs typeface="Times New Roman" pitchFamily="18" charset="0"/>
              </a:rPr>
              <a:t>In written English, punctuation is vital to disambiguate the meaning of sentences. </a:t>
            </a:r>
            <a:endParaRPr lang="cs-CZ"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For </a:t>
            </a:r>
            <a:r>
              <a:rPr lang="en-US" dirty="0">
                <a:latin typeface="Times New Roman" pitchFamily="18" charset="0"/>
                <a:cs typeface="Times New Roman" pitchFamily="18" charset="0"/>
              </a:rPr>
              <a:t>example, </a:t>
            </a:r>
            <a:r>
              <a:rPr lang="en-US" b="1" dirty="0">
                <a:ln w="1905"/>
                <a:solidFill>
                  <a:schemeClr val="accent2">
                    <a:lumMod val="50000"/>
                  </a:schemeClr>
                </a:solidFill>
                <a:effectLst>
                  <a:innerShdw blurRad="69850" dist="43180" dir="5400000">
                    <a:srgbClr val="000000">
                      <a:alpha val="65000"/>
                    </a:srgbClr>
                  </a:innerShdw>
                </a:effectLst>
                <a:latin typeface="Times New Roman" pitchFamily="18" charset="0"/>
                <a:cs typeface="Times New Roman" pitchFamily="18" charset="0"/>
              </a:rPr>
              <a:t>"woman, without her man, is nothing"</a:t>
            </a:r>
            <a:r>
              <a:rPr lang="en-US" dirty="0">
                <a:solidFill>
                  <a:schemeClr val="accent2">
                    <a:lumMod val="50000"/>
                  </a:schemeClr>
                </a:solidFill>
                <a:latin typeface="Times New Roman" pitchFamily="18" charset="0"/>
                <a:cs typeface="Times New Roman" pitchFamily="18" charset="0"/>
              </a:rPr>
              <a:t> </a:t>
            </a:r>
            <a:r>
              <a:rPr lang="en-US" dirty="0">
                <a:latin typeface="Times New Roman" pitchFamily="18" charset="0"/>
                <a:cs typeface="Times New Roman" pitchFamily="18" charset="0"/>
              </a:rPr>
              <a:t>and </a:t>
            </a:r>
            <a:r>
              <a:rPr lang="en-US" b="1" dirty="0">
                <a:ln w="1905"/>
                <a:solidFill>
                  <a:srgbClr val="FF0000"/>
                </a:solidFill>
                <a:effectLst>
                  <a:innerShdw blurRad="69850" dist="43180" dir="5400000">
                    <a:srgbClr val="000000">
                      <a:alpha val="65000"/>
                    </a:srgbClr>
                  </a:innerShdw>
                </a:effectLst>
                <a:latin typeface="Times New Roman" pitchFamily="18" charset="0"/>
                <a:cs typeface="Times New Roman" pitchFamily="18" charset="0"/>
              </a:rPr>
              <a:t>"woman: without her, man is nothing" </a:t>
            </a:r>
            <a:r>
              <a:rPr lang="en-US" dirty="0">
                <a:latin typeface="Times New Roman" pitchFamily="18" charset="0"/>
                <a:cs typeface="Times New Roman" pitchFamily="18" charset="0"/>
              </a:rPr>
              <a:t>have greatly different </a:t>
            </a:r>
            <a:r>
              <a:rPr lang="en-US" dirty="0" smtClean="0">
                <a:latin typeface="Times New Roman" pitchFamily="18" charset="0"/>
                <a:cs typeface="Times New Roman" pitchFamily="18" charset="0"/>
              </a:rPr>
              <a:t>meanings</a:t>
            </a:r>
            <a:r>
              <a:rPr lang="cs-CZ" dirty="0" smtClean="0">
                <a:latin typeface="Times New Roman" pitchFamily="18" charset="0"/>
                <a:cs typeface="Times New Roman" pitchFamily="18" charset="0"/>
              </a:rPr>
              <a:t>.</a:t>
            </a:r>
            <a:endParaRPr lang="cs-CZ" dirty="0">
              <a:latin typeface="Times New Roman" pitchFamily="18" charset="0"/>
              <a:cs typeface="Times New Roman" pitchFamily="18" charset="0"/>
            </a:endParaRPr>
          </a:p>
        </p:txBody>
      </p:sp>
      <p:pic>
        <p:nvPicPr>
          <p:cNvPr id="7170" name="Picture 2" descr="http://www.mce.k12tn.net/english/la_sentence_variety.gif"/>
          <p:cNvPicPr>
            <a:picLocks noChangeAspect="1" noChangeArrowheads="1"/>
          </p:cNvPicPr>
          <p:nvPr/>
        </p:nvPicPr>
        <p:blipFill rotWithShape="1">
          <a:blip r:embed="rId3">
            <a:extLst>
              <a:ext uri="{28A0092B-C50C-407E-A947-70E740481C1C}">
                <a14:useLocalDpi xmlns:a14="http://schemas.microsoft.com/office/drawing/2010/main" val="0"/>
              </a:ext>
            </a:extLst>
          </a:blip>
          <a:srcRect b="7633"/>
          <a:stretch/>
        </p:blipFill>
        <p:spPr bwMode="auto">
          <a:xfrm>
            <a:off x="6111180" y="2473604"/>
            <a:ext cx="2843808" cy="2596362"/>
          </a:xfrm>
          <a:prstGeom prst="rect">
            <a:avLst/>
          </a:prstGeom>
          <a:noFill/>
          <a:extLst>
            <a:ext uri="{909E8E84-426E-40DD-AFC4-6F175D3DCCD1}">
              <a14:hiddenFill xmlns:a14="http://schemas.microsoft.com/office/drawing/2010/main">
                <a:solidFill>
                  <a:srgbClr val="FFFFFF"/>
                </a:solidFill>
              </a14:hiddenFill>
            </a:ext>
          </a:extLst>
        </p:spPr>
      </p:pic>
      <p:sp>
        <p:nvSpPr>
          <p:cNvPr id="9" name="TextovéPole 8"/>
          <p:cNvSpPr txBox="1"/>
          <p:nvPr/>
        </p:nvSpPr>
        <p:spPr>
          <a:xfrm>
            <a:off x="6327353" y="987574"/>
            <a:ext cx="2645493" cy="890171"/>
          </a:xfrm>
          <a:prstGeom prst="cloudCallout">
            <a:avLst>
              <a:gd name="adj1" fmla="val -12490"/>
              <a:gd name="adj2" fmla="val 150242"/>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cs-CZ" sz="1600" b="1" dirty="0" err="1" smtClean="0">
                <a:latin typeface="Times New Roman" pitchFamily="18" charset="0"/>
                <a:cs typeface="Times New Roman" pitchFamily="18" charset="0"/>
              </a:rPr>
              <a:t>Types</a:t>
            </a:r>
            <a:r>
              <a:rPr lang="cs-CZ" sz="1600" b="1" dirty="0" smtClean="0">
                <a:latin typeface="Times New Roman" pitchFamily="18" charset="0"/>
                <a:cs typeface="Times New Roman" pitchFamily="18" charset="0"/>
              </a:rPr>
              <a:t> of </a:t>
            </a:r>
            <a:r>
              <a:rPr lang="cs-CZ" sz="1600" b="1" dirty="0" err="1" smtClean="0">
                <a:latin typeface="Times New Roman" pitchFamily="18" charset="0"/>
                <a:cs typeface="Times New Roman" pitchFamily="18" charset="0"/>
              </a:rPr>
              <a:t>the</a:t>
            </a:r>
            <a:r>
              <a:rPr lang="cs-CZ" sz="1600" b="1" dirty="0" smtClean="0">
                <a:latin typeface="Times New Roman" pitchFamily="18" charset="0"/>
                <a:cs typeface="Times New Roman" pitchFamily="18" charset="0"/>
              </a:rPr>
              <a:t> </a:t>
            </a:r>
            <a:r>
              <a:rPr lang="cs-CZ" sz="1600" b="1" dirty="0" err="1" smtClean="0">
                <a:latin typeface="Times New Roman" pitchFamily="18" charset="0"/>
                <a:cs typeface="Times New Roman" pitchFamily="18" charset="0"/>
              </a:rPr>
              <a:t>English</a:t>
            </a:r>
            <a:r>
              <a:rPr lang="cs-CZ" sz="1600" b="1" dirty="0" smtClean="0">
                <a:latin typeface="Times New Roman" pitchFamily="18" charset="0"/>
                <a:cs typeface="Times New Roman" pitchFamily="18" charset="0"/>
              </a:rPr>
              <a:t> </a:t>
            </a:r>
            <a:r>
              <a:rPr lang="cs-CZ" sz="1600" b="1" dirty="0" err="1" smtClean="0">
                <a:latin typeface="Times New Roman" pitchFamily="18" charset="0"/>
                <a:cs typeface="Times New Roman" pitchFamily="18" charset="0"/>
              </a:rPr>
              <a:t>sentences</a:t>
            </a:r>
            <a:endParaRPr lang="cs-CZ" sz="1600" b="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496" y="526376"/>
            <a:ext cx="2916832" cy="594066"/>
          </a:xfrm>
        </p:spPr>
        <p:txBody>
          <a:bodyPr>
            <a:normAutofit/>
          </a:bodyPr>
          <a:lstStyle/>
          <a:p>
            <a:pPr algn="l"/>
            <a:r>
              <a:rPr lang="cs-CZ" sz="2500" b="1" dirty="0" smtClean="0">
                <a:latin typeface="Times New Roman" pitchFamily="18" charset="0"/>
                <a:cs typeface="Times New Roman" pitchFamily="18" charset="0"/>
              </a:rPr>
              <a:t>18.8 </a:t>
            </a:r>
            <a:r>
              <a:rPr lang="cs-CZ" sz="2500" b="1" dirty="0" smtClean="0">
                <a:latin typeface="Times New Roman" pitchFamily="18" charset="0"/>
                <a:cs typeface="Times New Roman" pitchFamily="18" charset="0"/>
              </a:rPr>
              <a:t> Test </a:t>
            </a:r>
            <a:r>
              <a:rPr lang="cs-CZ" sz="2500" b="1" dirty="0" smtClean="0">
                <a:latin typeface="Times New Roman" pitchFamily="18" charset="0"/>
                <a:cs typeface="Times New Roman" pitchFamily="18" charset="0"/>
              </a:rPr>
              <a:t>znalostí</a:t>
            </a:r>
            <a:endParaRPr lang="cs-CZ" sz="2500" b="1" dirty="0">
              <a:latin typeface="Times New Roman" pitchFamily="18" charset="0"/>
              <a:cs typeface="Times New Roman" pitchFamily="18" charset="0"/>
            </a:endParaRPr>
          </a:p>
        </p:txBody>
      </p:sp>
      <p:sp>
        <p:nvSpPr>
          <p:cNvPr id="13" name="TextovéPole 12"/>
          <p:cNvSpPr txBox="1"/>
          <p:nvPr/>
        </p:nvSpPr>
        <p:spPr>
          <a:xfrm>
            <a:off x="7668344" y="1203598"/>
            <a:ext cx="1440160" cy="246221"/>
          </a:xfrm>
          <a:prstGeom prst="rect">
            <a:avLst/>
          </a:prstGeom>
          <a:noFill/>
        </p:spPr>
        <p:txBody>
          <a:bodyPr wrap="square" rtlCol="0">
            <a:spAutoFit/>
          </a:bodyPr>
          <a:lstStyle/>
          <a:p>
            <a:pPr algn="ctr"/>
            <a:r>
              <a:rPr lang="cs-CZ" sz="1000" b="1" dirty="0" smtClean="0">
                <a:solidFill>
                  <a:srgbClr val="813763"/>
                </a:solidFill>
                <a:latin typeface="Times New Roman" pitchFamily="18" charset="0"/>
                <a:cs typeface="Times New Roman" pitchFamily="18" charset="0"/>
              </a:rPr>
              <a:t>Správné odpovědi:</a:t>
            </a:r>
            <a:endParaRPr lang="cs-CZ" sz="1000" b="1" dirty="0">
              <a:solidFill>
                <a:srgbClr val="813763"/>
              </a:solidFill>
              <a:latin typeface="Times New Roman" pitchFamily="18" charset="0"/>
              <a:cs typeface="Times New Roman" pitchFamily="18" charset="0"/>
            </a:endParaRPr>
          </a:p>
        </p:txBody>
      </p:sp>
      <p:graphicFrame>
        <p:nvGraphicFramePr>
          <p:cNvPr id="15" name="Tabulka 14"/>
          <p:cNvGraphicFramePr>
            <a:graphicFrameLocks noGrp="1"/>
          </p:cNvGraphicFramePr>
          <p:nvPr>
            <p:extLst>
              <p:ext uri="{D42A27DB-BD31-4B8C-83A1-F6EECF244321}">
                <p14:modId xmlns:p14="http://schemas.microsoft.com/office/powerpoint/2010/main" val="1558098498"/>
              </p:ext>
            </p:extLst>
          </p:nvPr>
        </p:nvGraphicFramePr>
        <p:xfrm>
          <a:off x="251520" y="1226790"/>
          <a:ext cx="7488832" cy="3749040"/>
        </p:xfrm>
        <a:graphic>
          <a:graphicData uri="http://schemas.openxmlformats.org/drawingml/2006/table">
            <a:tbl>
              <a:tblPr bandRow="1">
                <a:tableStyleId>{775DCB02-9BB8-47FD-8907-85C794F793BA}</a:tableStyleId>
              </a:tblPr>
              <a:tblGrid>
                <a:gridCol w="3524156"/>
                <a:gridCol w="3964676"/>
              </a:tblGrid>
              <a:tr h="370840">
                <a:tc>
                  <a:txBody>
                    <a:bodyPr/>
                    <a:lstStyle/>
                    <a:p>
                      <a:pPr marL="342900" indent="-342900" algn="l">
                        <a:buAutoNum type="arabicPeriod"/>
                      </a:pPr>
                      <a:r>
                        <a:rPr lang="cs-CZ" sz="1600" dirty="0" smtClean="0">
                          <a:latin typeface="Times New Roman" pitchFamily="18" charset="0"/>
                          <a:cs typeface="Times New Roman" pitchFamily="18" charset="0"/>
                        </a:rPr>
                        <a:t>Významové poměry</a:t>
                      </a:r>
                      <a:r>
                        <a:rPr lang="cs-CZ" sz="1600" baseline="0" dirty="0" smtClean="0">
                          <a:latin typeface="Times New Roman" pitchFamily="18" charset="0"/>
                          <a:cs typeface="Times New Roman" pitchFamily="18" charset="0"/>
                        </a:rPr>
                        <a:t> neurčujeme mezi:</a:t>
                      </a:r>
                      <a:endParaRPr lang="cs-CZ" sz="1600" dirty="0" smtClean="0">
                        <a:latin typeface="Times New Roman" pitchFamily="18" charset="0"/>
                        <a:cs typeface="Times New Roman" pitchFamily="18" charset="0"/>
                      </a:endParaRPr>
                    </a:p>
                    <a:p>
                      <a:pPr marL="342900" indent="-342900" algn="l"/>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a/  </a:t>
                      </a:r>
                      <a:r>
                        <a:rPr lang="cs-CZ" sz="1200" dirty="0" smtClean="0">
                          <a:latin typeface="Times New Roman" pitchFamily="18" charset="0"/>
                          <a:cs typeface="Times New Roman" pitchFamily="18" charset="0"/>
                        </a:rPr>
                        <a:t>    souřadně </a:t>
                      </a:r>
                      <a:r>
                        <a:rPr lang="cs-CZ" sz="1200" dirty="0" smtClean="0">
                          <a:latin typeface="Times New Roman" pitchFamily="18" charset="0"/>
                          <a:cs typeface="Times New Roman" pitchFamily="18" charset="0"/>
                        </a:rPr>
                        <a:t>spojenými hlavními větami </a:t>
                      </a:r>
                    </a:p>
                    <a:p>
                      <a:pPr marL="342900" indent="-342900" algn="l"/>
                      <a:r>
                        <a:rPr lang="cs-CZ" sz="1200" dirty="0" smtClean="0">
                          <a:latin typeface="Times New Roman" pitchFamily="18" charset="0"/>
                          <a:cs typeface="Times New Roman" pitchFamily="18" charset="0"/>
                        </a:rPr>
                        <a:t>b/  </a:t>
                      </a:r>
                      <a:r>
                        <a:rPr lang="cs-CZ" sz="1200" dirty="0" smtClean="0">
                          <a:latin typeface="Times New Roman" pitchFamily="18" charset="0"/>
                          <a:cs typeface="Times New Roman" pitchFamily="18" charset="0"/>
                        </a:rPr>
                        <a:t>    souřadn</a:t>
                      </a:r>
                      <a:r>
                        <a:rPr lang="cs-CZ" sz="1200" baseline="0" dirty="0" smtClean="0">
                          <a:latin typeface="Times New Roman" pitchFamily="18" charset="0"/>
                          <a:cs typeface="Times New Roman" pitchFamily="18" charset="0"/>
                        </a:rPr>
                        <a:t>ě </a:t>
                      </a:r>
                      <a:r>
                        <a:rPr lang="cs-CZ" sz="1200" baseline="0" dirty="0" smtClean="0">
                          <a:latin typeface="Times New Roman" pitchFamily="18" charset="0"/>
                          <a:cs typeface="Times New Roman" pitchFamily="18" charset="0"/>
                        </a:rPr>
                        <a:t>spojenými vedlejšími větami</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c/ </a:t>
                      </a:r>
                      <a:r>
                        <a:rPr lang="cs-CZ" sz="1200" dirty="0" smtClean="0">
                          <a:latin typeface="Times New Roman" pitchFamily="18" charset="0"/>
                          <a:cs typeface="Times New Roman" pitchFamily="18" charset="0"/>
                        </a:rPr>
                        <a:t>     </a:t>
                      </a:r>
                      <a:r>
                        <a:rPr lang="cs-CZ" sz="1200" dirty="0" smtClean="0">
                          <a:latin typeface="Times New Roman" pitchFamily="18" charset="0"/>
                          <a:cs typeface="Times New Roman" pitchFamily="18" charset="0"/>
                        </a:rPr>
                        <a:t>jednotlivými složkami několikanásobného větného členu</a:t>
                      </a:r>
                    </a:p>
                    <a:p>
                      <a:pPr marL="342900" indent="-342900" algn="l"/>
                      <a:r>
                        <a:rPr lang="cs-CZ" sz="1200" dirty="0" smtClean="0">
                          <a:latin typeface="Times New Roman" pitchFamily="18" charset="0"/>
                          <a:cs typeface="Times New Roman" pitchFamily="18" charset="0"/>
                        </a:rPr>
                        <a:t>d/  </a:t>
                      </a:r>
                      <a:r>
                        <a:rPr lang="cs-CZ" sz="1200" dirty="0" smtClean="0">
                          <a:latin typeface="Times New Roman" pitchFamily="18" charset="0"/>
                          <a:cs typeface="Times New Roman" pitchFamily="18" charset="0"/>
                        </a:rPr>
                        <a:t>    základními</a:t>
                      </a:r>
                      <a:r>
                        <a:rPr lang="cs-CZ" sz="1200" baseline="0" dirty="0" smtClean="0">
                          <a:latin typeface="Times New Roman" pitchFamily="18" charset="0"/>
                          <a:cs typeface="Times New Roman" pitchFamily="18" charset="0"/>
                        </a:rPr>
                        <a:t> </a:t>
                      </a:r>
                      <a:r>
                        <a:rPr lang="cs-CZ" sz="1200" baseline="0" dirty="0" smtClean="0">
                          <a:latin typeface="Times New Roman" pitchFamily="18" charset="0"/>
                          <a:cs typeface="Times New Roman" pitchFamily="18" charset="0"/>
                        </a:rPr>
                        <a:t>větnými členy</a:t>
                      </a:r>
                      <a:endParaRPr lang="cs-CZ" sz="1200" dirty="0" smtClean="0">
                        <a:latin typeface="Times New Roman" pitchFamily="18" charset="0"/>
                        <a:cs typeface="Times New Roman" pitchFamily="18" charset="0"/>
                      </a:endParaRPr>
                    </a:p>
                    <a:p>
                      <a:endParaRPr lang="cs-CZ" dirty="0">
                        <a:latin typeface="Times New Roman" pitchFamily="18" charset="0"/>
                        <a:cs typeface="Times New Roman" pitchFamily="18" charset="0"/>
                      </a:endParaRPr>
                    </a:p>
                  </a:txBody>
                  <a:tcPr/>
                </a:tc>
                <a:tc>
                  <a:txBody>
                    <a:bodyPr/>
                    <a:lstStyle/>
                    <a:p>
                      <a:pPr marL="342900" indent="-342900" algn="l">
                        <a:buAutoNum type="arabicPeriod" startAt="3"/>
                      </a:pPr>
                      <a:r>
                        <a:rPr lang="cs-CZ" sz="1600" dirty="0" smtClean="0">
                          <a:latin typeface="Times New Roman" pitchFamily="18" charset="0"/>
                          <a:cs typeface="Times New Roman" pitchFamily="18" charset="0"/>
                        </a:rPr>
                        <a:t>Ve kterém souvětí je správně doplněna interpunkce</a:t>
                      </a:r>
                      <a:r>
                        <a:rPr lang="cs-CZ" sz="1600" baseline="0" dirty="0" smtClean="0">
                          <a:latin typeface="Times New Roman" pitchFamily="18" charset="0"/>
                          <a:cs typeface="Times New Roman" pitchFamily="18" charset="0"/>
                        </a:rPr>
                        <a:t>?</a:t>
                      </a:r>
                      <a:endParaRPr lang="cs-CZ" sz="1600" dirty="0" smtClean="0">
                        <a:latin typeface="Times New Roman" pitchFamily="18" charset="0"/>
                        <a:cs typeface="Times New Roman" pitchFamily="18" charset="0"/>
                      </a:endParaRPr>
                    </a:p>
                    <a:p>
                      <a:pPr marL="0" indent="0" algn="l">
                        <a:buNone/>
                      </a:pPr>
                      <a:endParaRPr lang="cs-CZ" sz="1600" dirty="0" smtClean="0">
                        <a:latin typeface="Times New Roman" pitchFamily="18" charset="0"/>
                        <a:cs typeface="Times New Roman" pitchFamily="18" charset="0"/>
                      </a:endParaRPr>
                    </a:p>
                    <a:p>
                      <a:pPr marL="342900" marR="0" indent="-34290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a/  </a:t>
                      </a:r>
                      <a:r>
                        <a:rPr lang="cs-CZ" sz="1200" dirty="0" smtClean="0">
                          <a:latin typeface="Times New Roman" pitchFamily="18" charset="0"/>
                          <a:cs typeface="Times New Roman" pitchFamily="18" charset="0"/>
                        </a:rPr>
                        <a:t>    </a:t>
                      </a:r>
                      <a:r>
                        <a:rPr lang="cs-CZ" sz="1200" kern="1200" dirty="0" smtClean="0">
                          <a:solidFill>
                            <a:schemeClr val="dk1"/>
                          </a:solidFill>
                          <a:latin typeface="Times New Roman" pitchFamily="18" charset="0"/>
                          <a:ea typeface="+mn-ea"/>
                          <a:cs typeface="Times New Roman" pitchFamily="18" charset="0"/>
                        </a:rPr>
                        <a:t>Stavili </a:t>
                      </a:r>
                      <a:r>
                        <a:rPr lang="cs-CZ" sz="1200" kern="1200" dirty="0" smtClean="0">
                          <a:solidFill>
                            <a:schemeClr val="dk1"/>
                          </a:solidFill>
                          <a:latin typeface="Times New Roman" pitchFamily="18" charset="0"/>
                          <a:ea typeface="+mn-ea"/>
                          <a:cs typeface="Times New Roman" pitchFamily="18" charset="0"/>
                        </a:rPr>
                        <a:t>se pro mě, já jsem však nešel.</a:t>
                      </a:r>
                      <a:endParaRPr lang="cs-CZ" sz="1200" dirty="0" smtClean="0">
                        <a:latin typeface="Times New Roman" pitchFamily="18" charset="0"/>
                        <a:cs typeface="Times New Roman" pitchFamily="18" charset="0"/>
                      </a:endParaRPr>
                    </a:p>
                    <a:p>
                      <a:pPr marL="342900" marR="0" indent="-34290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b/  </a:t>
                      </a:r>
                      <a:r>
                        <a:rPr lang="cs-CZ" sz="1200" dirty="0" smtClean="0">
                          <a:latin typeface="Times New Roman" pitchFamily="18" charset="0"/>
                          <a:cs typeface="Times New Roman" pitchFamily="18" charset="0"/>
                        </a:rPr>
                        <a:t>    </a:t>
                      </a:r>
                      <a:r>
                        <a:rPr lang="cs-CZ" sz="1200" kern="1200" dirty="0" smtClean="0">
                          <a:solidFill>
                            <a:schemeClr val="dk1"/>
                          </a:solidFill>
                          <a:latin typeface="Times New Roman" pitchFamily="18" charset="0"/>
                          <a:ea typeface="+mn-ea"/>
                          <a:cs typeface="Times New Roman" pitchFamily="18" charset="0"/>
                        </a:rPr>
                        <a:t>Stavili </a:t>
                      </a:r>
                      <a:r>
                        <a:rPr lang="cs-CZ" sz="1200" kern="1200" dirty="0" smtClean="0">
                          <a:solidFill>
                            <a:schemeClr val="dk1"/>
                          </a:solidFill>
                          <a:latin typeface="Times New Roman" pitchFamily="18" charset="0"/>
                          <a:ea typeface="+mn-ea"/>
                          <a:cs typeface="Times New Roman" pitchFamily="18" charset="0"/>
                        </a:rPr>
                        <a:t>se pro mě já jsem, však nešel.</a:t>
                      </a:r>
                      <a:endParaRPr lang="cs-CZ" sz="1200" dirty="0" smtClean="0">
                        <a:latin typeface="Times New Roman" pitchFamily="18" charset="0"/>
                        <a:cs typeface="Times New Roman" pitchFamily="18" charset="0"/>
                      </a:endParaRPr>
                    </a:p>
                    <a:p>
                      <a:pPr marL="342900" marR="0" indent="-34290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c/  </a:t>
                      </a:r>
                      <a:r>
                        <a:rPr lang="cs-CZ" sz="1200" dirty="0" smtClean="0">
                          <a:latin typeface="Times New Roman" pitchFamily="18" charset="0"/>
                          <a:cs typeface="Times New Roman" pitchFamily="18" charset="0"/>
                        </a:rPr>
                        <a:t>    </a:t>
                      </a:r>
                      <a:r>
                        <a:rPr lang="cs-CZ" sz="1200" kern="1200" dirty="0" smtClean="0">
                          <a:solidFill>
                            <a:schemeClr val="dk1"/>
                          </a:solidFill>
                          <a:latin typeface="Times New Roman" pitchFamily="18" charset="0"/>
                          <a:ea typeface="+mn-ea"/>
                          <a:cs typeface="Times New Roman" pitchFamily="18" charset="0"/>
                        </a:rPr>
                        <a:t>Stavili </a:t>
                      </a:r>
                      <a:r>
                        <a:rPr lang="cs-CZ" sz="1200" kern="1200" dirty="0" smtClean="0">
                          <a:solidFill>
                            <a:schemeClr val="dk1"/>
                          </a:solidFill>
                          <a:latin typeface="Times New Roman" pitchFamily="18" charset="0"/>
                          <a:ea typeface="+mn-ea"/>
                          <a:cs typeface="Times New Roman" pitchFamily="18" charset="0"/>
                        </a:rPr>
                        <a:t>se, pro mě já jsem však nešel.</a:t>
                      </a:r>
                      <a:endParaRPr lang="cs-CZ" sz="1200" dirty="0" smtClean="0">
                        <a:latin typeface="Times New Roman" pitchFamily="18" charset="0"/>
                        <a:cs typeface="Times New Roman" pitchFamily="18" charset="0"/>
                      </a:endParaRPr>
                    </a:p>
                    <a:p>
                      <a:pPr marL="342900" marR="0" indent="-34290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d/  </a:t>
                      </a:r>
                      <a:r>
                        <a:rPr lang="cs-CZ" sz="1200" dirty="0" smtClean="0">
                          <a:latin typeface="Times New Roman" pitchFamily="18" charset="0"/>
                          <a:cs typeface="Times New Roman" pitchFamily="18" charset="0"/>
                        </a:rPr>
                        <a:t>    </a:t>
                      </a:r>
                      <a:r>
                        <a:rPr lang="cs-CZ" sz="1200" kern="1200" dirty="0" smtClean="0">
                          <a:solidFill>
                            <a:schemeClr val="dk1"/>
                          </a:solidFill>
                          <a:latin typeface="Times New Roman" pitchFamily="18" charset="0"/>
                          <a:ea typeface="+mn-ea"/>
                          <a:cs typeface="Times New Roman" pitchFamily="18" charset="0"/>
                        </a:rPr>
                        <a:t>Stavili </a:t>
                      </a:r>
                      <a:r>
                        <a:rPr lang="cs-CZ" sz="1200" kern="1200" dirty="0" smtClean="0">
                          <a:solidFill>
                            <a:schemeClr val="dk1"/>
                          </a:solidFill>
                          <a:latin typeface="Times New Roman" pitchFamily="18" charset="0"/>
                          <a:ea typeface="+mn-ea"/>
                          <a:cs typeface="Times New Roman" pitchFamily="18" charset="0"/>
                        </a:rPr>
                        <a:t>se pro mě já jsem však nešel.</a:t>
                      </a:r>
                      <a:endParaRPr lang="cs-CZ" sz="1200" dirty="0" smtClean="0">
                        <a:latin typeface="Times New Roman" pitchFamily="18" charset="0"/>
                        <a:cs typeface="Times New Roman" pitchFamily="18" charset="0"/>
                      </a:endParaRPr>
                    </a:p>
                  </a:txBody>
                  <a:tcPr/>
                </a:tc>
              </a:tr>
              <a:tr h="370840">
                <a:tc>
                  <a:txBody>
                    <a:bodyPr/>
                    <a:lstStyle/>
                    <a:p>
                      <a:pPr marL="342900" indent="-342900" algn="l">
                        <a:buAutoNum type="arabicPeriod" startAt="2"/>
                      </a:pPr>
                      <a:r>
                        <a:rPr lang="cs-CZ" sz="1600" dirty="0" smtClean="0">
                          <a:latin typeface="Times New Roman" pitchFamily="18" charset="0"/>
                          <a:cs typeface="Times New Roman" pitchFamily="18" charset="0"/>
                        </a:rPr>
                        <a:t>Urči významový poměr v souvětí: </a:t>
                      </a:r>
                    </a:p>
                    <a:p>
                      <a:pPr marL="0" indent="0" algn="l">
                        <a:buNone/>
                      </a:pPr>
                      <a:r>
                        <a:rPr lang="cs-CZ" sz="1600" i="1" dirty="0" smtClean="0">
                          <a:latin typeface="Times New Roman" pitchFamily="18" charset="0"/>
                          <a:cs typeface="Times New Roman" pitchFamily="18" charset="0"/>
                        </a:rPr>
                        <a:t>      Má mě ráda, nemá mě ráda?</a:t>
                      </a:r>
                      <a:r>
                        <a:rPr lang="cs-CZ" sz="1600" i="0" dirty="0" smtClean="0">
                          <a:latin typeface="Times New Roman" pitchFamily="18" charset="0"/>
                          <a:cs typeface="Times New Roman" pitchFamily="18" charset="0"/>
                        </a:rPr>
                        <a:t> </a:t>
                      </a:r>
                      <a:endParaRPr lang="cs-CZ" sz="1600" dirty="0" smtClean="0">
                        <a:latin typeface="Times New Roman" pitchFamily="18" charset="0"/>
                        <a:cs typeface="Times New Roman" pitchFamily="18" charset="0"/>
                      </a:endParaRPr>
                    </a:p>
                    <a:p>
                      <a:pPr marL="0" indent="0" algn="l">
                        <a:buNone/>
                      </a:pP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a/ </a:t>
                      </a:r>
                      <a:r>
                        <a:rPr lang="cs-CZ" sz="1200" dirty="0" smtClean="0">
                          <a:latin typeface="Times New Roman" pitchFamily="18" charset="0"/>
                          <a:cs typeface="Times New Roman" pitchFamily="18" charset="0"/>
                        </a:rPr>
                        <a:t>     odporovací</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b/ </a:t>
                      </a:r>
                      <a:r>
                        <a:rPr lang="cs-CZ" sz="1200" dirty="0" smtClean="0">
                          <a:latin typeface="Times New Roman" pitchFamily="18" charset="0"/>
                          <a:cs typeface="Times New Roman" pitchFamily="18" charset="0"/>
                        </a:rPr>
                        <a:t>     vylučovací</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c/ </a:t>
                      </a:r>
                      <a:r>
                        <a:rPr lang="cs-CZ" sz="1200" dirty="0" smtClean="0">
                          <a:latin typeface="Times New Roman" pitchFamily="18" charset="0"/>
                          <a:cs typeface="Times New Roman" pitchFamily="18" charset="0"/>
                        </a:rPr>
                        <a:t>     příčinný</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d/ </a:t>
                      </a:r>
                      <a:r>
                        <a:rPr lang="cs-CZ" sz="1200" dirty="0" smtClean="0">
                          <a:latin typeface="Times New Roman" pitchFamily="18" charset="0"/>
                          <a:cs typeface="Times New Roman" pitchFamily="18" charset="0"/>
                        </a:rPr>
                        <a:t>    důsledkový</a:t>
                      </a:r>
                      <a:endParaRPr lang="cs-CZ" dirty="0">
                        <a:latin typeface="Times New Roman" pitchFamily="18" charset="0"/>
                        <a:cs typeface="Times New Roman" pitchFamily="18" charset="0"/>
                      </a:endParaRPr>
                    </a:p>
                  </a:txBody>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startAt="4"/>
                        <a:tabLst/>
                        <a:defRPr/>
                      </a:pPr>
                      <a:r>
                        <a:rPr lang="cs-CZ" sz="1600" dirty="0" smtClean="0">
                          <a:latin typeface="Times New Roman" pitchFamily="18" charset="0"/>
                          <a:cs typeface="Times New Roman" pitchFamily="18" charset="0"/>
                        </a:rPr>
                        <a:t>Ve kterém souvětí jde</a:t>
                      </a:r>
                      <a:r>
                        <a:rPr lang="cs-CZ" sz="1600" baseline="0" dirty="0" smtClean="0">
                          <a:latin typeface="Times New Roman" pitchFamily="18" charset="0"/>
                          <a:cs typeface="Times New Roman" pitchFamily="18" charset="0"/>
                        </a:rPr>
                        <a:t> o poměr slučovací? (Pozor - chybí interpunkce!)</a:t>
                      </a:r>
                      <a:endParaRPr lang="cs-CZ"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a/  </a:t>
                      </a:r>
                      <a:r>
                        <a:rPr lang="cs-CZ" sz="1200" dirty="0" smtClean="0">
                          <a:latin typeface="Times New Roman" pitchFamily="18" charset="0"/>
                          <a:cs typeface="Times New Roman" pitchFamily="18" charset="0"/>
                        </a:rPr>
                        <a:t>    Nechci </a:t>
                      </a:r>
                      <a:r>
                        <a:rPr lang="cs-CZ" sz="1200" dirty="0" smtClean="0">
                          <a:latin typeface="Times New Roman" pitchFamily="18" charset="0"/>
                          <a:cs typeface="Times New Roman" pitchFamily="18" charset="0"/>
                        </a:rPr>
                        <a:t>o ní ani slyšet natož se s ní setkat.</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b/  </a:t>
                      </a:r>
                      <a:r>
                        <a:rPr lang="cs-CZ" sz="1200" dirty="0" smtClean="0">
                          <a:latin typeface="Times New Roman" pitchFamily="18" charset="0"/>
                          <a:cs typeface="Times New Roman" pitchFamily="18" charset="0"/>
                        </a:rPr>
                        <a:t>    Nemám </a:t>
                      </a:r>
                      <a:r>
                        <a:rPr lang="cs-CZ" sz="1200" dirty="0" smtClean="0">
                          <a:latin typeface="Times New Roman" pitchFamily="18" charset="0"/>
                          <a:cs typeface="Times New Roman" pitchFamily="18" charset="0"/>
                        </a:rPr>
                        <a:t>náladu a navíc mi není dobře.</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c/  </a:t>
                      </a:r>
                      <a:r>
                        <a:rPr lang="cs-CZ" sz="1200" dirty="0" smtClean="0">
                          <a:latin typeface="Times New Roman" pitchFamily="18" charset="0"/>
                          <a:cs typeface="Times New Roman" pitchFamily="18" charset="0"/>
                        </a:rPr>
                        <a:t>    Mám </a:t>
                      </a:r>
                      <a:r>
                        <a:rPr lang="cs-CZ" sz="1200" dirty="0" smtClean="0">
                          <a:latin typeface="Times New Roman" pitchFamily="18" charset="0"/>
                          <a:cs typeface="Times New Roman" pitchFamily="18" charset="0"/>
                        </a:rPr>
                        <a:t>dnes narozeniny a tak budu vstávat až v deset.</a:t>
                      </a:r>
                      <a:endParaRPr lang="cs-CZ"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baseline="0" dirty="0" smtClean="0">
                          <a:latin typeface="Times New Roman" pitchFamily="18" charset="0"/>
                          <a:cs typeface="Times New Roman" pitchFamily="18" charset="0"/>
                        </a:rPr>
                        <a:t>d/  </a:t>
                      </a:r>
                      <a:r>
                        <a:rPr lang="cs-CZ" sz="1200" baseline="0" dirty="0" smtClean="0">
                          <a:latin typeface="Times New Roman" pitchFamily="18" charset="0"/>
                          <a:cs typeface="Times New Roman" pitchFamily="18" charset="0"/>
                        </a:rPr>
                        <a:t>    Polévku </a:t>
                      </a:r>
                      <a:r>
                        <a:rPr lang="cs-CZ" sz="1200" baseline="0" dirty="0" smtClean="0">
                          <a:latin typeface="Times New Roman" pitchFamily="18" charset="0"/>
                          <a:cs typeface="Times New Roman" pitchFamily="18" charset="0"/>
                        </a:rPr>
                        <a:t>máš v lednici a maso je ještě v troubě.</a:t>
                      </a:r>
                      <a:endParaRPr lang="cs-CZ" sz="1200" dirty="0" smtClean="0">
                        <a:latin typeface="Times New Roman" pitchFamily="18" charset="0"/>
                        <a:cs typeface="Times New Roman" pitchFamily="18" charset="0"/>
                      </a:endParaRPr>
                    </a:p>
                    <a:p>
                      <a:endParaRPr lang="cs-CZ" sz="1600" dirty="0">
                        <a:latin typeface="Times New Roman" pitchFamily="18" charset="0"/>
                        <a:cs typeface="Times New Roman" pitchFamily="18" charset="0"/>
                      </a:endParaRPr>
                    </a:p>
                  </a:txBody>
                  <a:tcPr/>
                </a:tc>
              </a:tr>
            </a:tbl>
          </a:graphicData>
        </a:graphic>
      </p:graphicFrame>
      <p:sp>
        <p:nvSpPr>
          <p:cNvPr id="16" name="TextovéPole 15"/>
          <p:cNvSpPr txBox="1"/>
          <p:nvPr/>
        </p:nvSpPr>
        <p:spPr>
          <a:xfrm>
            <a:off x="8028384" y="1419622"/>
            <a:ext cx="504056" cy="1200329"/>
          </a:xfrm>
          <a:prstGeom prst="rect">
            <a:avLst/>
          </a:prstGeom>
          <a:noFill/>
        </p:spPr>
        <p:txBody>
          <a:bodyPr wrap="square" rtlCol="0">
            <a:spAutoFit/>
          </a:bodyPr>
          <a:lstStyle/>
          <a:p>
            <a:pPr marL="228600" indent="-228600">
              <a:buAutoNum type="arabicPeriod"/>
            </a:pP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d</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b</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a</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d</a:t>
            </a:r>
            <a:endParaRPr lang="cs-CZ" sz="1200" dirty="0" smtClean="0">
              <a:latin typeface="Times New Roman" pitchFamily="18" charset="0"/>
              <a:cs typeface="Times New Roman" pitchFamily="18" charset="0"/>
            </a:endParaRPr>
          </a:p>
          <a:p>
            <a:pPr marL="228600" indent="-228600"/>
            <a:endParaRPr lang="cs-CZ" sz="1200" dirty="0">
              <a:latin typeface="Times New Roman" pitchFamily="18" charset="0"/>
              <a:cs typeface="Times New Roman" pitchFamily="18" charset="0"/>
            </a:endParaRPr>
          </a:p>
        </p:txBody>
      </p:sp>
      <p:sp>
        <p:nvSpPr>
          <p:cNvPr id="14" name="TextovéPole 1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pic>
        <p:nvPicPr>
          <p:cNvPr id="8194" name="Picture 2" descr="C:\Users\Evik\AppData\Local\Microsoft\Windows\Temporary Internet Files\Content.IE5\2DNQ1Z08\MC90040406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2461" y="3507854"/>
            <a:ext cx="951925" cy="11553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80">
                                          <p:stCondLst>
                                            <p:cond delay="0"/>
                                          </p:stCondLst>
                                        </p:cTn>
                                        <p:tgtEl>
                                          <p:spTgt spid="13"/>
                                        </p:tgtEl>
                                      </p:cBhvr>
                                    </p:animEffect>
                                    <p:anim calcmode="lin" valueType="num">
                                      <p:cBhvr>
                                        <p:cTn id="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3" dur="26">
                                          <p:stCondLst>
                                            <p:cond delay="650"/>
                                          </p:stCondLst>
                                        </p:cTn>
                                        <p:tgtEl>
                                          <p:spTgt spid="13"/>
                                        </p:tgtEl>
                                      </p:cBhvr>
                                      <p:to x="100000" y="60000"/>
                                    </p:animScale>
                                    <p:animScale>
                                      <p:cBhvr>
                                        <p:cTn id="14" dur="166" decel="50000">
                                          <p:stCondLst>
                                            <p:cond delay="676"/>
                                          </p:stCondLst>
                                        </p:cTn>
                                        <p:tgtEl>
                                          <p:spTgt spid="13"/>
                                        </p:tgtEl>
                                      </p:cBhvr>
                                      <p:to x="100000" y="100000"/>
                                    </p:animScale>
                                    <p:animScale>
                                      <p:cBhvr>
                                        <p:cTn id="15" dur="26">
                                          <p:stCondLst>
                                            <p:cond delay="1312"/>
                                          </p:stCondLst>
                                        </p:cTn>
                                        <p:tgtEl>
                                          <p:spTgt spid="13"/>
                                        </p:tgtEl>
                                      </p:cBhvr>
                                      <p:to x="100000" y="80000"/>
                                    </p:animScale>
                                    <p:animScale>
                                      <p:cBhvr>
                                        <p:cTn id="16" dur="166" decel="50000">
                                          <p:stCondLst>
                                            <p:cond delay="1338"/>
                                          </p:stCondLst>
                                        </p:cTn>
                                        <p:tgtEl>
                                          <p:spTgt spid="13"/>
                                        </p:tgtEl>
                                      </p:cBhvr>
                                      <p:to x="100000" y="100000"/>
                                    </p:animScale>
                                    <p:animScale>
                                      <p:cBhvr>
                                        <p:cTn id="17" dur="26">
                                          <p:stCondLst>
                                            <p:cond delay="1642"/>
                                          </p:stCondLst>
                                        </p:cTn>
                                        <p:tgtEl>
                                          <p:spTgt spid="13"/>
                                        </p:tgtEl>
                                      </p:cBhvr>
                                      <p:to x="100000" y="90000"/>
                                    </p:animScale>
                                    <p:animScale>
                                      <p:cBhvr>
                                        <p:cTn id="18" dur="166" decel="50000">
                                          <p:stCondLst>
                                            <p:cond delay="1668"/>
                                          </p:stCondLst>
                                        </p:cTn>
                                        <p:tgtEl>
                                          <p:spTgt spid="13"/>
                                        </p:tgtEl>
                                      </p:cBhvr>
                                      <p:to x="100000" y="100000"/>
                                    </p:animScale>
                                    <p:animScale>
                                      <p:cBhvr>
                                        <p:cTn id="19" dur="26">
                                          <p:stCondLst>
                                            <p:cond delay="1808"/>
                                          </p:stCondLst>
                                        </p:cTn>
                                        <p:tgtEl>
                                          <p:spTgt spid="13"/>
                                        </p:tgtEl>
                                      </p:cBhvr>
                                      <p:to x="100000" y="95000"/>
                                    </p:animScale>
                                    <p:animScale>
                                      <p:cBhvr>
                                        <p:cTn id="20" dur="166" decel="50000">
                                          <p:stCondLst>
                                            <p:cond delay="1834"/>
                                          </p:stCondLst>
                                        </p:cTn>
                                        <p:tgtEl>
                                          <p:spTgt spid="1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0" fill="hold"/>
                                        <p:tgtEl>
                                          <p:spTgt spid="16"/>
                                        </p:tgtEl>
                                        <p:attrNameLst>
                                          <p:attrName>ppt_x</p:attrName>
                                        </p:attrNameLst>
                                      </p:cBhvr>
                                      <p:tavLst>
                                        <p:tav tm="0">
                                          <p:val>
                                            <p:strVal val="#ppt_x"/>
                                          </p:val>
                                        </p:tav>
                                        <p:tav tm="100000">
                                          <p:val>
                                            <p:strVal val="#ppt_x"/>
                                          </p:val>
                                        </p:tav>
                                      </p:tavLst>
                                    </p:anim>
                                    <p:anim calcmode="lin" valueType="num">
                                      <p:cBhvr additive="base">
                                        <p:cTn id="26"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sp>
        <p:nvSpPr>
          <p:cNvPr id="14" name="TextovéPole 1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10" name="Nadpis 1"/>
          <p:cNvSpPr txBox="1">
            <a:spLocks/>
          </p:cNvSpPr>
          <p:nvPr/>
        </p:nvSpPr>
        <p:spPr>
          <a:xfrm>
            <a:off x="20150" y="498603"/>
            <a:ext cx="3831769"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18.9 Použité zdroje, citace</a:t>
            </a:r>
            <a:endParaRPr lang="cs-CZ" sz="2500" b="1" dirty="0">
              <a:latin typeface="Times New Roman" pitchFamily="18" charset="0"/>
              <a:cs typeface="Times New Roman" pitchFamily="18" charset="0"/>
            </a:endParaRPr>
          </a:p>
        </p:txBody>
      </p:sp>
      <p:sp>
        <p:nvSpPr>
          <p:cNvPr id="6" name="Obdélník 5"/>
          <p:cNvSpPr/>
          <p:nvPr/>
        </p:nvSpPr>
        <p:spPr>
          <a:xfrm>
            <a:off x="251520" y="1491630"/>
            <a:ext cx="8640960" cy="172819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marL="228600" indent="-228600">
              <a:buAutoNum type="arabicPeriod"/>
            </a:pPr>
            <a:r>
              <a:rPr lang="cs-CZ" sz="1200" dirty="0" smtClean="0">
                <a:latin typeface="Times New Roman" pitchFamily="18" charset="0"/>
                <a:cs typeface="Times New Roman" pitchFamily="18" charset="0"/>
                <a:hlinkClick r:id="rId4"/>
              </a:rPr>
              <a:t>http</a:t>
            </a:r>
            <a:r>
              <a:rPr lang="cs-CZ" sz="1200" dirty="0">
                <a:latin typeface="Times New Roman" pitchFamily="18" charset="0"/>
                <a:cs typeface="Times New Roman" pitchFamily="18" charset="0"/>
                <a:hlinkClick r:id="rId4"/>
              </a:rPr>
              <a:t>://www.mojecestina.cz/interpunkce/c2011041601-interpunkcni-znamenka---</a:t>
            </a:r>
            <a:r>
              <a:rPr lang="cs-CZ" sz="1200" dirty="0" smtClean="0">
                <a:latin typeface="Times New Roman" pitchFamily="18" charset="0"/>
                <a:cs typeface="Times New Roman" pitchFamily="18" charset="0"/>
                <a:hlinkClick r:id="rId4"/>
              </a:rPr>
              <a:t>uvod.html</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slide</a:t>
            </a:r>
            <a:r>
              <a:rPr lang="cs-CZ" sz="1200" dirty="0" smtClean="0">
                <a:latin typeface="Times New Roman" pitchFamily="18" charset="0"/>
                <a:cs typeface="Times New Roman" pitchFamily="18" charset="0"/>
              </a:rPr>
              <a:t> 1</a:t>
            </a:r>
          </a:p>
          <a:p>
            <a:pPr marL="228600" indent="-228600">
              <a:buFontTx/>
              <a:buAutoNum type="arabicPeriod"/>
            </a:pPr>
            <a:r>
              <a:rPr lang="cs-CZ" sz="1200" dirty="0">
                <a:latin typeface="Times New Roman" pitchFamily="18" charset="0"/>
                <a:cs typeface="Times New Roman" pitchFamily="18" charset="0"/>
              </a:rPr>
              <a:t>Bičíková, Vladimíra - Topil, Zdeněk - Šafránek, František: Český jazyk 8, 1. vydání, Havlíčkův Brod, TOBIÁŠ, 2002, ISBN </a:t>
            </a:r>
            <a:r>
              <a:rPr lang="cs-CZ" sz="1200" dirty="0" smtClean="0">
                <a:latin typeface="Times New Roman" pitchFamily="18" charset="0"/>
                <a:cs typeface="Times New Roman" pitchFamily="18" charset="0"/>
              </a:rPr>
              <a:t>80-7311-011-3    </a:t>
            </a:r>
            <a:r>
              <a:rPr lang="cs-CZ" sz="1200" dirty="0" err="1" smtClean="0">
                <a:latin typeface="Times New Roman" pitchFamily="18" charset="0"/>
                <a:cs typeface="Times New Roman" pitchFamily="18" charset="0"/>
              </a:rPr>
              <a:t>slide</a:t>
            </a:r>
            <a:r>
              <a:rPr lang="cs-CZ" sz="1200" dirty="0" smtClean="0">
                <a:latin typeface="Times New Roman" pitchFamily="18" charset="0"/>
                <a:cs typeface="Times New Roman" pitchFamily="18" charset="0"/>
              </a:rPr>
              <a:t> 4, </a:t>
            </a:r>
            <a:r>
              <a:rPr lang="cs-CZ" sz="1200" dirty="0" err="1" smtClean="0">
                <a:latin typeface="Times New Roman" pitchFamily="18" charset="0"/>
                <a:cs typeface="Times New Roman" pitchFamily="18" charset="0"/>
              </a:rPr>
              <a:t>slide</a:t>
            </a:r>
            <a:r>
              <a:rPr lang="cs-CZ" sz="1200" dirty="0" smtClean="0">
                <a:latin typeface="Times New Roman" pitchFamily="18" charset="0"/>
                <a:cs typeface="Times New Roman" pitchFamily="18" charset="0"/>
              </a:rPr>
              <a:t> 6</a:t>
            </a:r>
            <a:endParaRPr lang="cs-CZ" sz="1200" dirty="0">
              <a:latin typeface="Times New Roman" pitchFamily="18" charset="0"/>
              <a:cs typeface="Times New Roman" pitchFamily="18" charset="0"/>
            </a:endParaRPr>
          </a:p>
          <a:p>
            <a:pPr marL="228600" indent="-228600">
              <a:buAutoNum type="arabicPeriod"/>
            </a:pPr>
            <a:r>
              <a:rPr lang="cs-CZ" sz="1200" dirty="0" smtClean="0">
                <a:latin typeface="Times New Roman" pitchFamily="18" charset="0"/>
                <a:cs typeface="Times New Roman" pitchFamily="18" charset="0"/>
              </a:rPr>
              <a:t> Styblík, Vlastimil a kol.: Český jazyk pro 8. ročník základní školy a pro odpovídající ročník víceletých gymnázií, 2. vydání, Praha, SPN, 2002, ISBN 80-7235-126-5   </a:t>
            </a:r>
            <a:r>
              <a:rPr lang="cs-CZ" sz="1200" dirty="0" err="1" smtClean="0">
                <a:latin typeface="Times New Roman" pitchFamily="18" charset="0"/>
                <a:cs typeface="Times New Roman" pitchFamily="18" charset="0"/>
              </a:rPr>
              <a:t>slide</a:t>
            </a:r>
            <a:r>
              <a:rPr lang="cs-CZ" sz="1200" dirty="0" smtClean="0">
                <a:latin typeface="Times New Roman" pitchFamily="18" charset="0"/>
                <a:cs typeface="Times New Roman" pitchFamily="18" charset="0"/>
              </a:rPr>
              <a:t> 4</a:t>
            </a:r>
          </a:p>
          <a:p>
            <a:pPr marL="228600" indent="-228600">
              <a:buAutoNum type="arabicPeriod"/>
            </a:pPr>
            <a:r>
              <a:rPr lang="cs-CZ" sz="1200" dirty="0">
                <a:latin typeface="Times New Roman" pitchFamily="18" charset="0"/>
                <a:cs typeface="Times New Roman" pitchFamily="18" charset="0"/>
                <a:hlinkClick r:id="rId5"/>
              </a:rPr>
              <a:t>http://</a:t>
            </a:r>
            <a:r>
              <a:rPr lang="cs-CZ" sz="1200" dirty="0" smtClean="0">
                <a:latin typeface="Times New Roman" pitchFamily="18" charset="0"/>
                <a:cs typeface="Times New Roman" pitchFamily="18" charset="0"/>
                <a:hlinkClick r:id="rId5"/>
              </a:rPr>
              <a:t>en.wikipedia.org/wiki/Punctuation</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slide</a:t>
            </a:r>
            <a:r>
              <a:rPr lang="cs-CZ" sz="1200" dirty="0" smtClean="0">
                <a:latin typeface="Times New Roman" pitchFamily="18" charset="0"/>
                <a:cs typeface="Times New Roman" pitchFamily="18" charset="0"/>
              </a:rPr>
              <a:t> 7</a:t>
            </a:r>
          </a:p>
          <a:p>
            <a:pPr marL="228600" indent="-228600">
              <a:buAutoNum type="arabicPeriod"/>
            </a:pPr>
            <a:r>
              <a:rPr lang="cs-CZ" sz="1200" dirty="0">
                <a:latin typeface="Times New Roman" pitchFamily="18" charset="0"/>
                <a:cs typeface="Times New Roman" pitchFamily="18" charset="0"/>
                <a:hlinkClick r:id="rId6"/>
              </a:rPr>
              <a:t>http://</a:t>
            </a:r>
            <a:r>
              <a:rPr lang="cs-CZ" sz="1200" dirty="0" smtClean="0">
                <a:latin typeface="Times New Roman" pitchFamily="18" charset="0"/>
                <a:cs typeface="Times New Roman" pitchFamily="18" charset="0"/>
                <a:hlinkClick r:id="rId6"/>
              </a:rPr>
              <a:t>www.mce.k12tn.net/english/powerpoints.htm</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slide</a:t>
            </a:r>
            <a:r>
              <a:rPr lang="cs-CZ" sz="1200" dirty="0" smtClean="0">
                <a:latin typeface="Times New Roman" pitchFamily="18" charset="0"/>
                <a:cs typeface="Times New Roman" pitchFamily="18" charset="0"/>
              </a:rPr>
              <a:t> 7</a:t>
            </a:r>
          </a:p>
          <a:p>
            <a:pPr marL="228600" indent="-228600">
              <a:buAutoNum type="arabicPeriod"/>
            </a:pPr>
            <a:r>
              <a:rPr lang="cs-CZ" sz="1200" dirty="0" smtClean="0">
                <a:latin typeface="Times New Roman" pitchFamily="18" charset="0"/>
                <a:cs typeface="Times New Roman" pitchFamily="18" charset="0"/>
              </a:rPr>
              <a:t>obrázky z databáze klipart</a:t>
            </a:r>
            <a:endParaRPr lang="cs-CZ" sz="1200" dirty="0">
              <a:latin typeface="Times New Roman" pitchFamily="18" charset="0"/>
              <a:cs typeface="Times New Roman" pitchFamily="18" charset="0"/>
            </a:endParaRPr>
          </a:p>
        </p:txBody>
      </p:sp>
    </p:spTree>
    <p:extLst>
      <p:ext uri="{BB962C8B-B14F-4D97-AF65-F5344CB8AC3E}">
        <p14:creationId xmlns:p14="http://schemas.microsoft.com/office/powerpoint/2010/main" val="1395087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7724</TotalTime>
  <Words>1794</Words>
  <Application>Microsoft Office PowerPoint</Application>
  <PresentationFormat>Předvádění na obrazovce (16:9)</PresentationFormat>
  <Paragraphs>224</Paragraphs>
  <Slides>10</Slides>
  <Notes>10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18.1  Významové poměry, interpunkce</vt:lpstr>
      <vt:lpstr>18.2  Co již víme o větách a větných členech?</vt:lpstr>
      <vt:lpstr>18.3  Jaké si řekneme nové termíny a názvy?</vt:lpstr>
      <vt:lpstr>18.4  Co si řekneme nového?</vt:lpstr>
      <vt:lpstr>18.5  Procvičení a příklady</vt:lpstr>
      <vt:lpstr>18.6  Něco navíc pro šikovné</vt:lpstr>
      <vt:lpstr>18.7  CLIL (Semantic relationships, punctuation)</vt:lpstr>
      <vt:lpstr>18.8  Test znalostí</vt:lpstr>
      <vt:lpstr>Prezentace aplikace PowerPoint</vt:lpstr>
      <vt:lpstr>Prezentace aplikace PowerPoint</vt:lpstr>
    </vt:vector>
  </TitlesOfParts>
  <Company>Základní škla Děčín VI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hercogova</cp:lastModifiedBy>
  <cp:revision>231</cp:revision>
  <dcterms:created xsi:type="dcterms:W3CDTF">2010-10-18T18:21:56Z</dcterms:created>
  <dcterms:modified xsi:type="dcterms:W3CDTF">2012-02-26T16:28:01Z</dcterms:modified>
</cp:coreProperties>
</file>