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3763"/>
    <a:srgbClr val="512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00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753B172-9706-46BC-A6FB-2BC5E94EA76A}" type="datetimeFigureOut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15BBD6F-BDE0-4C85-9F5C-F66A7690F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57263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9614786-4E50-47D8-A1C4-12DC81AD3F1C}" type="datetimeFigureOut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52776D0-28B9-40D9-A637-4A85661FAD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11763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F95B3B-3C1B-41D3-B28D-CCE4E82F7B8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4EBE6A-56A7-43B2-A3CF-9839D38CF0A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0490EE-27D1-4818-9369-FEB9795A35A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33E15E-7B0D-4057-BD69-AD7BAF92811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  <p:sp>
        <p:nvSpPr>
          <p:cNvPr id="22532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E62BB9-DF25-4315-885E-A79567F3169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  <p:sp>
        <p:nvSpPr>
          <p:cNvPr id="24580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C74CED-9801-4090-B9C6-524CBC60584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  <p:sp>
        <p:nvSpPr>
          <p:cNvPr id="26628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C7E54C-A4AA-40F0-BB23-9134867B8C7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  <p:sp>
        <p:nvSpPr>
          <p:cNvPr id="28676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BCF593-63BF-4D70-B4AC-AD67D58846E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  <p:sp>
        <p:nvSpPr>
          <p:cNvPr id="30724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09F76-8278-4BB4-A386-503C35BD84FC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5845E-1E1D-4150-B698-47C00DBC7E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0C6B8-8837-40BB-B097-E2BAB4306FE6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91409-628B-4524-9CA8-EF8BDBBE0D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D9848-8BA1-413D-B209-657431202560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56372-2233-4D5C-B0A2-94709AF737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BD707-B77C-4945-8C4B-DF9A60C01611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0427D-19EB-4990-B3DD-98F998C295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D0EA4-3340-4F23-BDA4-034EC3749A11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6B0F1-F431-4FDF-85ED-A1D7ED27DE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CDE8F-A4BE-4C8D-AE46-B1614E2C42F9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10BB8-F101-45AF-B7BF-30523FEDC6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7A759-A6D0-4834-BA5E-5B2C8B7D33F6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6FA86-4526-4508-9AEC-CE7D63E2C2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D2D3F-BD90-4DAE-AE6D-1DEBF818FDC2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8577A-4CCD-45F7-9BEF-BAE29DB189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7A01C-6F4E-4415-AAFF-B11DB00755AA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191AC-577F-47D4-933A-4498EBD1EF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DB642-48A8-4369-98F0-15434405E05A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D2EA2-7C85-45B2-884A-CA8CAEC9E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B839D-9906-4674-8B81-02CC650BC753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22736-B490-47EA-BC5E-20CA3E6E2E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23187A-A0D6-4719-A8F4-2B2A1F60BBBE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7B8961-75C4-4CD4-BDA4-345A5B9892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wmf"/><Relationship Id="rId5" Type="http://schemas.openxmlformats.org/officeDocument/2006/relationships/hyperlink" Target="http://cs.wikipedia.org/wiki/P&#345;&#237;slovce" TargetMode="External"/><Relationship Id="rId10" Type="http://schemas.openxmlformats.org/officeDocument/2006/relationships/image" Target="../media/image7.wmf"/><Relationship Id="rId4" Type="http://schemas.openxmlformats.org/officeDocument/2006/relationships/image" Target="../media/image2.png"/><Relationship Id="rId9" Type="http://schemas.openxmlformats.org/officeDocument/2006/relationships/image" Target="../media/image6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jazykovetesty.cz/test/117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gif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helpforenglish.cz/gramatika/prislovce/" TargetMode="External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nd03.jxs.cz/442/859/d49eac070e_61649034_o2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79512" y="484188"/>
            <a:ext cx="3024063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13.1  Příslovce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4527550"/>
            <a:ext cx="9144000" cy="615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Zuzana Kadlecová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obrázek 5" descr="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1238" y="4549775"/>
            <a:ext cx="29781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ovéPole 2"/>
          <p:cNvSpPr txBox="1">
            <a:spLocks noChangeArrowheads="1"/>
          </p:cNvSpPr>
          <p:nvPr/>
        </p:nvSpPr>
        <p:spPr bwMode="auto">
          <a:xfrm>
            <a:off x="250825" y="1131888"/>
            <a:ext cx="6049963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První v řadě neohebných slovních druhů, patřící však stále ke slovům plnovýznamovým, jsou </a:t>
            </a:r>
            <a:r>
              <a:rPr lang="cs-CZ" sz="1400" b="1" u="sng" dirty="0">
                <a:latin typeface="Times New Roman" pitchFamily="18" charset="0"/>
                <a:cs typeface="Times New Roman" pitchFamily="18" charset="0"/>
              </a:rPr>
              <a:t>příslovce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. Zkoumání historie názvu tohoto slova by nás dovedlo ke zjištění, že jsou to slova stojící při slovesech. Skutečně pak příslovce nejčastěji rozvíjejí slovesa, ale také přídavná jména a zřídka i jiná příslovce.</a:t>
            </a:r>
          </a:p>
        </p:txBody>
      </p:sp>
      <p:sp>
        <p:nvSpPr>
          <p:cNvPr id="15366" name="TextovéPole 4"/>
          <p:cNvSpPr txBox="1">
            <a:spLocks noChangeArrowheads="1"/>
          </p:cNvSpPr>
          <p:nvPr/>
        </p:nvSpPr>
        <p:spPr bwMode="auto">
          <a:xfrm>
            <a:off x="539552" y="2427734"/>
            <a:ext cx="1416050" cy="277812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Tvářil se ironicky. </a:t>
            </a:r>
          </a:p>
        </p:txBody>
      </p:sp>
      <p:sp>
        <p:nvSpPr>
          <p:cNvPr id="15367" name="TextovéPole 11"/>
          <p:cNvSpPr txBox="1">
            <a:spLocks noChangeArrowheads="1"/>
          </p:cNvSpPr>
          <p:nvPr/>
        </p:nvSpPr>
        <p:spPr bwMode="auto">
          <a:xfrm>
            <a:off x="3995936" y="2427734"/>
            <a:ext cx="1616075" cy="276225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latin typeface="Times New Roman" pitchFamily="18" charset="0"/>
                <a:cs typeface="Times New Roman" pitchFamily="18" charset="0"/>
              </a:rPr>
              <a:t>Vrátili se pozdě večer.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084168" y="3795886"/>
            <a:ext cx="2460625" cy="274638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Místo na hřišti na nás čekali doma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443663" y="2355850"/>
            <a:ext cx="2262187" cy="276225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Řítili se po dálnici velmi rychle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.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116013" y="4156075"/>
            <a:ext cx="4002087" cy="274638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Na školním výletě se někteří z nás vlekli pomalu jako šnek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.</a:t>
            </a:r>
          </a:p>
        </p:txBody>
      </p:sp>
      <p:sp>
        <p:nvSpPr>
          <p:cNvPr id="15371" name="TextovéPole 15"/>
          <p:cNvSpPr txBox="1">
            <a:spLocks noChangeArrowheads="1"/>
          </p:cNvSpPr>
          <p:nvPr/>
        </p:nvSpPr>
        <p:spPr bwMode="auto">
          <a:xfrm>
            <a:off x="2051720" y="3507854"/>
            <a:ext cx="1751012" cy="274638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Tu vázu rozbil úmyslně.</a:t>
            </a:r>
          </a:p>
        </p:txBody>
      </p:sp>
      <p:pic>
        <p:nvPicPr>
          <p:cNvPr id="15372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075806"/>
            <a:ext cx="1284288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3" name="Text Box 16"/>
          <p:cNvSpPr txBox="1">
            <a:spLocks noChangeArrowheads="1"/>
          </p:cNvSpPr>
          <p:nvPr/>
        </p:nvSpPr>
        <p:spPr bwMode="auto">
          <a:xfrm>
            <a:off x="7740650" y="4084638"/>
            <a:ext cx="103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imes New Roman" pitchFamily="18" charset="0"/>
                <a:hlinkClick r:id="rId5"/>
              </a:rPr>
              <a:t>Příslovce</a:t>
            </a:r>
            <a:endParaRPr lang="cs-CZ">
              <a:latin typeface="Times New Roman" pitchFamily="18" charset="0"/>
            </a:endParaRPr>
          </a:p>
        </p:txBody>
      </p:sp>
      <p:pic>
        <p:nvPicPr>
          <p:cNvPr id="15374" name="Picture 17" descr="MC900149591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700089"/>
            <a:ext cx="1818034" cy="147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5" name="Picture 1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11413" y="2284413"/>
            <a:ext cx="1090612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6" name="Picture 19" descr="MP900185108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56100" y="2932113"/>
            <a:ext cx="13970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7" name="Picture 20" descr="MC900024554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6176" y="3003798"/>
            <a:ext cx="935037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8" name="Picture 22" descr="MC900151245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40352" y="2931790"/>
            <a:ext cx="1130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9" name="AutoShape 23"/>
          <p:cNvSpPr>
            <a:spLocks noChangeArrowheads="1"/>
          </p:cNvSpPr>
          <p:nvPr/>
        </p:nvSpPr>
        <p:spPr bwMode="auto">
          <a:xfrm>
            <a:off x="7235825" y="3148013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9388" y="527050"/>
            <a:ext cx="3060700" cy="593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13.10 Anotace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454751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Zuzana Kadlecová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Příslovce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příslovce, jaká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druhy rozlišujeme, jak se tvoří.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5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ctrTitle"/>
          </p:nvPr>
        </p:nvSpPr>
        <p:spPr>
          <a:xfrm>
            <a:off x="107504" y="492125"/>
            <a:ext cx="5401121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13.2  Co již víme o příslovcích?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563888" y="1563638"/>
            <a:ext cx="1531188" cy="369332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lin ang="5400000" scaled="1"/>
            <a:tileRect/>
          </a:gradFill>
          <a:ln w="57150">
            <a:solidFill>
              <a:srgbClr val="813763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u="sng" cap="all" dirty="0">
                <a:latin typeface="Times New Roman" pitchFamily="18" charset="0"/>
                <a:cs typeface="Times New Roman" pitchFamily="18" charset="0"/>
              </a:rPr>
              <a:t>příslovce</a:t>
            </a:r>
          </a:p>
        </p:txBody>
      </p:sp>
      <p:sp>
        <p:nvSpPr>
          <p:cNvPr id="17414" name="TextovéPole 3"/>
          <p:cNvSpPr txBox="1">
            <a:spLocks noChangeArrowheads="1"/>
          </p:cNvSpPr>
          <p:nvPr/>
        </p:nvSpPr>
        <p:spPr bwMode="auto">
          <a:xfrm>
            <a:off x="468313" y="1492250"/>
            <a:ext cx="2076450" cy="338138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neohebný slovní druh</a:t>
            </a:r>
          </a:p>
        </p:txBody>
      </p:sp>
      <p:sp>
        <p:nvSpPr>
          <p:cNvPr id="17415" name="TextovéPole 4"/>
          <p:cNvSpPr txBox="1">
            <a:spLocks noChangeArrowheads="1"/>
          </p:cNvSpPr>
          <p:nvPr/>
        </p:nvSpPr>
        <p:spPr bwMode="auto">
          <a:xfrm>
            <a:off x="1042988" y="2427288"/>
            <a:ext cx="2449512" cy="585787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600" b="1">
                <a:latin typeface="Times New Roman" pitchFamily="18" charset="0"/>
                <a:cs typeface="Times New Roman" pitchFamily="18" charset="0"/>
              </a:rPr>
              <a:t>vyjadřují bližší okolnosti dějů (vlastností)</a:t>
            </a:r>
          </a:p>
        </p:txBody>
      </p:sp>
      <p:sp>
        <p:nvSpPr>
          <p:cNvPr id="17416" name="TextovéPole 5"/>
          <p:cNvSpPr txBox="1">
            <a:spLocks noChangeArrowheads="1"/>
          </p:cNvSpPr>
          <p:nvPr/>
        </p:nvSpPr>
        <p:spPr bwMode="auto">
          <a:xfrm>
            <a:off x="5508104" y="915566"/>
            <a:ext cx="2062163" cy="339725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>
                <a:latin typeface="Times New Roman" pitchFamily="18" charset="0"/>
                <a:cs typeface="Times New Roman" pitchFamily="18" charset="0"/>
              </a:rPr>
              <a:t>slova plnovýznamová</a:t>
            </a:r>
          </a:p>
        </p:txBody>
      </p:sp>
      <p:sp>
        <p:nvSpPr>
          <p:cNvPr id="17417" name="TextovéPole 6"/>
          <p:cNvSpPr txBox="1">
            <a:spLocks noChangeArrowheads="1"/>
          </p:cNvSpPr>
          <p:nvPr/>
        </p:nvSpPr>
        <p:spPr bwMode="auto">
          <a:xfrm>
            <a:off x="250825" y="3579813"/>
            <a:ext cx="4033838" cy="830262"/>
          </a:xfrm>
          <a:prstGeom prst="rect">
            <a:avLst/>
          </a:prstGeom>
          <a:gradFill rotWithShape="1">
            <a:gsLst>
              <a:gs pos="0">
                <a:srgbClr val="FFDE80"/>
              </a:gs>
              <a:gs pos="50000">
                <a:srgbClr val="FFE8B3"/>
              </a:gs>
              <a:gs pos="100000">
                <a:srgbClr val="FFF3DA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Pokus se následující slovesa rozvinout vhodnými příslovci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jíst, skákat, křičet, malovat, spát, cestovat, smát se, utíkat, psát, volat, číst, vyrazit, běžet</a:t>
            </a:r>
          </a:p>
        </p:txBody>
      </p:sp>
      <p:sp>
        <p:nvSpPr>
          <p:cNvPr id="17418" name="TextovéPole 7"/>
          <p:cNvSpPr txBox="1">
            <a:spLocks noChangeArrowheads="1"/>
          </p:cNvSpPr>
          <p:nvPr/>
        </p:nvSpPr>
        <p:spPr bwMode="auto">
          <a:xfrm>
            <a:off x="6156325" y="1708150"/>
            <a:ext cx="2468563" cy="338138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>
                <a:latin typeface="Times New Roman" pitchFamily="18" charset="0"/>
                <a:cs typeface="Times New Roman" pitchFamily="18" charset="0"/>
              </a:rPr>
              <a:t>neskloňují se, ani nečasují</a:t>
            </a:r>
          </a:p>
        </p:txBody>
      </p:sp>
      <p:sp>
        <p:nvSpPr>
          <p:cNvPr id="17419" name="TextovéPole 9"/>
          <p:cNvSpPr txBox="1">
            <a:spLocks noChangeArrowheads="1"/>
          </p:cNvSpPr>
          <p:nvPr/>
        </p:nvSpPr>
        <p:spPr bwMode="auto">
          <a:xfrm>
            <a:off x="4572000" y="2499742"/>
            <a:ext cx="2454275" cy="338138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>
                <a:latin typeface="Times New Roman" pitchFamily="18" charset="0"/>
                <a:cs typeface="Times New Roman" pitchFamily="18" charset="0"/>
              </a:rPr>
              <a:t>nemohou měnit koncovku</a:t>
            </a:r>
          </a:p>
        </p:txBody>
      </p:sp>
      <p:sp>
        <p:nvSpPr>
          <p:cNvPr id="17420" name="TextovéPole 11"/>
          <p:cNvSpPr txBox="1">
            <a:spLocks noChangeArrowheads="1"/>
          </p:cNvSpPr>
          <p:nvPr/>
        </p:nvSpPr>
        <p:spPr bwMode="auto">
          <a:xfrm>
            <a:off x="5292725" y="3219450"/>
            <a:ext cx="3590925" cy="646113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 u="sng">
                <a:latin typeface="Times New Roman" pitchFamily="18" charset="0"/>
                <a:cs typeface="Times New Roman" pitchFamily="18" charset="0"/>
              </a:rPr>
              <a:t>Podaří se ti rozvinout i následující přídavná jména?</a:t>
            </a:r>
          </a:p>
          <a:p>
            <a:endParaRPr lang="cs-CZ" sz="1200" b="1" u="sng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>
                <a:latin typeface="Times New Roman" pitchFamily="18" charset="0"/>
                <a:cs typeface="Times New Roman" pitchFamily="18" charset="0"/>
              </a:rPr>
              <a:t>malý, spící, jedoucí, bláznivý, páchnoucí, uklizený </a:t>
            </a:r>
          </a:p>
        </p:txBody>
      </p:sp>
      <p:sp>
        <p:nvSpPr>
          <p:cNvPr id="17421" name="TextovéPole 12"/>
          <p:cNvSpPr txBox="1">
            <a:spLocks noChangeArrowheads="1"/>
          </p:cNvSpPr>
          <p:nvPr/>
        </p:nvSpPr>
        <p:spPr bwMode="auto">
          <a:xfrm>
            <a:off x="4500563" y="4300538"/>
            <a:ext cx="3790950" cy="646112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 u="sng">
                <a:latin typeface="Times New Roman" pitchFamily="18" charset="0"/>
                <a:cs typeface="Times New Roman" pitchFamily="18" charset="0"/>
              </a:rPr>
              <a:t>Dokážeš to i s těmito příslovci?</a:t>
            </a:r>
          </a:p>
          <a:p>
            <a:endParaRPr lang="cs-CZ" sz="1200" b="1" u="sng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>
                <a:latin typeface="Times New Roman" pitchFamily="18" charset="0"/>
                <a:cs typeface="Times New Roman" pitchFamily="18" charset="0"/>
              </a:rPr>
              <a:t>rychle, potichu, snadno, nešťastně, vesele, dobře,  málo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 animBg="1"/>
      <p:bldP spid="17420" grpId="0" animBg="1"/>
      <p:bldP spid="174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484188"/>
            <a:ext cx="7129339" cy="593725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13.3  Jaké si řekneme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nové termíny a názvy?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1779662"/>
            <a:ext cx="5688632" cy="224676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1. místa	        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ptáme se otázkou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KDE?					                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např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tady, vedle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2. času                 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ptáme se otázkou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KDY? (odkdy? dokdy?)				                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např. </a:t>
            </a:r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dnes, někdy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3. způsobu	        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ptáme se otázkou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JAK? (jakým způsobem?)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			                 např. </a:t>
            </a:r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rychle, pomalu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4. míry	        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ptáme se otázkou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JAK? (do jaké míry?)				                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např. </a:t>
            </a:r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dosti, velice, zcela, velmi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5. příčiny	        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ptáme se otázkou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PROČ?					                 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např. </a:t>
            </a:r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proto, naschvál, úmyslně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388" y="1203325"/>
            <a:ext cx="5854700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u="sng" dirty="0">
                <a:latin typeface="Times New Roman" pitchFamily="18" charset="0"/>
                <a:cs typeface="Times New Roman" pitchFamily="18" charset="0"/>
              </a:rPr>
              <a:t>Podle toho, jaké bližší okolnosti vyjadřují, rozlišujeme příslovce:</a:t>
            </a:r>
            <a:endParaRPr lang="cs-CZ" sz="16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6084888" y="1995488"/>
          <a:ext cx="2844824" cy="9484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3649"/>
                <a:gridCol w="1026551"/>
                <a:gridCol w="104462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přídavná jména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příslovce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5277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ptáme se</a:t>
                      </a:r>
                      <a:r>
                        <a:rPr lang="cs-CZ" sz="1200" u="sng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JAKÝ?  KTERÝ?  ČÍ?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JAK? KDE? KDY? PROČ?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7020272" y="1419622"/>
            <a:ext cx="881973" cy="307777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cap="all" dirty="0">
                <a:latin typeface="Times New Roman" pitchFamily="18" charset="0"/>
                <a:cs typeface="Times New Roman" pitchFamily="18" charset="0"/>
              </a:rPr>
              <a:t>Pozor!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6084888" y="3003550"/>
          <a:ext cx="2808312" cy="813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1008112"/>
                <a:gridCol w="1008112"/>
              </a:tblGrid>
              <a:tr h="442848"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příklad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dobrý 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dobře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příklad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hezký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hezky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9494" name="TextovéPole 9"/>
          <p:cNvSpPr txBox="1">
            <a:spLocks noChangeArrowheads="1"/>
          </p:cNvSpPr>
          <p:nvPr/>
        </p:nvSpPr>
        <p:spPr bwMode="auto">
          <a:xfrm>
            <a:off x="6398817" y="4156075"/>
            <a:ext cx="2104230" cy="646331"/>
          </a:xfrm>
          <a:prstGeom prst="rect">
            <a:avLst/>
          </a:prstGeom>
          <a:gradFill rotWithShape="1">
            <a:gsLst>
              <a:gs pos="0">
                <a:srgbClr val="FF8080"/>
              </a:gs>
              <a:gs pos="50000">
                <a:srgbClr val="FFB3B3"/>
              </a:gs>
              <a:gs pos="100000">
                <a:srgbClr val="FFDADA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Př.  Venku bylo hezké počasí.</a:t>
            </a:r>
          </a:p>
          <a:p>
            <a:pPr algn="ctr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X</a:t>
            </a:r>
          </a:p>
          <a:p>
            <a:pPr algn="ctr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Venku bylo hezky.</a:t>
            </a:r>
          </a:p>
        </p:txBody>
      </p:sp>
      <p:pic>
        <p:nvPicPr>
          <p:cNvPr id="19496" name="Picture 40" descr="MC900432628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4084638"/>
            <a:ext cx="936625" cy="936625"/>
          </a:xfrm>
          <a:prstGeom prst="rect">
            <a:avLst/>
          </a:prstGeom>
          <a:noFill/>
        </p:spPr>
      </p:pic>
      <p:pic>
        <p:nvPicPr>
          <p:cNvPr id="19498" name="Picture 4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775" y="4227513"/>
            <a:ext cx="1009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99" name="Text Box 43"/>
          <p:cNvSpPr txBox="1">
            <a:spLocks noChangeArrowheads="1"/>
          </p:cNvSpPr>
          <p:nvPr/>
        </p:nvSpPr>
        <p:spPr bwMode="auto">
          <a:xfrm>
            <a:off x="1547813" y="4300538"/>
            <a:ext cx="9715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1200">
                <a:latin typeface="Times New Roman" pitchFamily="18" charset="0"/>
              </a:rPr>
              <a:t>jízda pomalá</a:t>
            </a:r>
          </a:p>
          <a:p>
            <a:pPr algn="ctr"/>
            <a:r>
              <a:rPr lang="cs-CZ" sz="1200">
                <a:latin typeface="Times New Roman" pitchFamily="18" charset="0"/>
              </a:rPr>
              <a:t>X</a:t>
            </a:r>
          </a:p>
          <a:p>
            <a:pPr algn="ctr"/>
            <a:r>
              <a:rPr lang="cs-CZ" sz="1200">
                <a:latin typeface="Times New Roman" pitchFamily="18" charset="0"/>
              </a:rPr>
              <a:t>jízda rychlá</a:t>
            </a:r>
          </a:p>
        </p:txBody>
      </p:sp>
      <p:sp>
        <p:nvSpPr>
          <p:cNvPr id="19500" name="Line 44"/>
          <p:cNvSpPr>
            <a:spLocks noChangeShapeType="1"/>
          </p:cNvSpPr>
          <p:nvPr/>
        </p:nvSpPr>
        <p:spPr bwMode="auto">
          <a:xfrm>
            <a:off x="4284663" y="4659313"/>
            <a:ext cx="1582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9502" name="Line 46"/>
          <p:cNvSpPr>
            <a:spLocks noChangeShapeType="1"/>
          </p:cNvSpPr>
          <p:nvPr/>
        </p:nvSpPr>
        <p:spPr bwMode="auto">
          <a:xfrm>
            <a:off x="5076825" y="45878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9504" name="Line 48"/>
          <p:cNvSpPr>
            <a:spLocks noChangeShapeType="1"/>
          </p:cNvSpPr>
          <p:nvPr/>
        </p:nvSpPr>
        <p:spPr bwMode="auto">
          <a:xfrm>
            <a:off x="5076825" y="4587875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4840288" y="417988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200">
                <a:latin typeface="Times New Roman" pitchFamily="18" charset="0"/>
              </a:rPr>
              <a:t>dnes</a:t>
            </a:r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4284663" y="4732338"/>
            <a:ext cx="515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200">
                <a:latin typeface="Times New Roman" pitchFamily="18" charset="0"/>
              </a:rPr>
              <a:t>včera</a:t>
            </a:r>
          </a:p>
        </p:txBody>
      </p:sp>
      <p:sp>
        <p:nvSpPr>
          <p:cNvPr id="19507" name="Text Box 51"/>
          <p:cNvSpPr txBox="1">
            <a:spLocks noChangeArrowheads="1"/>
          </p:cNvSpPr>
          <p:nvPr/>
        </p:nvSpPr>
        <p:spPr bwMode="auto">
          <a:xfrm>
            <a:off x="5364163" y="4732338"/>
            <a:ext cx="457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200">
                <a:latin typeface="Times New Roman" pitchFamily="18" charset="0"/>
              </a:rPr>
              <a:t>zítra</a:t>
            </a:r>
          </a:p>
        </p:txBody>
      </p:sp>
      <p:sp>
        <p:nvSpPr>
          <p:cNvPr id="19508" name="Line 52"/>
          <p:cNvSpPr>
            <a:spLocks noChangeShapeType="1"/>
          </p:cNvSpPr>
          <p:nvPr/>
        </p:nvSpPr>
        <p:spPr bwMode="auto">
          <a:xfrm flipH="1">
            <a:off x="4500563" y="47323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9509" name="Line 53"/>
          <p:cNvSpPr>
            <a:spLocks noChangeShapeType="1"/>
          </p:cNvSpPr>
          <p:nvPr/>
        </p:nvSpPr>
        <p:spPr bwMode="auto">
          <a:xfrm>
            <a:off x="5292725" y="47323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ctrTitle"/>
          </p:nvPr>
        </p:nvSpPr>
        <p:spPr>
          <a:xfrm>
            <a:off x="179513" y="485775"/>
            <a:ext cx="4679826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13.4  Co si řekneme nového?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1563638"/>
            <a:ext cx="4824536" cy="2646878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813763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1. od přídavných jmen příponami: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-e (-ě)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	milý → mile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-y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	hezký → hezky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-o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	nízký → nízko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2. ustrnutím tvaru      podstatného jména 	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		kolo → kolem	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	                 slovesa	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		stoje, kleče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3. příslovečné spřežky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= spojení předložky a jiného slova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	např. zticha, zdaleka, přitom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	!!! píší se dohromady!!!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1510" name="TextovéPole 4"/>
          <p:cNvSpPr txBox="1">
            <a:spLocks noChangeArrowheads="1"/>
          </p:cNvSpPr>
          <p:nvPr/>
        </p:nvSpPr>
        <p:spPr bwMode="auto">
          <a:xfrm>
            <a:off x="1403350" y="1058863"/>
            <a:ext cx="2143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 u="sng">
                <a:latin typeface="Times New Roman" pitchFamily="18" charset="0"/>
                <a:cs typeface="Times New Roman" pitchFamily="18" charset="0"/>
              </a:rPr>
              <a:t>Jak se příslovce tvoří?</a:t>
            </a:r>
          </a:p>
        </p:txBody>
      </p:sp>
      <p:sp>
        <p:nvSpPr>
          <p:cNvPr id="21511" name="TextovéPole 5"/>
          <p:cNvSpPr txBox="1">
            <a:spLocks noChangeArrowheads="1"/>
          </p:cNvSpPr>
          <p:nvPr/>
        </p:nvSpPr>
        <p:spPr bwMode="auto">
          <a:xfrm>
            <a:off x="900113" y="4371975"/>
            <a:ext cx="6061075" cy="639763"/>
          </a:xfrm>
          <a:prstGeom prst="rect">
            <a:avLst/>
          </a:prstGeom>
          <a:gradFill rotWithShape="1">
            <a:gsLst>
              <a:gs pos="0">
                <a:srgbClr val="FF8080"/>
              </a:gs>
              <a:gs pos="50000">
                <a:srgbClr val="FFB3B3"/>
              </a:gs>
              <a:gs pos="100000">
                <a:srgbClr val="FFDADA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POZOR!</a:t>
            </a: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z ticha  X  zticha (předložková vazba = spojení předložky a jména  X  příslovečná spřežka)</a:t>
            </a: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např. Z </a:t>
            </a:r>
            <a:r>
              <a:rPr lang="cs-CZ" sz="1200" b="1" i="1" dirty="0">
                <a:latin typeface="Times New Roman" pitchFamily="18" charset="0"/>
                <a:cs typeface="Times New Roman" pitchFamily="18" charset="0"/>
              </a:rPr>
              <a:t>hlubokého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ticha se ozvalo ostré zapísknutí!  X  Buď zticha!</a:t>
            </a:r>
          </a:p>
        </p:txBody>
      </p:sp>
      <p:sp>
        <p:nvSpPr>
          <p:cNvPr id="21512" name="TextovéPole 6"/>
          <p:cNvSpPr txBox="1">
            <a:spLocks noChangeArrowheads="1"/>
          </p:cNvSpPr>
          <p:nvPr/>
        </p:nvSpPr>
        <p:spPr bwMode="auto">
          <a:xfrm>
            <a:off x="5724525" y="700088"/>
            <a:ext cx="19939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 u="sng">
                <a:latin typeface="Times New Roman" pitchFamily="18" charset="0"/>
                <a:cs typeface="Times New Roman" pitchFamily="18" charset="0"/>
              </a:rPr>
              <a:t>Stupňování příslovcí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220072" y="1203598"/>
            <a:ext cx="3672408" cy="267765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Některá příslovce mohou vyjádřit trojí stupeň vlastnosti: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1. stupeň (</a:t>
            </a:r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blízko, rychle, zdravě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2. stupeň se tvoří od 1. stupně přidáním přípon 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–e, -</a:t>
            </a:r>
            <a:r>
              <a:rPr lang="cs-CZ" sz="1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eji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cs-CZ" sz="1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ěji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blíže, rychleji, zdravěji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3. stupeň se tvoří od 2. stupně předponou </a:t>
            </a:r>
            <a:r>
              <a:rPr lang="cs-CZ" sz="1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nej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nejblíže, nejrychleji, nejzdravěji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!!! někdy se 2. stupeň tvoří jinak (</a:t>
            </a:r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brzy – dříve, dobře – lépe, málo – méně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1692275" y="2571750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1692275" y="2571750"/>
            <a:ext cx="142875" cy="360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19" name="Picture 15" descr="MC900434389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3651250"/>
            <a:ext cx="866775" cy="1366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484188"/>
            <a:ext cx="4213671" cy="593725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13.5 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TextovéPole 9"/>
          <p:cNvSpPr txBox="1">
            <a:spLocks noChangeArrowheads="1"/>
          </p:cNvSpPr>
          <p:nvPr/>
        </p:nvSpPr>
        <p:spPr bwMode="auto">
          <a:xfrm>
            <a:off x="395288" y="1635125"/>
            <a:ext cx="3816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TextovéPole 2"/>
          <p:cNvSpPr txBox="1">
            <a:spLocks noChangeArrowheads="1"/>
          </p:cNvSpPr>
          <p:nvPr/>
        </p:nvSpPr>
        <p:spPr bwMode="auto">
          <a:xfrm>
            <a:off x="179388" y="1203325"/>
            <a:ext cx="3529012" cy="831850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200" b="1" u="sng">
                <a:latin typeface="Times New Roman" pitchFamily="18" charset="0"/>
                <a:cs typeface="Times New Roman" pitchFamily="18" charset="0"/>
              </a:rPr>
              <a:t>Rozliš, kdy se jedná o příslovce a kdy o zájmeno.</a:t>
            </a:r>
          </a:p>
          <a:p>
            <a:pPr algn="just"/>
            <a:endParaRPr lang="cs-CZ" sz="1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>
                <a:latin typeface="Times New Roman" pitchFamily="18" charset="0"/>
                <a:cs typeface="Times New Roman" pitchFamily="18" charset="0"/>
              </a:rPr>
              <a:t>ten, tam, tady, tu, tahle, toho, toto, tamtéž, tomtéž, tadyhle, tenhle, tuhle, tento, tudy, tehdy, tak</a:t>
            </a:r>
          </a:p>
        </p:txBody>
      </p:sp>
      <p:sp>
        <p:nvSpPr>
          <p:cNvPr id="23557" name="TextovéPole 3"/>
          <p:cNvSpPr txBox="1">
            <a:spLocks noChangeArrowheads="1"/>
          </p:cNvSpPr>
          <p:nvPr/>
        </p:nvSpPr>
        <p:spPr bwMode="auto">
          <a:xfrm>
            <a:off x="5508625" y="1708150"/>
            <a:ext cx="3529013" cy="1370013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200" b="1" u="sng">
                <a:latin typeface="Times New Roman" pitchFamily="18" charset="0"/>
                <a:cs typeface="Times New Roman" pitchFamily="18" charset="0"/>
              </a:rPr>
              <a:t>Utvoř naznačené stupně příslovcí.</a:t>
            </a:r>
          </a:p>
          <a:p>
            <a:pPr algn="just"/>
            <a:endParaRPr lang="cs-CZ" sz="1200" b="1" u="sng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>
                <a:latin typeface="Times New Roman" pitchFamily="18" charset="0"/>
                <a:cs typeface="Times New Roman" pitchFamily="18" charset="0"/>
              </a:rPr>
              <a:t>Mohlo to dopadnout zle (2). Čínsky jsem se naučil snadno (2) a rychle (2) než korejsky. Kdo dosáhne vysoko (3)? Chovejte se prosím tiše (2). Vraťte se brzy (3) v šest hodin. Udělejte  to, jak dobře (3) umíte. Řekl bych, že ti jde malování pomalu (2).</a:t>
            </a:r>
          </a:p>
        </p:txBody>
      </p:sp>
      <p:sp>
        <p:nvSpPr>
          <p:cNvPr id="23558" name="TextovéPole 4"/>
          <p:cNvSpPr txBox="1">
            <a:spLocks noChangeArrowheads="1"/>
          </p:cNvSpPr>
          <p:nvPr/>
        </p:nvSpPr>
        <p:spPr bwMode="auto">
          <a:xfrm>
            <a:off x="5508625" y="3363913"/>
            <a:ext cx="3097213" cy="1004887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200" b="1" u="sng">
                <a:latin typeface="Times New Roman" pitchFamily="18" charset="0"/>
                <a:cs typeface="Times New Roman" pitchFamily="18" charset="0"/>
              </a:rPr>
              <a:t>Jak vznikla tato příslovce?</a:t>
            </a:r>
          </a:p>
          <a:p>
            <a:pPr algn="just"/>
            <a:endParaRPr lang="cs-CZ" sz="1200" b="1" u="sng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>
                <a:latin typeface="Times New Roman" pitchFamily="18" charset="0"/>
                <a:cs typeface="Times New Roman" pitchFamily="18" charset="0"/>
              </a:rPr>
              <a:t>pohromadě, navždy, sbohem, zpaměti, pozvolna, tma, kolem, zatím, hravě, nahlas, srdečně, předloni</a:t>
            </a:r>
          </a:p>
        </p:txBody>
      </p:sp>
      <p:sp>
        <p:nvSpPr>
          <p:cNvPr id="23559" name="TextovéPole 5"/>
          <p:cNvSpPr txBox="1">
            <a:spLocks noChangeArrowheads="1"/>
          </p:cNvSpPr>
          <p:nvPr/>
        </p:nvSpPr>
        <p:spPr bwMode="auto">
          <a:xfrm>
            <a:off x="250825" y="2427288"/>
            <a:ext cx="3455988" cy="822325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200" b="1" u="sng">
                <a:latin typeface="Times New Roman" pitchFamily="18" charset="0"/>
                <a:cs typeface="Times New Roman" pitchFamily="18" charset="0"/>
              </a:rPr>
              <a:t>Od přídavných jmen utvoř příslovce.</a:t>
            </a:r>
          </a:p>
          <a:p>
            <a:pPr algn="just"/>
            <a:endParaRPr lang="cs-CZ" sz="1200" b="1" u="sng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>
                <a:latin typeface="Times New Roman" pitchFamily="18" charset="0"/>
                <a:cs typeface="Times New Roman" pitchFamily="18" charset="0"/>
              </a:rPr>
              <a:t>stupňovitý, nebezpečný, divoký, široký, blízký, maďarský, hezký, dlouhý</a:t>
            </a:r>
          </a:p>
        </p:txBody>
      </p:sp>
      <p:sp>
        <p:nvSpPr>
          <p:cNvPr id="23560" name="TextovéPole 7"/>
          <p:cNvSpPr txBox="1">
            <a:spLocks noChangeArrowheads="1"/>
          </p:cNvSpPr>
          <p:nvPr/>
        </p:nvSpPr>
        <p:spPr bwMode="auto">
          <a:xfrm>
            <a:off x="4716463" y="804863"/>
            <a:ext cx="3246437" cy="646112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 u="sng">
                <a:latin typeface="Times New Roman" pitchFamily="18" charset="0"/>
                <a:cs typeface="Times New Roman" pitchFamily="18" charset="0"/>
              </a:rPr>
              <a:t>Jak vznikly tyto příslovečné spřežky?</a:t>
            </a:r>
          </a:p>
          <a:p>
            <a:endParaRPr lang="cs-CZ" sz="1200" b="1" u="sng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>
                <a:latin typeface="Times New Roman" pitchFamily="18" charset="0"/>
                <a:cs typeface="Times New Roman" pitchFamily="18" charset="0"/>
              </a:rPr>
              <a:t>zpravidla, nablízku, navždy, zleva, proto, zcela</a:t>
            </a:r>
          </a:p>
        </p:txBody>
      </p:sp>
      <p:sp>
        <p:nvSpPr>
          <p:cNvPr id="23561" name="TextovéPole 8"/>
          <p:cNvSpPr txBox="1">
            <a:spLocks noChangeArrowheads="1"/>
          </p:cNvSpPr>
          <p:nvPr/>
        </p:nvSpPr>
        <p:spPr bwMode="auto">
          <a:xfrm>
            <a:off x="179388" y="3724275"/>
            <a:ext cx="5040312" cy="1200150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200" b="1" u="sng">
                <a:latin typeface="Times New Roman" pitchFamily="18" charset="0"/>
                <a:cs typeface="Times New Roman" pitchFamily="18" charset="0"/>
              </a:rPr>
              <a:t>Rozhodni, který tvar je správný.</a:t>
            </a:r>
          </a:p>
          <a:p>
            <a:pPr algn="just"/>
            <a:endParaRPr lang="cs-CZ" sz="1200" b="1" u="sng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>
                <a:latin typeface="Times New Roman" pitchFamily="18" charset="0"/>
                <a:cs typeface="Times New Roman" pitchFamily="18" charset="0"/>
              </a:rPr>
              <a:t>To myslíš o pravdu/opravdu vážně? Z části/zčásti si tu věc dovedu představit. Sešlo se nás do hromady/dohromady deset z obou skupin. V létě jezdíme z pravidla/zpravidla k moři. Posaďte se za tím/zatím do čekárny.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7380288" y="4516438"/>
            <a:ext cx="139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latin typeface="Times New Roman" pitchFamily="18" charset="0"/>
                <a:hlinkClick r:id="rId3"/>
              </a:rPr>
              <a:t>Procvičování</a:t>
            </a:r>
            <a:endParaRPr lang="cs-CZ">
              <a:latin typeface="Times New Roman" pitchFamily="18" charset="0"/>
            </a:endParaRPr>
          </a:p>
        </p:txBody>
      </p:sp>
      <p:pic>
        <p:nvPicPr>
          <p:cNvPr id="23564" name="Picture 12" descr="MC900440424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8400" y="2066925"/>
            <a:ext cx="1706563" cy="140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484188"/>
            <a:ext cx="4285555" cy="593725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13.6 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3" name="Picture 3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550" y="627063"/>
            <a:ext cx="939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TextovéPole 4"/>
          <p:cNvSpPr txBox="1">
            <a:spLocks noChangeArrowheads="1"/>
          </p:cNvSpPr>
          <p:nvPr/>
        </p:nvSpPr>
        <p:spPr bwMode="auto">
          <a:xfrm>
            <a:off x="395288" y="1276350"/>
            <a:ext cx="3313112" cy="830263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 u="sng">
                <a:latin typeface="Times New Roman" pitchFamily="18" charset="0"/>
                <a:cs typeface="Times New Roman" pitchFamily="18" charset="0"/>
              </a:rPr>
              <a:t>Použij vhodně ve větách.</a:t>
            </a:r>
          </a:p>
          <a:p>
            <a:endParaRPr lang="cs-CZ" sz="1200" b="1" u="sng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>
                <a:latin typeface="Times New Roman" pitchFamily="18" charset="0"/>
                <a:cs typeface="Times New Roman" pitchFamily="18" charset="0"/>
              </a:rPr>
              <a:t>na hoře X nahoře              na štěstí X naštěstí</a:t>
            </a:r>
          </a:p>
          <a:p>
            <a:r>
              <a:rPr lang="cs-CZ" sz="1200" b="1">
                <a:latin typeface="Times New Roman" pitchFamily="18" charset="0"/>
                <a:cs typeface="Times New Roman" pitchFamily="18" charset="0"/>
              </a:rPr>
              <a:t>v tom X vtom                     do konce X dokonce</a:t>
            </a:r>
          </a:p>
        </p:txBody>
      </p:sp>
      <p:sp>
        <p:nvSpPr>
          <p:cNvPr id="25606" name="TextovéPole 5"/>
          <p:cNvSpPr txBox="1">
            <a:spLocks noChangeArrowheads="1"/>
          </p:cNvSpPr>
          <p:nvPr/>
        </p:nvSpPr>
        <p:spPr bwMode="auto">
          <a:xfrm>
            <a:off x="3924300" y="1924050"/>
            <a:ext cx="4608513" cy="2676525"/>
          </a:xfrm>
          <a:prstGeom prst="rect">
            <a:avLst/>
          </a:prstGeom>
          <a:gradFill rotWithShape="1">
            <a:gsLst>
              <a:gs pos="0">
                <a:srgbClr val="83D3FF"/>
              </a:gs>
              <a:gs pos="50000">
                <a:srgbClr val="B5E2FF"/>
              </a:gs>
              <a:gs pos="100000">
                <a:srgbClr val="DBF0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Vyhledej příslovce a urči druh.</a:t>
            </a:r>
          </a:p>
          <a:p>
            <a:pPr algn="just"/>
            <a:endParaRPr lang="cs-CZ" sz="1200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Karkulka brzy vstala a vyrazila k babičce. V lese se dnes příliš nezdržuje: necítí se tam nejlépe, včera tu totiž potkala lva. Ten sice obvykle holky nežere, ale člověk nikdy neví. Zabočila k jezeru – odtud je to nejblíž – a zčistajasna proti ní stojí vlk!</a:t>
            </a:r>
          </a:p>
          <a:p>
            <a:pPr algn="just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„Kliď se odsud!“ houkla rázně. Vlk schválně neodmlouval a hned zmizel. Kam? Víte přece, co bylo dál …</a:t>
            </a:r>
          </a:p>
          <a:p>
            <a:pPr algn="just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„Babičko, proč máš tak veliké uši?“ „Abych tě lépe viděla. Velmi ti to v těch nových šatech sluší.“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„Moc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ti, babi, nevěřím. To jsi vloni také říkala, a pak ti museli vypumpovat žaludek.“</a:t>
            </a:r>
          </a:p>
          <a:p>
            <a:pPr algn="just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„Pravda, děvenko, bylo mi tehdy těžko. Ale vypadáš dobře a chutnat budeš určitě ještě líp!“ řekla ušatá babička a Karkulku už nikdo nespatřil …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012160" y="4731990"/>
            <a:ext cx="2735044" cy="276999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i="1" dirty="0">
                <a:latin typeface="Times New Roman" pitchFamily="18" charset="0"/>
                <a:cs typeface="Times New Roman" pitchFamily="18" charset="0"/>
              </a:rPr>
              <a:t>Je toto opravdu pohádka o Karkulce?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12" name="Picture 12" descr="MC900346667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2284413"/>
            <a:ext cx="2771775" cy="2752725"/>
          </a:xfrm>
          <a:prstGeom prst="rect">
            <a:avLst/>
          </a:prstGeom>
          <a:noFill/>
        </p:spPr>
      </p:pic>
      <p:pic>
        <p:nvPicPr>
          <p:cNvPr id="25613" name="Picture 13" descr="MM900046621[1]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3800" y="627063"/>
            <a:ext cx="2160588" cy="11509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ctrTitle"/>
          </p:nvPr>
        </p:nvSpPr>
        <p:spPr>
          <a:xfrm>
            <a:off x="0" y="484188"/>
            <a:ext cx="3707905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13.7  CLIL (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Adverbs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7650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Calibri" pitchFamily="34" charset="0"/>
            </a:endParaRPr>
          </a:p>
          <a:p>
            <a:endParaRPr lang="cs-CZ" sz="1200">
              <a:latin typeface="Calibri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588224" y="3219822"/>
            <a:ext cx="782587" cy="307777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u="sng" smtClean="0">
                <a:latin typeface="Times New Roman" pitchFamily="18" charset="0"/>
                <a:cs typeface="Times New Roman" pitchFamily="18" charset="0"/>
              </a:rPr>
              <a:t>grading</a:t>
            </a:r>
            <a:endParaRPr lang="cs-CZ" sz="14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5652120" y="3651870"/>
          <a:ext cx="324036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719"/>
                <a:gridCol w="1167449"/>
                <a:gridCol w="172819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cs-CZ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soon</a:t>
                      </a:r>
                      <a:endParaRPr lang="cs-CZ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interestingly</a:t>
                      </a:r>
                      <a:endParaRPr lang="cs-CZ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sooner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more </a:t>
                      </a:r>
                      <a:r>
                        <a:rPr lang="cs-CZ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interestingly</a:t>
                      </a:r>
                      <a:endParaRPr lang="cs-CZ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soonest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most </a:t>
                      </a:r>
                      <a:r>
                        <a:rPr lang="cs-CZ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interestingly</a:t>
                      </a:r>
                      <a:endParaRPr lang="cs-CZ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153833" y="1131590"/>
            <a:ext cx="1415773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adverbs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příslovce času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814924" y="1131590"/>
            <a:ext cx="1431802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adverbs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place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příslovce místa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655295" y="1131590"/>
            <a:ext cx="1487908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modal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adverbs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příslovce způsobu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798059" y="3219822"/>
            <a:ext cx="1678601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adverbs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measure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příslovce míry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16191" y="3219822"/>
            <a:ext cx="1539139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adverbs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reason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příslovce příčiny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043608" y="1851670"/>
            <a:ext cx="843501" cy="307777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WHEN?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3851920" y="1851670"/>
            <a:ext cx="963725" cy="307777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WHERE?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6948264" y="1851670"/>
            <a:ext cx="732893" cy="307777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HOW?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115616" y="4011910"/>
            <a:ext cx="723275" cy="307777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WHY?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3851920" y="3939902"/>
            <a:ext cx="732893" cy="307777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HOW?</a:t>
            </a:r>
          </a:p>
        </p:txBody>
      </p:sp>
      <p:cxnSp>
        <p:nvCxnSpPr>
          <p:cNvPr id="33" name="Přímá spojnice se šipkou 32"/>
          <p:cNvCxnSpPr>
            <a:stCxn id="0" idx="2"/>
            <a:endCxn id="0" idx="0"/>
          </p:cNvCxnSpPr>
          <p:nvPr/>
        </p:nvCxnSpPr>
        <p:spPr>
          <a:xfrm>
            <a:off x="3530600" y="1593850"/>
            <a:ext cx="685800" cy="257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>
            <a:stCxn id="0" idx="2"/>
            <a:endCxn id="0" idx="0"/>
          </p:cNvCxnSpPr>
          <p:nvPr/>
        </p:nvCxnSpPr>
        <p:spPr>
          <a:xfrm>
            <a:off x="862013" y="1593850"/>
            <a:ext cx="515937" cy="257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>
            <a:stCxn id="0" idx="2"/>
            <a:endCxn id="0" idx="0"/>
          </p:cNvCxnSpPr>
          <p:nvPr/>
        </p:nvCxnSpPr>
        <p:spPr>
          <a:xfrm>
            <a:off x="6399213" y="1593850"/>
            <a:ext cx="846137" cy="257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0" idx="2"/>
            <a:endCxn id="0" idx="0"/>
          </p:cNvCxnSpPr>
          <p:nvPr/>
        </p:nvCxnSpPr>
        <p:spPr>
          <a:xfrm>
            <a:off x="985838" y="3681413"/>
            <a:ext cx="415925" cy="33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1547664" y="2499742"/>
            <a:ext cx="1277466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YESTERDAY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4788024" y="2499742"/>
            <a:ext cx="694421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HERE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7812360" y="2499742"/>
            <a:ext cx="956865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SLOWLY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4427984" y="4515966"/>
            <a:ext cx="982961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ENOUGH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1475656" y="4515966"/>
            <a:ext cx="1699055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INTENTIONALLY</a:t>
            </a:r>
          </a:p>
        </p:txBody>
      </p:sp>
      <p:cxnSp>
        <p:nvCxnSpPr>
          <p:cNvPr id="52" name="Přímá spojnice se šipkou 51"/>
          <p:cNvCxnSpPr>
            <a:stCxn id="0" idx="2"/>
            <a:endCxn id="0" idx="0"/>
          </p:cNvCxnSpPr>
          <p:nvPr/>
        </p:nvCxnSpPr>
        <p:spPr>
          <a:xfrm>
            <a:off x="4216400" y="2128838"/>
            <a:ext cx="831850" cy="371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>
            <a:stCxn id="0" idx="2"/>
            <a:endCxn id="0" idx="0"/>
          </p:cNvCxnSpPr>
          <p:nvPr/>
        </p:nvCxnSpPr>
        <p:spPr>
          <a:xfrm>
            <a:off x="7245350" y="2128838"/>
            <a:ext cx="914400" cy="371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se šipkou 66"/>
          <p:cNvCxnSpPr>
            <a:stCxn id="0" idx="2"/>
            <a:endCxn id="0" idx="0"/>
          </p:cNvCxnSpPr>
          <p:nvPr/>
        </p:nvCxnSpPr>
        <p:spPr>
          <a:xfrm>
            <a:off x="4149725" y="4216400"/>
            <a:ext cx="658813" cy="3000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se šipkou 81"/>
          <p:cNvCxnSpPr>
            <a:stCxn id="0" idx="2"/>
            <a:endCxn id="0" idx="0"/>
          </p:cNvCxnSpPr>
          <p:nvPr/>
        </p:nvCxnSpPr>
        <p:spPr>
          <a:xfrm>
            <a:off x="1377950" y="2128838"/>
            <a:ext cx="620713" cy="371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nice se šipkou 93"/>
          <p:cNvCxnSpPr>
            <a:stCxn id="0" idx="2"/>
            <a:endCxn id="0" idx="0"/>
          </p:cNvCxnSpPr>
          <p:nvPr/>
        </p:nvCxnSpPr>
        <p:spPr>
          <a:xfrm>
            <a:off x="1401763" y="4289425"/>
            <a:ext cx="671512" cy="2270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nice se šipkou 97"/>
          <p:cNvCxnSpPr>
            <a:stCxn id="0" idx="2"/>
            <a:endCxn id="0" idx="0"/>
          </p:cNvCxnSpPr>
          <p:nvPr/>
        </p:nvCxnSpPr>
        <p:spPr>
          <a:xfrm>
            <a:off x="3636963" y="3681413"/>
            <a:ext cx="512762" cy="258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730" name="Picture 82" descr="MC900434411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1779588"/>
            <a:ext cx="1216025" cy="1368425"/>
          </a:xfrm>
          <a:prstGeom prst="rect">
            <a:avLst/>
          </a:prstGeom>
          <a:noFill/>
        </p:spPr>
      </p:pic>
      <p:sp>
        <p:nvSpPr>
          <p:cNvPr id="27731" name="Text Box 83"/>
          <p:cNvSpPr txBox="1">
            <a:spLocks noChangeArrowheads="1"/>
          </p:cNvSpPr>
          <p:nvPr/>
        </p:nvSpPr>
        <p:spPr bwMode="auto">
          <a:xfrm>
            <a:off x="6804025" y="627063"/>
            <a:ext cx="216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latin typeface="Times New Roman" pitchFamily="18" charset="0"/>
                <a:hlinkClick r:id="rId5"/>
              </a:rPr>
              <a:t>Příslovce v angličtině</a:t>
            </a:r>
            <a:endParaRPr lang="cs-CZ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388" y="527050"/>
            <a:ext cx="3060700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13.8  Test znalostí</a:t>
            </a:r>
          </a:p>
        </p:txBody>
      </p:sp>
      <p:sp>
        <p:nvSpPr>
          <p:cNvPr id="29698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Calibri" pitchFamily="34" charset="0"/>
            </a:endParaRPr>
          </a:p>
          <a:p>
            <a:endParaRPr lang="cs-CZ" sz="1200">
              <a:latin typeface="Calibri" pitchFamily="34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7092950" y="1203325"/>
            <a:ext cx="14398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000" b="1">
                <a:solidFill>
                  <a:srgbClr val="813763"/>
                </a:solidFill>
                <a:latin typeface="Calibri" pitchFamily="34" charset="0"/>
              </a:rPr>
              <a:t>Správné odpovědi:</a:t>
            </a: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755576" y="1275606"/>
          <a:ext cx="6336704" cy="341376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048000"/>
                <a:gridCol w="3288704"/>
              </a:tblGrid>
              <a:tr h="1656184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neplatí</a:t>
                      </a:r>
                      <a:r>
                        <a:rPr lang="cs-CZ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 příslovce?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 Jsou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plnovýznamová slova.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 Patří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mezi neohebné slovní druhy.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 Dají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 skloňovat.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  Vyjadřují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bližší okolnosti dějů.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Vhodně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doplň větu: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lang="cs-CZ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… se ozval výbuch.</a:t>
                      </a:r>
                    </a:p>
                    <a:p>
                      <a:pPr marL="0" indent="0" algn="l">
                        <a:buNone/>
                      </a:pPr>
                      <a:endParaRPr lang="cs-CZ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 Z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části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 Zčásti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 Zticha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  Z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ticha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Urči druh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příslovce ve větě: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Jsem Vám velice zavázán.</a:t>
                      </a: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 p. místa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 p.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příčiny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 p.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způsobu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  p.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míry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Vyber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správnou možnost.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 brzy – dříve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cs-CZ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nejdřívěji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 špatně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hůře - nejhůře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 blízko – blížeji - nejblížeji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cs-CZ" sz="1200" baseline="0" smtClean="0">
                          <a:latin typeface="Times New Roman" pitchFamily="18" charset="0"/>
                          <a:cs typeface="Times New Roman" pitchFamily="18" charset="0"/>
                        </a:rPr>
                        <a:t>/      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hodně – méně - nejméně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7596188" y="1419225"/>
            <a:ext cx="504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200">
              <a:latin typeface="Calibri" pitchFamily="34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c</a:t>
            </a: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d</a:t>
            </a: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d</a:t>
            </a: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b</a:t>
            </a:r>
          </a:p>
          <a:p>
            <a:pPr marL="228600" indent="-228600"/>
            <a:endParaRPr lang="cs-CZ" sz="1200">
              <a:latin typeface="Calibri" pitchFamily="34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7532688" y="4237038"/>
            <a:ext cx="14398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solidFill>
                  <a:srgbClr val="813763"/>
                </a:solidFill>
                <a:latin typeface="Calibri" pitchFamily="34" charset="0"/>
              </a:rPr>
              <a:t>Test  na známku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9388" y="527050"/>
            <a:ext cx="3744540" cy="593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13.9 Použité zdroje, 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7544" y="1707654"/>
            <a:ext cx="8280920" cy="15841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V. Bičíková, Z. Topil, F. Šafránek: Český jazyk pro 7.ročník (učebnice), Tobiáš, Havlíčkův Brod 2005.</a:t>
            </a:r>
          </a:p>
          <a:p>
            <a:pPr lvl="0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V. Bičíková, Z. Topil, F. Šafránek: Český jazyk pro 7.ročník (pracovní sešit), Tobiáš, Havlíčkův Brod 2001.</a:t>
            </a:r>
          </a:p>
          <a:p>
            <a:r>
              <a:rPr lang="cs-CZ" sz="1400" u="sng" dirty="0">
                <a:latin typeface="Times New Roman" pitchFamily="18" charset="0"/>
                <a:cs typeface="Times New Roman" pitchFamily="18" charset="0"/>
                <a:hlinkClick r:id="rId2"/>
              </a:rPr>
              <a:t>http://nd03.jxs.cz/442/859/d49eac070e_61649034_o2.jpg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92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2090</TotalTime>
  <Words>1449</Words>
  <Application>Microsoft Office PowerPoint</Application>
  <PresentationFormat>Předvádění na obrazovce (16:9)</PresentationFormat>
  <Paragraphs>220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13.1  Příslovce</vt:lpstr>
      <vt:lpstr>13.2  Co již víme o příslovcích?</vt:lpstr>
      <vt:lpstr>13.3  Jaké si řekneme nové termíny a názvy?</vt:lpstr>
      <vt:lpstr>13.4  Co si řekneme nového?</vt:lpstr>
      <vt:lpstr>13.5  Procvičení a příklady</vt:lpstr>
      <vt:lpstr>13.6  Něco navíc pro šikovné</vt:lpstr>
      <vt:lpstr>13.7  CLIL (Adverbs)</vt:lpstr>
      <vt:lpstr>13.8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174</cp:revision>
  <dcterms:created xsi:type="dcterms:W3CDTF">2010-10-18T18:21:56Z</dcterms:created>
  <dcterms:modified xsi:type="dcterms:W3CDTF">2012-01-15T15:56:25Z</dcterms:modified>
</cp:coreProperties>
</file>