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58" r:id="rId3"/>
    <p:sldId id="259" r:id="rId4"/>
    <p:sldId id="264" r:id="rId5"/>
    <p:sldId id="260" r:id="rId6"/>
    <p:sldId id="261" r:id="rId7"/>
    <p:sldId id="262" r:id="rId8"/>
    <p:sldId id="263" r:id="rId9"/>
    <p:sldId id="265" r:id="rId10"/>
    <p:sldId id="266" r:id="rId1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6666FF"/>
    <a:srgbClr val="512373"/>
    <a:srgbClr val="8137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řední styl 4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Střední styl 3 – zvýraznění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Střední styl 1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Světlý styl 1 – zvýraznění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8D230F3-CF80-4859-8CE7-A43EE81993B5}" styleName="Světlý styl 1 – zvýraznění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8603FDC-E32A-4AB5-989C-0864C3EAD2B8}" styleName="Styl s motivem 2 – zvýraznění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2" d="100"/>
          <a:sy n="102" d="100"/>
        </p:scale>
        <p:origin x="-450" y="30"/>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033583E-89BF-4ECB-AA3F-75DD3E829E63}" type="datetimeFigureOut">
              <a:rPr lang="cs-CZ" smtClean="0"/>
              <a:pPr/>
              <a:t>6.2.2012</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771979-99DB-4828-878C-66DC5CF305D5}" type="slidenum">
              <a:rPr lang="cs-CZ" smtClean="0"/>
              <a:pPr/>
              <a:t>‹#›</a:t>
            </a:fld>
            <a:endParaRPr lang="cs-CZ"/>
          </a:p>
        </p:txBody>
      </p:sp>
    </p:spTree>
    <p:extLst>
      <p:ext uri="{BB962C8B-B14F-4D97-AF65-F5344CB8AC3E}">
        <p14:creationId xmlns:p14="http://schemas.microsoft.com/office/powerpoint/2010/main" val="55917076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527786-DE88-4C02-A0B7-082242F2B663}" type="datetimeFigureOut">
              <a:rPr lang="cs-CZ" smtClean="0"/>
              <a:pPr/>
              <a:t>6.2.2012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C757F8-8F25-4CF1-88DC-C9C420F53004}" type="slidenum">
              <a:rPr lang="cs-CZ" smtClean="0"/>
              <a:pPr/>
              <a:t>‹#›</a:t>
            </a:fld>
            <a:endParaRPr lang="cs-CZ"/>
          </a:p>
        </p:txBody>
      </p:sp>
    </p:spTree>
    <p:extLst>
      <p:ext uri="{BB962C8B-B14F-4D97-AF65-F5344CB8AC3E}">
        <p14:creationId xmlns:p14="http://schemas.microsoft.com/office/powerpoint/2010/main" val="2661376821"/>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1</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2</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3</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4</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5</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6</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7</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8</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F946E6A-BCBB-4397-B238-D9666C12CA33}" type="datetime1">
              <a:rPr lang="cs-CZ" smtClean="0"/>
              <a:pPr/>
              <a:t>6.2.2012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984DB5B-C4F9-421B-B915-96C77EBC177D}" type="datetime1">
              <a:rPr lang="cs-CZ" smtClean="0"/>
              <a:pPr/>
              <a:t>6.2.2012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05979"/>
            <a:ext cx="2057400" cy="4388644"/>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05979"/>
            <a:ext cx="6019800" cy="4388644"/>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027F35-795A-4B52-AF4B-8AF9D6F591C2}" type="datetime1">
              <a:rPr lang="cs-CZ" smtClean="0"/>
              <a:pPr/>
              <a:t>6.2.2012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B4B4C2E-6E06-4E9C-9D85-8F31E0E288E6}" type="datetime1">
              <a:rPr lang="cs-CZ" smtClean="0"/>
              <a:pPr/>
              <a:t>6.2.2012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F4ABC8E-B95F-4149-9A9A-D11A584EB29D}" type="datetime1">
              <a:rPr lang="cs-CZ" smtClean="0"/>
              <a:pPr/>
              <a:t>6.2.2012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9A0DED4-D2BA-48CB-B2B6-1875E7FDB29C}" type="datetime1">
              <a:rPr lang="cs-CZ" smtClean="0"/>
              <a:pPr/>
              <a:t>6.2.2012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829A91E-1CCF-40B7-8986-DCBC22B998A1}" type="datetime1">
              <a:rPr lang="cs-CZ" smtClean="0"/>
              <a:pPr/>
              <a:t>6.2.2012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9ECEE0F-07E8-4FA4-BC5E-B1097BC39F9A}" type="datetime1">
              <a:rPr lang="cs-CZ" smtClean="0"/>
              <a:pPr/>
              <a:t>6.2.2012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0561AB1-11DE-4681-8765-EB93C13598AF}" type="datetime1">
              <a:rPr lang="cs-CZ" smtClean="0"/>
              <a:pPr/>
              <a:t>6.2.2012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04787"/>
            <a:ext cx="3008313" cy="871538"/>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F688AF0-EED2-4674-8E08-6CB36054DDEB}" type="datetime1">
              <a:rPr lang="cs-CZ" smtClean="0"/>
              <a:pPr/>
              <a:t>6.2.2012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600450"/>
            <a:ext cx="5486400" cy="425054"/>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ECB1AB8-A318-494C-B197-385F53BD80D4}" type="datetime1">
              <a:rPr lang="cs-CZ" smtClean="0"/>
              <a:pPr/>
              <a:t>6.2.2012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alpha val="70000"/>
          </a:srgb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3ACAF81-B0B1-45DF-898B-A867B8150E23}" type="datetime1">
              <a:rPr lang="cs-CZ" smtClean="0"/>
              <a:pPr/>
              <a:t>6.2.2012</a:t>
            </a:fld>
            <a:endParaRPr lang="cs-CZ"/>
          </a:p>
        </p:txBody>
      </p:sp>
      <p:sp>
        <p:nvSpPr>
          <p:cNvPr id="5" name="Zástupný symbol pro zápatí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B5059B0-F0F3-4110-8E3E-B7F9093C10A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1.wmf"/><Relationship Id="rId3" Type="http://schemas.openxmlformats.org/officeDocument/2006/relationships/image" Target="../media/image1.wmf"/><Relationship Id="rId7" Type="http://schemas.openxmlformats.org/officeDocument/2006/relationships/image" Target="../media/image5.wmf"/><Relationship Id="rId12" Type="http://schemas.openxmlformats.org/officeDocument/2006/relationships/image" Target="../media/image10.wmf"/><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wmf"/><Relationship Id="rId1" Type="http://schemas.openxmlformats.org/officeDocument/2006/relationships/slideLayout" Target="../slideLayouts/slideLayout1.xml"/><Relationship Id="rId6" Type="http://schemas.openxmlformats.org/officeDocument/2006/relationships/image" Target="../media/image4.wmf"/><Relationship Id="rId11" Type="http://schemas.openxmlformats.org/officeDocument/2006/relationships/image" Target="../media/image9.wmf"/><Relationship Id="rId5" Type="http://schemas.openxmlformats.org/officeDocument/2006/relationships/image" Target="../media/image3.wmf"/><Relationship Id="rId15" Type="http://schemas.openxmlformats.org/officeDocument/2006/relationships/image" Target="../media/image13.wmf"/><Relationship Id="rId10" Type="http://schemas.openxmlformats.org/officeDocument/2006/relationships/image" Target="../media/image8.wmf"/><Relationship Id="rId4" Type="http://schemas.openxmlformats.org/officeDocument/2006/relationships/image" Target="../media/image2.wmf"/><Relationship Id="rId9" Type="http://schemas.openxmlformats.org/officeDocument/2006/relationships/image" Target="../media/image7.wmf"/><Relationship Id="rId14" Type="http://schemas.openxmlformats.org/officeDocument/2006/relationships/image" Target="../media/image12.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2.jpeg"/><Relationship Id="rId13" Type="http://schemas.openxmlformats.org/officeDocument/2006/relationships/image" Target="../media/image27.jpeg"/><Relationship Id="rId18" Type="http://schemas.openxmlformats.org/officeDocument/2006/relationships/image" Target="../media/image32.wmf"/><Relationship Id="rId3" Type="http://schemas.openxmlformats.org/officeDocument/2006/relationships/hyperlink" Target="http://hubblesite.org/" TargetMode="External"/><Relationship Id="rId7" Type="http://schemas.openxmlformats.org/officeDocument/2006/relationships/image" Target="../media/image21.jpeg"/><Relationship Id="rId12" Type="http://schemas.openxmlformats.org/officeDocument/2006/relationships/image" Target="../media/image26.jpeg"/><Relationship Id="rId17" Type="http://schemas.openxmlformats.org/officeDocument/2006/relationships/image" Target="../media/image31.jpeg"/><Relationship Id="rId2" Type="http://schemas.openxmlformats.org/officeDocument/2006/relationships/notesSlide" Target="../notesSlides/notesSlide7.xml"/><Relationship Id="rId16" Type="http://schemas.openxmlformats.org/officeDocument/2006/relationships/image" Target="../media/image30.jpeg"/><Relationship Id="rId1" Type="http://schemas.openxmlformats.org/officeDocument/2006/relationships/slideLayout" Target="../slideLayouts/slideLayout2.xml"/><Relationship Id="rId6" Type="http://schemas.openxmlformats.org/officeDocument/2006/relationships/image" Target="../media/image20.jpeg"/><Relationship Id="rId11" Type="http://schemas.openxmlformats.org/officeDocument/2006/relationships/image" Target="../media/image25.jpeg"/><Relationship Id="rId5" Type="http://schemas.openxmlformats.org/officeDocument/2006/relationships/image" Target="../media/image19.jpeg"/><Relationship Id="rId15" Type="http://schemas.openxmlformats.org/officeDocument/2006/relationships/image" Target="../media/image29.jpeg"/><Relationship Id="rId10" Type="http://schemas.openxmlformats.org/officeDocument/2006/relationships/image" Target="../media/image24.jpeg"/><Relationship Id="rId19" Type="http://schemas.openxmlformats.org/officeDocument/2006/relationships/image" Target="../media/image33.jpeg"/><Relationship Id="rId4" Type="http://schemas.openxmlformats.org/officeDocument/2006/relationships/image" Target="../media/image18.gif"/><Relationship Id="rId9" Type="http://schemas.openxmlformats.org/officeDocument/2006/relationships/image" Target="../media/image23.jpeg"/><Relationship Id="rId14" Type="http://schemas.openxmlformats.org/officeDocument/2006/relationships/image" Target="../media/image28.jpeg"/></Relationships>
</file>

<file path=ppt/slides/_rels/slide8.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ww.sportbiz.cz/2011/10/zpravy-ze-sveta-sportovniho-byznysu-ragby-nba-nfl-a-nascar/" TargetMode="External"/><Relationship Id="rId2" Type="http://schemas.openxmlformats.org/officeDocument/2006/relationships/hyperlink" Target="http://iobchod.urbanek-svt.cz/stilus/index.php?stranaid=zbozi&amp;id=245"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7463" y="519068"/>
            <a:ext cx="3456384" cy="594066"/>
          </a:xfrm>
        </p:spPr>
        <p:txBody>
          <a:bodyPr>
            <a:normAutofit/>
          </a:bodyPr>
          <a:lstStyle/>
          <a:p>
            <a:pPr algn="l"/>
            <a:r>
              <a:rPr lang="cs-CZ" sz="2500" b="1" dirty="0" smtClean="0">
                <a:latin typeface="Times New Roman" pitchFamily="18" charset="0"/>
                <a:cs typeface="Times New Roman" pitchFamily="18" charset="0"/>
              </a:rPr>
              <a:t>12.1  Slovesa</a:t>
            </a:r>
            <a:endParaRPr lang="cs-CZ" sz="2500" b="1" dirty="0">
              <a:latin typeface="Times New Roman" pitchFamily="18" charset="0"/>
              <a:cs typeface="Times New Roman" pitchFamily="18" charset="0"/>
            </a:endParaRPr>
          </a:p>
        </p:txBody>
      </p:sp>
      <p:sp>
        <p:nvSpPr>
          <p:cNvPr id="24" name="TextovéPole 2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pic>
        <p:nvPicPr>
          <p:cNvPr id="1026" name="Picture 2" descr="C:\Users\parova\AppData\Local\Microsoft\Windows\Temporary Internet Files\Content.IE5\YD097AN7\MC90027867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619544"/>
            <a:ext cx="1819656" cy="143469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parova\AppData\Local\Microsoft\Windows\Temporary Internet Files\Content.IE5\NBXADL7L\MC900212949[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80294" y="470947"/>
            <a:ext cx="1783994" cy="1708099"/>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parova\AppData\Local\Microsoft\Windows\Temporary Internet Files\Content.IE5\FIQWKW65\MC900285544[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56916" y="3345199"/>
            <a:ext cx="1815084" cy="108356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parova\AppData\Local\Microsoft\Windows\Temporary Internet Files\Content.IE5\YD097AN7\MC900333086[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241425" y="1118741"/>
            <a:ext cx="1819275" cy="1597025"/>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parova\AppData\Local\Microsoft\Windows\Temporary Internet Files\Content.IE5\FIQWKW65\MC900298675[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2780" y="2683955"/>
            <a:ext cx="1736725" cy="183991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parova\AppData\Local\Microsoft\Windows\Temporary Internet Files\Content.IE5\N323HCUD\MC900298677[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434815" y="492443"/>
            <a:ext cx="1839912" cy="1789112"/>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parova\AppData\Local\Microsoft\Windows\Temporary Internet Files\Content.IE5\FIQWKW65\MC900215279[1].w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596336" y="2068150"/>
            <a:ext cx="1295400" cy="236061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parova\AppData\Local\Microsoft\Windows\Temporary Internet Files\Content.IE5\N323HCUD\MC900298655[1].wmf"/>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7463" y="992935"/>
            <a:ext cx="1476375" cy="1825625"/>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C:\Users\parova\AppData\Local\Microsoft\Windows\Temporary Internet Files\Content.IE5\NBXADL7L\MC900344249[1].wmf"/>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274972" y="2179047"/>
            <a:ext cx="1547812" cy="75274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C:\Users\parova\AppData\Local\Microsoft\Windows\Temporary Internet Files\Content.IE5\N323HCUD\MC900344243[1].wmf"/>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565509" y="2859761"/>
            <a:ext cx="1152128" cy="1488299"/>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C:\Users\parova\AppData\Local\Microsoft\Windows\Temporary Internet Files\Content.IE5\FIQWKW65\MC900232599[1].wmf"/>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536079" y="2652915"/>
            <a:ext cx="1320800" cy="181927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C:\Users\parova\AppData\Local\Microsoft\Windows\Temporary Internet Files\Content.IE5\FIQWKW65\MC900289965[1].wmf"/>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5938806" y="2984579"/>
            <a:ext cx="1376486" cy="1428256"/>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C:\Users\parova\AppData\Local\Microsoft\Windows\Temporary Internet Files\Content.IE5\N323HCUD\MC900299737[1].wmf"/>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286719" y="2397869"/>
            <a:ext cx="1085090" cy="94733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C:\Users\parova\AppData\Local\Microsoft\Windows\Temporary Internet Files\Content.IE5\YD097AN7\MC900437573[1].wmf"/>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421547" y="537031"/>
            <a:ext cx="1070334" cy="1081190"/>
          </a:xfrm>
          <a:prstGeom prst="rect">
            <a:avLst/>
          </a:prstGeom>
          <a:noFill/>
          <a:extLst>
            <a:ext uri="{909E8E84-426E-40DD-AFC4-6F175D3DCCD1}">
              <a14:hiddenFill xmlns:a14="http://schemas.microsoft.com/office/drawing/2010/main">
                <a:solidFill>
                  <a:srgbClr val="FFFFFF"/>
                </a:solidFill>
              </a14:hiddenFill>
            </a:ext>
          </a:extLst>
        </p:spPr>
      </p:pic>
      <p:pic>
        <p:nvPicPr>
          <p:cNvPr id="18" name="obrázek 5" descr="Image"/>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5938806" y="4589502"/>
            <a:ext cx="3171043" cy="553998"/>
          </a:xfrm>
          <a:prstGeom prst="rect">
            <a:avLst/>
          </a:prstGeom>
          <a:noFill/>
          <a:ln>
            <a:noFill/>
          </a:ln>
        </p:spPr>
      </p:pic>
      <p:sp>
        <p:nvSpPr>
          <p:cNvPr id="19" name="TextovéPole 4"/>
          <p:cNvSpPr txBox="1"/>
          <p:nvPr/>
        </p:nvSpPr>
        <p:spPr>
          <a:xfrm>
            <a:off x="-2029" y="4523868"/>
            <a:ext cx="5940835" cy="61555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cs-CZ" sz="1200" dirty="0" smtClean="0">
              <a:solidFill>
                <a:schemeClr val="accent3">
                  <a:lumMod val="50000"/>
                </a:schemeClr>
              </a:solidFill>
              <a:latin typeface="Times New Roman" pitchFamily="18" charset="0"/>
              <a:cs typeface="Times New Roman" pitchFamily="18" charset="0"/>
            </a:endParaRPr>
          </a:p>
          <a:p>
            <a:r>
              <a:rPr lang="cs-CZ" sz="1200" dirty="0" smtClean="0">
                <a:solidFill>
                  <a:schemeClr val="accent3">
                    <a:lumMod val="50000"/>
                  </a:schemeClr>
                </a:solidFill>
                <a:latin typeface="Times New Roman" pitchFamily="18" charset="0"/>
                <a:cs typeface="Times New Roman" pitchFamily="18" charset="0"/>
              </a:rPr>
              <a:t>Autor:</a:t>
            </a:r>
            <a:r>
              <a:rPr lang="cs-CZ" sz="1200" b="1" dirty="0" smtClean="0">
                <a:solidFill>
                  <a:schemeClr val="accent3">
                    <a:lumMod val="50000"/>
                  </a:schemeClr>
                </a:solidFill>
                <a:latin typeface="Times New Roman" pitchFamily="18" charset="0"/>
                <a:cs typeface="Times New Roman" pitchFamily="18" charset="0"/>
              </a:rPr>
              <a:t> Mgr. Drahomíra Párová</a:t>
            </a:r>
          </a:p>
          <a:p>
            <a:endParaRPr lang="cs-CZ" sz="1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1978620892"/>
              </p:ext>
            </p:extLst>
          </p:nvPr>
        </p:nvGraphicFramePr>
        <p:xfrm>
          <a:off x="457200" y="1200150"/>
          <a:ext cx="7272808" cy="3163050"/>
        </p:xfrm>
        <a:graphic>
          <a:graphicData uri="http://schemas.openxmlformats.org/drawingml/2006/table">
            <a:tbl>
              <a:tblPr firstRow="1" bandRow="1">
                <a:tableStyleId>{10A1B5D5-9B99-4C35-A422-299274C87663}</a:tableStyleId>
              </a:tblPr>
              <a:tblGrid>
                <a:gridCol w="1907305"/>
                <a:gridCol w="5365503"/>
              </a:tblGrid>
              <a:tr h="545574">
                <a:tc>
                  <a:txBody>
                    <a:bodyPr/>
                    <a:lstStyle/>
                    <a:p>
                      <a:r>
                        <a:rPr lang="cs-CZ" dirty="0" smtClean="0">
                          <a:latin typeface="Times New Roman" pitchFamily="18" charset="0"/>
                          <a:cs typeface="Times New Roman" pitchFamily="18" charset="0"/>
                        </a:rPr>
                        <a:t>Autor</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Mgr. Drahomíra Párová</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Období</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07</a:t>
                      </a:r>
                      <a:r>
                        <a:rPr lang="cs-CZ" baseline="0" dirty="0" smtClean="0">
                          <a:latin typeface="Times New Roman" pitchFamily="18" charset="0"/>
                          <a:cs typeface="Times New Roman" pitchFamily="18" charset="0"/>
                        </a:rPr>
                        <a:t> – 12/2011</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Ročník</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6. až 9. ročník</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Klíčová slova</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slovesa</a:t>
                      </a:r>
                      <a:endParaRPr lang="cs-CZ" dirty="0">
                        <a:latin typeface="Times New Roman" pitchFamily="18" charset="0"/>
                        <a:cs typeface="Times New Roman" pitchFamily="18" charset="0"/>
                      </a:endParaRPr>
                    </a:p>
                  </a:txBody>
                  <a:tcPr/>
                </a:tc>
              </a:tr>
              <a:tr h="958020">
                <a:tc>
                  <a:txBody>
                    <a:bodyPr/>
                    <a:lstStyle/>
                    <a:p>
                      <a:r>
                        <a:rPr lang="cs-CZ" dirty="0" smtClean="0">
                          <a:latin typeface="Times New Roman" pitchFamily="18" charset="0"/>
                          <a:cs typeface="Times New Roman" pitchFamily="18" charset="0"/>
                        </a:rPr>
                        <a:t>Anotace</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Prezentace popisující</a:t>
                      </a:r>
                      <a:r>
                        <a:rPr lang="cs-CZ" baseline="0" dirty="0" smtClean="0">
                          <a:latin typeface="Times New Roman" pitchFamily="18" charset="0"/>
                          <a:cs typeface="Times New Roman" pitchFamily="18" charset="0"/>
                        </a:rPr>
                        <a:t> slovesa jako slovní druh, jejich kategorie a tvary.</a:t>
                      </a:r>
                      <a:endParaRPr lang="cs-CZ" dirty="0">
                        <a:latin typeface="Times New Roman" pitchFamily="18" charset="0"/>
                        <a:cs typeface="Times New Roman" pitchFamily="18" charset="0"/>
                      </a:endParaRPr>
                    </a:p>
                  </a:txBody>
                  <a:tcPr/>
                </a:tc>
              </a:tr>
            </a:tbl>
          </a:graphicData>
        </a:graphic>
      </p:graphicFrame>
      <p:sp>
        <p:nvSpPr>
          <p:cNvPr id="3" name="TextovéPole 2"/>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4" name="Nadpis 1"/>
          <p:cNvSpPr txBox="1">
            <a:spLocks/>
          </p:cNvSpPr>
          <p:nvPr/>
        </p:nvSpPr>
        <p:spPr>
          <a:xfrm>
            <a:off x="-12374" y="492443"/>
            <a:ext cx="2916832" cy="594066"/>
          </a:xfrm>
          <a:prstGeom prst="rect">
            <a:avLst/>
          </a:prstGeom>
        </p:spPr>
        <p:txBody>
          <a:bodyPr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12.10  Anotace</a:t>
            </a:r>
            <a:endParaRPr lang="cs-CZ" sz="2500" b="1" dirty="0">
              <a:latin typeface="Times New Roman" pitchFamily="18" charset="0"/>
              <a:cs typeface="Times New Roman" pitchFamily="18" charset="0"/>
            </a:endParaRPr>
          </a:p>
        </p:txBody>
      </p:sp>
    </p:spTree>
    <p:extLst>
      <p:ext uri="{BB962C8B-B14F-4D97-AF65-F5344CB8AC3E}">
        <p14:creationId xmlns:p14="http://schemas.microsoft.com/office/powerpoint/2010/main" val="1249573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492443"/>
            <a:ext cx="8229600" cy="594000"/>
          </a:xfrm>
        </p:spPr>
        <p:txBody>
          <a:bodyPr>
            <a:normAutofit/>
          </a:bodyPr>
          <a:lstStyle/>
          <a:p>
            <a:pPr algn="l"/>
            <a:r>
              <a:rPr lang="cs-CZ" sz="2500" b="1" dirty="0" smtClean="0">
                <a:latin typeface="Times New Roman" pitchFamily="18" charset="0"/>
                <a:cs typeface="Times New Roman" pitchFamily="18" charset="0"/>
              </a:rPr>
              <a:t>12.2  Co již víme?</a:t>
            </a:r>
            <a:endParaRPr lang="cs-CZ" sz="2500" b="1" dirty="0">
              <a:latin typeface="Times New Roman" pitchFamily="18" charset="0"/>
              <a:cs typeface="Times New Roman" pitchFamily="18" charset="0"/>
            </a:endParaRPr>
          </a:p>
        </p:txBody>
      </p:sp>
      <p:sp>
        <p:nvSpPr>
          <p:cNvPr id="3" name="Zástupný symbol pro obsah 2"/>
          <p:cNvSpPr>
            <a:spLocks noGrp="1"/>
          </p:cNvSpPr>
          <p:nvPr>
            <p:ph idx="1"/>
          </p:nvPr>
        </p:nvSpPr>
        <p:spPr>
          <a:xfrm>
            <a:off x="107504" y="843558"/>
            <a:ext cx="8928992" cy="4176464"/>
          </a:xfrm>
        </p:spPr>
        <p:txBody>
          <a:bodyPr>
            <a:normAutofit fontScale="55000" lnSpcReduction="20000"/>
          </a:bodyPr>
          <a:lstStyle/>
          <a:p>
            <a:pPr marL="0" indent="0">
              <a:buNone/>
            </a:pPr>
            <a:endParaRPr lang="cs-CZ" sz="2500" dirty="0" smtClean="0">
              <a:latin typeface="Times New Roman" pitchFamily="18" charset="0"/>
              <a:cs typeface="Times New Roman" pitchFamily="18" charset="0"/>
            </a:endParaRPr>
          </a:p>
          <a:p>
            <a:pPr marL="0" indent="0">
              <a:buNone/>
            </a:pPr>
            <a:r>
              <a:rPr lang="cs-CZ" sz="2500" dirty="0" smtClean="0">
                <a:latin typeface="Times New Roman" pitchFamily="18" charset="0"/>
                <a:cs typeface="Times New Roman" pitchFamily="18" charset="0"/>
              </a:rPr>
              <a:t>Slovesa ( latinsky verba) jsou slova, která vyjadřují</a:t>
            </a:r>
            <a:r>
              <a:rPr lang="cs-CZ" sz="2500" b="1" dirty="0" smtClean="0">
                <a:latin typeface="Times New Roman" pitchFamily="18" charset="0"/>
                <a:cs typeface="Times New Roman" pitchFamily="18" charset="0"/>
              </a:rPr>
              <a:t> děj</a:t>
            </a:r>
            <a:r>
              <a:rPr lang="cs-CZ" sz="2500" dirty="0" smtClean="0">
                <a:latin typeface="Times New Roman" pitchFamily="18" charset="0"/>
                <a:cs typeface="Times New Roman" pitchFamily="18" charset="0"/>
              </a:rPr>
              <a:t>, činnost, stav nebo změnu stavu.</a:t>
            </a:r>
          </a:p>
          <a:p>
            <a:pPr marL="0" indent="0">
              <a:buNone/>
            </a:pPr>
            <a:r>
              <a:rPr lang="cs-CZ" u="sng" dirty="0" smtClean="0">
                <a:latin typeface="Times New Roman" pitchFamily="18" charset="0"/>
                <a:cs typeface="Times New Roman" pitchFamily="18" charset="0"/>
              </a:rPr>
              <a:t>Kategorie sloves</a:t>
            </a:r>
            <a:r>
              <a:rPr lang="cs-CZ" dirty="0" smtClean="0">
                <a:latin typeface="Times New Roman" pitchFamily="18" charset="0"/>
                <a:cs typeface="Times New Roman" pitchFamily="18" charset="0"/>
              </a:rPr>
              <a:t>:</a:t>
            </a:r>
          </a:p>
          <a:p>
            <a:pPr marL="0" indent="0">
              <a:buNone/>
            </a:pPr>
            <a:r>
              <a:rPr lang="cs-CZ" b="1" dirty="0" smtClean="0">
                <a:solidFill>
                  <a:srgbClr val="00B0F0"/>
                </a:solidFill>
                <a:latin typeface="Times New Roman" pitchFamily="18" charset="0"/>
                <a:cs typeface="Times New Roman" pitchFamily="18" charset="0"/>
              </a:rPr>
              <a:t>OSOBA:</a:t>
            </a:r>
            <a:r>
              <a:rPr lang="cs-CZ" dirty="0" smtClean="0">
                <a:solidFill>
                  <a:srgbClr val="00B0F0"/>
                </a:solidFill>
                <a:latin typeface="Times New Roman" pitchFamily="18" charset="0"/>
                <a:cs typeface="Times New Roman" pitchFamily="18" charset="0"/>
              </a:rPr>
              <a:t> 	1. osoba JÁ, MY		běhám, běháme</a:t>
            </a:r>
          </a:p>
          <a:p>
            <a:pPr marL="0" indent="0">
              <a:buNone/>
            </a:pPr>
            <a:r>
              <a:rPr lang="cs-CZ" dirty="0">
                <a:solidFill>
                  <a:srgbClr val="00B0F0"/>
                </a:solidFill>
                <a:latin typeface="Times New Roman" pitchFamily="18" charset="0"/>
                <a:cs typeface="Times New Roman" pitchFamily="18" charset="0"/>
              </a:rPr>
              <a:t>	</a:t>
            </a:r>
            <a:r>
              <a:rPr lang="cs-CZ" dirty="0" smtClean="0">
                <a:solidFill>
                  <a:srgbClr val="00B0F0"/>
                </a:solidFill>
                <a:latin typeface="Times New Roman" pitchFamily="18" charset="0"/>
                <a:cs typeface="Times New Roman" pitchFamily="18" charset="0"/>
              </a:rPr>
              <a:t>	2. osoba TY, VY		běháš, běháte</a:t>
            </a:r>
          </a:p>
          <a:p>
            <a:pPr marL="0" indent="0">
              <a:buNone/>
            </a:pPr>
            <a:r>
              <a:rPr lang="cs-CZ" dirty="0">
                <a:solidFill>
                  <a:srgbClr val="00B0F0"/>
                </a:solidFill>
                <a:latin typeface="Times New Roman" pitchFamily="18" charset="0"/>
                <a:cs typeface="Times New Roman" pitchFamily="18" charset="0"/>
              </a:rPr>
              <a:t>	</a:t>
            </a:r>
            <a:r>
              <a:rPr lang="cs-CZ" dirty="0" smtClean="0">
                <a:solidFill>
                  <a:srgbClr val="00B0F0"/>
                </a:solidFill>
                <a:latin typeface="Times New Roman" pitchFamily="18" charset="0"/>
                <a:cs typeface="Times New Roman" pitchFamily="18" charset="0"/>
              </a:rPr>
              <a:t>	3. osoba ON, ONA, ONO 	běhá</a:t>
            </a:r>
          </a:p>
          <a:p>
            <a:pPr marL="0" indent="0">
              <a:buNone/>
            </a:pPr>
            <a:r>
              <a:rPr lang="cs-CZ" dirty="0">
                <a:solidFill>
                  <a:srgbClr val="00B0F0"/>
                </a:solidFill>
                <a:latin typeface="Times New Roman" pitchFamily="18" charset="0"/>
                <a:cs typeface="Times New Roman" pitchFamily="18" charset="0"/>
              </a:rPr>
              <a:t>	</a:t>
            </a:r>
            <a:r>
              <a:rPr lang="cs-CZ" dirty="0" smtClean="0">
                <a:solidFill>
                  <a:srgbClr val="00B0F0"/>
                </a:solidFill>
                <a:latin typeface="Times New Roman" pitchFamily="18" charset="0"/>
                <a:cs typeface="Times New Roman" pitchFamily="18" charset="0"/>
              </a:rPr>
              <a:t>	</a:t>
            </a:r>
            <a:r>
              <a:rPr lang="cs-CZ" dirty="0">
                <a:solidFill>
                  <a:srgbClr val="00B0F0"/>
                </a:solidFill>
                <a:latin typeface="Times New Roman" pitchFamily="18" charset="0"/>
                <a:cs typeface="Times New Roman" pitchFamily="18" charset="0"/>
              </a:rPr>
              <a:t> </a:t>
            </a:r>
            <a:r>
              <a:rPr lang="cs-CZ" dirty="0" smtClean="0">
                <a:solidFill>
                  <a:srgbClr val="00B0F0"/>
                </a:solidFill>
                <a:latin typeface="Times New Roman" pitchFamily="18" charset="0"/>
                <a:cs typeface="Times New Roman" pitchFamily="18" charset="0"/>
              </a:rPr>
              <a:t>             ONI, ONY, ONA	běhají</a:t>
            </a:r>
          </a:p>
          <a:p>
            <a:pPr marL="0" indent="0">
              <a:buNone/>
            </a:pPr>
            <a:r>
              <a:rPr lang="cs-CZ" b="1" dirty="0" smtClean="0">
                <a:solidFill>
                  <a:srgbClr val="FF0000"/>
                </a:solidFill>
                <a:latin typeface="Times New Roman" pitchFamily="18" charset="0"/>
                <a:cs typeface="Times New Roman" pitchFamily="18" charset="0"/>
              </a:rPr>
              <a:t>ČÍSLO:</a:t>
            </a:r>
            <a:r>
              <a:rPr lang="cs-CZ" dirty="0" smtClean="0">
                <a:solidFill>
                  <a:srgbClr val="FF0000"/>
                </a:solidFill>
                <a:latin typeface="Times New Roman" pitchFamily="18" charset="0"/>
                <a:cs typeface="Times New Roman" pitchFamily="18" charset="0"/>
              </a:rPr>
              <a:t> 		JEDNOTNÉ		běhám</a:t>
            </a:r>
          </a:p>
          <a:p>
            <a:pPr marL="0" indent="0">
              <a:buNone/>
            </a:pPr>
            <a:r>
              <a:rPr lang="cs-CZ" dirty="0">
                <a:solidFill>
                  <a:srgbClr val="FF0000"/>
                </a:solidFill>
                <a:latin typeface="Times New Roman" pitchFamily="18" charset="0"/>
                <a:cs typeface="Times New Roman" pitchFamily="18" charset="0"/>
              </a:rPr>
              <a:t>	</a:t>
            </a:r>
            <a:r>
              <a:rPr lang="cs-CZ" dirty="0" smtClean="0">
                <a:solidFill>
                  <a:srgbClr val="FF0000"/>
                </a:solidFill>
                <a:latin typeface="Times New Roman" pitchFamily="18" charset="0"/>
                <a:cs typeface="Times New Roman" pitchFamily="18" charset="0"/>
              </a:rPr>
              <a:t>	MNOŽNÉ</a:t>
            </a:r>
            <a:r>
              <a:rPr lang="cs-CZ" dirty="0" smtClean="0">
                <a:latin typeface="Times New Roman" pitchFamily="18" charset="0"/>
                <a:cs typeface="Times New Roman" pitchFamily="18" charset="0"/>
              </a:rPr>
              <a:t>		</a:t>
            </a:r>
            <a:r>
              <a:rPr lang="cs-CZ" dirty="0" smtClean="0">
                <a:solidFill>
                  <a:srgbClr val="FF0000"/>
                </a:solidFill>
                <a:latin typeface="Times New Roman" pitchFamily="18" charset="0"/>
                <a:cs typeface="Times New Roman" pitchFamily="18" charset="0"/>
              </a:rPr>
              <a:t>běhají</a:t>
            </a:r>
            <a:endParaRPr lang="cs-CZ" dirty="0" smtClean="0">
              <a:latin typeface="Times New Roman" pitchFamily="18" charset="0"/>
              <a:cs typeface="Times New Roman" pitchFamily="18" charset="0"/>
            </a:endParaRPr>
          </a:p>
          <a:p>
            <a:pPr marL="0" indent="0">
              <a:buNone/>
            </a:pPr>
            <a:r>
              <a:rPr lang="cs-CZ" b="1" dirty="0" smtClean="0">
                <a:solidFill>
                  <a:srgbClr val="FFFF00"/>
                </a:solidFill>
                <a:latin typeface="Times New Roman" pitchFamily="18" charset="0"/>
                <a:cs typeface="Times New Roman" pitchFamily="18" charset="0"/>
              </a:rPr>
              <a:t>ZPŮSOB:</a:t>
            </a:r>
            <a:r>
              <a:rPr lang="cs-CZ" dirty="0" smtClean="0">
                <a:solidFill>
                  <a:srgbClr val="FFFF00"/>
                </a:solidFill>
                <a:latin typeface="Times New Roman" pitchFamily="18" charset="0"/>
                <a:cs typeface="Times New Roman" pitchFamily="18" charset="0"/>
              </a:rPr>
              <a:t>	</a:t>
            </a:r>
            <a:r>
              <a:rPr lang="cs-CZ" b="1" dirty="0" smtClean="0">
                <a:solidFill>
                  <a:srgbClr val="FFFF00"/>
                </a:solidFill>
                <a:latin typeface="Times New Roman" pitchFamily="18" charset="0"/>
                <a:cs typeface="Times New Roman" pitchFamily="18" charset="0"/>
              </a:rPr>
              <a:t>OZNAMOVACÍ		běhám</a:t>
            </a:r>
          </a:p>
          <a:p>
            <a:pPr marL="0" indent="0">
              <a:buNone/>
            </a:pPr>
            <a:r>
              <a:rPr lang="cs-CZ" b="1" dirty="0">
                <a:solidFill>
                  <a:srgbClr val="FFFF00"/>
                </a:solidFill>
                <a:latin typeface="Times New Roman" pitchFamily="18" charset="0"/>
                <a:cs typeface="Times New Roman" pitchFamily="18" charset="0"/>
              </a:rPr>
              <a:t>	</a:t>
            </a:r>
            <a:r>
              <a:rPr lang="cs-CZ" b="1" dirty="0" smtClean="0">
                <a:solidFill>
                  <a:srgbClr val="FFFF00"/>
                </a:solidFill>
                <a:latin typeface="Times New Roman" pitchFamily="18" charset="0"/>
                <a:cs typeface="Times New Roman" pitchFamily="18" charset="0"/>
              </a:rPr>
              <a:t>	ROZKAZOVACÍ		běhej!</a:t>
            </a:r>
          </a:p>
          <a:p>
            <a:pPr marL="0" indent="0">
              <a:buNone/>
            </a:pPr>
            <a:r>
              <a:rPr lang="cs-CZ" b="1" dirty="0">
                <a:solidFill>
                  <a:srgbClr val="FFFF00"/>
                </a:solidFill>
                <a:latin typeface="Times New Roman" pitchFamily="18" charset="0"/>
                <a:cs typeface="Times New Roman" pitchFamily="18" charset="0"/>
              </a:rPr>
              <a:t>	</a:t>
            </a:r>
            <a:r>
              <a:rPr lang="cs-CZ" b="1" dirty="0" smtClean="0">
                <a:solidFill>
                  <a:srgbClr val="FFFF00"/>
                </a:solidFill>
                <a:latin typeface="Times New Roman" pitchFamily="18" charset="0"/>
                <a:cs typeface="Times New Roman" pitchFamily="18" charset="0"/>
              </a:rPr>
              <a:t>	PODMIŇOVACÍ</a:t>
            </a:r>
            <a:r>
              <a:rPr lang="cs-CZ" dirty="0" smtClean="0">
                <a:latin typeface="Times New Roman" pitchFamily="18" charset="0"/>
                <a:cs typeface="Times New Roman" pitchFamily="18" charset="0"/>
              </a:rPr>
              <a:t>		</a:t>
            </a:r>
            <a:r>
              <a:rPr lang="cs-CZ" b="1" dirty="0" smtClean="0">
                <a:solidFill>
                  <a:srgbClr val="FFFF00"/>
                </a:solidFill>
                <a:latin typeface="Times New Roman" pitchFamily="18" charset="0"/>
                <a:cs typeface="Times New Roman" pitchFamily="18" charset="0"/>
              </a:rPr>
              <a:t>běhal by</a:t>
            </a:r>
          </a:p>
          <a:p>
            <a:pPr marL="0" indent="0">
              <a:buNone/>
            </a:pPr>
            <a:r>
              <a:rPr lang="cs-CZ" b="1" dirty="0" smtClean="0">
                <a:solidFill>
                  <a:srgbClr val="00B050"/>
                </a:solidFill>
                <a:latin typeface="Times New Roman" pitchFamily="18" charset="0"/>
                <a:cs typeface="Times New Roman" pitchFamily="18" charset="0"/>
              </a:rPr>
              <a:t>ČAS: 		MINULÝ		běhali jsme</a:t>
            </a:r>
          </a:p>
          <a:p>
            <a:pPr marL="0" indent="0">
              <a:buNone/>
            </a:pPr>
            <a:r>
              <a:rPr lang="cs-CZ" b="1" dirty="0">
                <a:solidFill>
                  <a:srgbClr val="00B050"/>
                </a:solidFill>
                <a:latin typeface="Times New Roman" pitchFamily="18" charset="0"/>
                <a:cs typeface="Times New Roman" pitchFamily="18" charset="0"/>
              </a:rPr>
              <a:t>	</a:t>
            </a:r>
            <a:r>
              <a:rPr lang="cs-CZ" b="1" dirty="0" smtClean="0">
                <a:solidFill>
                  <a:srgbClr val="00B050"/>
                </a:solidFill>
                <a:latin typeface="Times New Roman" pitchFamily="18" charset="0"/>
                <a:cs typeface="Times New Roman" pitchFamily="18" charset="0"/>
              </a:rPr>
              <a:t>	PŘÍTOMNÝ		běháme</a:t>
            </a:r>
          </a:p>
          <a:p>
            <a:pPr marL="0" indent="0">
              <a:buNone/>
            </a:pPr>
            <a:r>
              <a:rPr lang="cs-CZ" b="1" dirty="0">
                <a:solidFill>
                  <a:srgbClr val="00B050"/>
                </a:solidFill>
                <a:latin typeface="Times New Roman" pitchFamily="18" charset="0"/>
                <a:cs typeface="Times New Roman" pitchFamily="18" charset="0"/>
              </a:rPr>
              <a:t>	</a:t>
            </a:r>
            <a:r>
              <a:rPr lang="cs-CZ" b="1" dirty="0" smtClean="0">
                <a:solidFill>
                  <a:srgbClr val="00B050"/>
                </a:solidFill>
                <a:latin typeface="Times New Roman" pitchFamily="18" charset="0"/>
                <a:cs typeface="Times New Roman" pitchFamily="18" charset="0"/>
              </a:rPr>
              <a:t>	BUDOUCÍ		budeme běhat</a:t>
            </a:r>
          </a:p>
          <a:p>
            <a:pPr marL="0" indent="0">
              <a:buNone/>
            </a:pPr>
            <a:endParaRPr lang="cs-CZ" b="1" dirty="0">
              <a:solidFill>
                <a:srgbClr val="00B050"/>
              </a:solidFill>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5" name="Zaoblený obdélník 4"/>
          <p:cNvSpPr/>
          <p:nvPr/>
        </p:nvSpPr>
        <p:spPr>
          <a:xfrm>
            <a:off x="6444208" y="3795886"/>
            <a:ext cx="2448272" cy="120243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cs-CZ" dirty="0" smtClean="0"/>
              <a:t>U JAKÉHO ZPŮSOBU URČUJEME ČAS?</a:t>
            </a:r>
          </a:p>
          <a:p>
            <a:pPr algn="ctr"/>
            <a:r>
              <a:rPr lang="cs-CZ" b="1" dirty="0" smtClean="0">
                <a:solidFill>
                  <a:srgbClr val="FF0000"/>
                </a:solidFill>
              </a:rPr>
              <a:t>„OZNAMOVACÍHO“  </a:t>
            </a:r>
            <a:endParaRPr lang="cs-CZ" b="1" dirty="0">
              <a:solidFill>
                <a:srgbClr val="FF0000"/>
              </a:solidFill>
            </a:endParaRPr>
          </a:p>
        </p:txBody>
      </p:sp>
      <p:sp>
        <p:nvSpPr>
          <p:cNvPr id="6" name="Veselý obličej 5"/>
          <p:cNvSpPr/>
          <p:nvPr/>
        </p:nvSpPr>
        <p:spPr>
          <a:xfrm>
            <a:off x="8540150" y="4653111"/>
            <a:ext cx="298174" cy="337576"/>
          </a:xfrm>
          <a:prstGeom prst="smileyFac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cs-CZ">
              <a:solidFill>
                <a:srgbClr val="FF0000"/>
              </a:solidFill>
            </a:endParaRPr>
          </a:p>
        </p:txBody>
      </p:sp>
      <p:pic>
        <p:nvPicPr>
          <p:cNvPr id="1026" name="Picture 2" descr="C:\Users\parova\AppData\Local\Microsoft\Windows\Temporary Internet Files\Content.IE5\WS5S5I2K\MC90034684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94761" y="1491629"/>
            <a:ext cx="1547165" cy="1963217"/>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idx="4294967295"/>
          </p:nvPr>
        </p:nvSpPr>
        <p:spPr>
          <a:xfrm>
            <a:off x="0" y="492125"/>
            <a:ext cx="6783388" cy="593725"/>
          </a:xfrm>
        </p:spPr>
        <p:txBody>
          <a:bodyPr>
            <a:normAutofit fontScale="90000"/>
          </a:bodyPr>
          <a:lstStyle/>
          <a:p>
            <a:pPr algn="l"/>
            <a:r>
              <a:rPr lang="cs-CZ" sz="2800" b="1" dirty="0" smtClean="0">
                <a:latin typeface="Times New Roman" pitchFamily="18" charset="0"/>
                <a:cs typeface="Times New Roman" pitchFamily="18" charset="0"/>
              </a:rPr>
              <a:t>12.3  Jaké si řekneme nové termíny a názvy?</a:t>
            </a:r>
            <a:endParaRPr lang="cs-CZ" sz="2800" b="1" dirty="0">
              <a:latin typeface="Times New Roman" pitchFamily="18" charset="0"/>
              <a:cs typeface="Times New Roman" pitchFamily="18" charset="0"/>
            </a:endParaRPr>
          </a:p>
        </p:txBody>
      </p:sp>
      <p:sp>
        <p:nvSpPr>
          <p:cNvPr id="18" name="TextovéPole 17"/>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Zaoblený obdélník 2"/>
          <p:cNvSpPr/>
          <p:nvPr/>
        </p:nvSpPr>
        <p:spPr>
          <a:xfrm>
            <a:off x="401916" y="3821110"/>
            <a:ext cx="3305987" cy="12960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cs-CZ" b="1" u="sng" dirty="0" smtClean="0">
                <a:solidFill>
                  <a:srgbClr val="00B050"/>
                </a:solidFill>
                <a:latin typeface="Times New Roman" pitchFamily="18" charset="0"/>
                <a:cs typeface="Times New Roman" pitchFamily="18" charset="0"/>
              </a:rPr>
              <a:t>PŘÍČESTÍ</a:t>
            </a:r>
          </a:p>
          <a:p>
            <a:pPr algn="ctr"/>
            <a:endParaRPr lang="cs-CZ" b="1" dirty="0">
              <a:solidFill>
                <a:srgbClr val="00B050"/>
              </a:solidFill>
              <a:latin typeface="Times New Roman" pitchFamily="18" charset="0"/>
              <a:cs typeface="Times New Roman" pitchFamily="18" charset="0"/>
            </a:endParaRPr>
          </a:p>
          <a:p>
            <a:pPr algn="ctr"/>
            <a:r>
              <a:rPr lang="cs-CZ" b="1" dirty="0" smtClean="0">
                <a:solidFill>
                  <a:srgbClr val="00B050"/>
                </a:solidFill>
                <a:latin typeface="Times New Roman" pitchFamily="18" charset="0"/>
                <a:cs typeface="Times New Roman" pitchFamily="18" charset="0"/>
              </a:rPr>
              <a:t>MINULÉ                   TRPNÉ</a:t>
            </a:r>
            <a:endParaRPr lang="cs-CZ" b="1" dirty="0">
              <a:solidFill>
                <a:srgbClr val="00B050"/>
              </a:solidFill>
              <a:latin typeface="Times New Roman" pitchFamily="18" charset="0"/>
              <a:cs typeface="Times New Roman" pitchFamily="18" charset="0"/>
            </a:endParaRPr>
          </a:p>
        </p:txBody>
      </p:sp>
      <p:sp>
        <p:nvSpPr>
          <p:cNvPr id="4" name="Zaoblený obdélník 3"/>
          <p:cNvSpPr/>
          <p:nvPr/>
        </p:nvSpPr>
        <p:spPr>
          <a:xfrm>
            <a:off x="420484" y="2427878"/>
            <a:ext cx="3287420" cy="12960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cs-CZ" b="1" u="sng" dirty="0" smtClean="0">
                <a:solidFill>
                  <a:schemeClr val="accent2">
                    <a:lumMod val="75000"/>
                  </a:schemeClr>
                </a:solidFill>
                <a:latin typeface="Times New Roman" pitchFamily="18" charset="0"/>
                <a:cs typeface="Times New Roman" pitchFamily="18" charset="0"/>
              </a:rPr>
              <a:t>SLOVESNÝ VID</a:t>
            </a:r>
          </a:p>
          <a:p>
            <a:pPr algn="ctr"/>
            <a:endParaRPr lang="cs-CZ" b="1" dirty="0">
              <a:solidFill>
                <a:schemeClr val="accent2">
                  <a:lumMod val="75000"/>
                </a:schemeClr>
              </a:solidFill>
              <a:latin typeface="Times New Roman" pitchFamily="18" charset="0"/>
              <a:cs typeface="Times New Roman" pitchFamily="18" charset="0"/>
            </a:endParaRPr>
          </a:p>
          <a:p>
            <a:r>
              <a:rPr lang="cs-CZ" sz="1600" b="1" dirty="0" smtClean="0">
                <a:solidFill>
                  <a:schemeClr val="accent2">
                    <a:lumMod val="75000"/>
                  </a:schemeClr>
                </a:solidFill>
                <a:latin typeface="Times New Roman" pitchFamily="18" charset="0"/>
                <a:cs typeface="Times New Roman" pitchFamily="18" charset="0"/>
              </a:rPr>
              <a:t>DOKONAVÝ      NEDOKONAVÝ</a:t>
            </a:r>
            <a:endParaRPr lang="cs-CZ" sz="1600" b="1" dirty="0">
              <a:solidFill>
                <a:schemeClr val="accent2">
                  <a:lumMod val="75000"/>
                </a:schemeClr>
              </a:solidFill>
              <a:latin typeface="Times New Roman" pitchFamily="18" charset="0"/>
              <a:cs typeface="Times New Roman" pitchFamily="18" charset="0"/>
            </a:endParaRPr>
          </a:p>
        </p:txBody>
      </p:sp>
      <p:sp>
        <p:nvSpPr>
          <p:cNvPr id="5" name="Zaoblený obdélník 4"/>
          <p:cNvSpPr/>
          <p:nvPr/>
        </p:nvSpPr>
        <p:spPr>
          <a:xfrm>
            <a:off x="395535" y="987574"/>
            <a:ext cx="3312367" cy="129614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cs-CZ" b="1" u="sng" dirty="0" smtClean="0">
                <a:solidFill>
                  <a:schemeClr val="accent4">
                    <a:lumMod val="75000"/>
                  </a:schemeClr>
                </a:solidFill>
                <a:latin typeface="Times New Roman" pitchFamily="18" charset="0"/>
                <a:cs typeface="Times New Roman" pitchFamily="18" charset="0"/>
              </a:rPr>
              <a:t>SLOVESNÝ ROD</a:t>
            </a:r>
          </a:p>
          <a:p>
            <a:pPr algn="ctr"/>
            <a:endParaRPr lang="cs-CZ" b="1" dirty="0" smtClean="0">
              <a:solidFill>
                <a:schemeClr val="accent4">
                  <a:lumMod val="75000"/>
                </a:schemeClr>
              </a:solidFill>
              <a:latin typeface="Times New Roman" pitchFamily="18" charset="0"/>
              <a:cs typeface="Times New Roman" pitchFamily="18" charset="0"/>
            </a:endParaRPr>
          </a:p>
          <a:p>
            <a:pPr algn="ctr"/>
            <a:r>
              <a:rPr lang="cs-CZ" b="1" dirty="0" smtClean="0">
                <a:solidFill>
                  <a:schemeClr val="accent4">
                    <a:lumMod val="75000"/>
                  </a:schemeClr>
                </a:solidFill>
                <a:latin typeface="Times New Roman" pitchFamily="18" charset="0"/>
                <a:cs typeface="Times New Roman" pitchFamily="18" charset="0"/>
              </a:rPr>
              <a:t>ČINNÝ                      TRPNÝ</a:t>
            </a:r>
            <a:endParaRPr lang="cs-CZ" b="1" dirty="0">
              <a:solidFill>
                <a:schemeClr val="accent4">
                  <a:lumMod val="75000"/>
                </a:schemeClr>
              </a:solidFill>
              <a:latin typeface="Times New Roman" pitchFamily="18" charset="0"/>
              <a:cs typeface="Times New Roman" pitchFamily="18" charset="0"/>
            </a:endParaRPr>
          </a:p>
        </p:txBody>
      </p:sp>
      <p:sp>
        <p:nvSpPr>
          <p:cNvPr id="6" name="Zaoblený obdélník 5"/>
          <p:cNvSpPr/>
          <p:nvPr/>
        </p:nvSpPr>
        <p:spPr>
          <a:xfrm>
            <a:off x="5580112" y="985089"/>
            <a:ext cx="3312000" cy="12960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cs-CZ" b="1" u="sng" dirty="0" smtClean="0">
                <a:solidFill>
                  <a:srgbClr val="6666FF"/>
                </a:solidFill>
                <a:latin typeface="Times New Roman" pitchFamily="18" charset="0"/>
                <a:cs typeface="Times New Roman" pitchFamily="18" charset="0"/>
              </a:rPr>
              <a:t>PŘECHODNÍK</a:t>
            </a:r>
          </a:p>
          <a:p>
            <a:pPr algn="ctr"/>
            <a:endParaRPr lang="cs-CZ" b="1" u="sng" dirty="0" smtClean="0">
              <a:solidFill>
                <a:srgbClr val="6666FF"/>
              </a:solidFill>
              <a:latin typeface="Times New Roman" pitchFamily="18" charset="0"/>
              <a:cs typeface="Times New Roman" pitchFamily="18" charset="0"/>
            </a:endParaRPr>
          </a:p>
          <a:p>
            <a:r>
              <a:rPr lang="cs-CZ" b="1" dirty="0" smtClean="0">
                <a:solidFill>
                  <a:srgbClr val="6666FF"/>
                </a:solidFill>
                <a:latin typeface="Times New Roman" pitchFamily="18" charset="0"/>
                <a:cs typeface="Times New Roman" pitchFamily="18" charset="0"/>
              </a:rPr>
              <a:t>PŘÍTOMNÝ            MINULÝ</a:t>
            </a:r>
            <a:endParaRPr lang="cs-CZ" b="1" dirty="0">
              <a:solidFill>
                <a:srgbClr val="6666FF"/>
              </a:solidFill>
              <a:latin typeface="Times New Roman" pitchFamily="18" charset="0"/>
              <a:cs typeface="Times New Roman" pitchFamily="18" charset="0"/>
            </a:endParaRPr>
          </a:p>
          <a:p>
            <a:endParaRPr lang="cs-CZ" b="1" dirty="0">
              <a:solidFill>
                <a:srgbClr val="6666FF"/>
              </a:solidFill>
              <a:latin typeface="Times New Roman" pitchFamily="18" charset="0"/>
              <a:cs typeface="Times New Roman" pitchFamily="18" charset="0"/>
            </a:endParaRPr>
          </a:p>
        </p:txBody>
      </p:sp>
      <p:sp>
        <p:nvSpPr>
          <p:cNvPr id="7" name="Zaoblený obdélník 6"/>
          <p:cNvSpPr/>
          <p:nvPr/>
        </p:nvSpPr>
        <p:spPr>
          <a:xfrm>
            <a:off x="5580112" y="2421742"/>
            <a:ext cx="3312000" cy="129600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cs-CZ" sz="1600" b="1" u="sng" dirty="0" smtClean="0">
                <a:solidFill>
                  <a:srgbClr val="FF6600"/>
                </a:solidFill>
                <a:latin typeface="Times New Roman" pitchFamily="18" charset="0"/>
                <a:cs typeface="Times New Roman" pitchFamily="18" charset="0"/>
              </a:rPr>
              <a:t>SLOVESNÝ TVAR</a:t>
            </a:r>
          </a:p>
          <a:p>
            <a:pPr algn="ctr"/>
            <a:endParaRPr lang="cs-CZ" sz="1600" b="1" u="sng" dirty="0">
              <a:solidFill>
                <a:srgbClr val="FF6600"/>
              </a:solidFill>
              <a:latin typeface="Times New Roman" pitchFamily="18" charset="0"/>
              <a:cs typeface="Times New Roman" pitchFamily="18" charset="0"/>
            </a:endParaRPr>
          </a:p>
          <a:p>
            <a:pPr algn="ctr"/>
            <a:r>
              <a:rPr lang="cs-CZ" sz="1600" b="1" dirty="0" smtClean="0">
                <a:solidFill>
                  <a:srgbClr val="FF6600"/>
                </a:solidFill>
                <a:latin typeface="Times New Roman" pitchFamily="18" charset="0"/>
                <a:cs typeface="Times New Roman" pitchFamily="18" charset="0"/>
              </a:rPr>
              <a:t>URČITÝ                    NEURČITÝ</a:t>
            </a:r>
          </a:p>
          <a:p>
            <a:pPr algn="ctr"/>
            <a:r>
              <a:rPr lang="cs-CZ" sz="1600" b="1" dirty="0" smtClean="0">
                <a:solidFill>
                  <a:srgbClr val="FF6600"/>
                </a:solidFill>
                <a:latin typeface="Times New Roman" pitchFamily="18" charset="0"/>
                <a:cs typeface="Times New Roman" pitchFamily="18" charset="0"/>
              </a:rPr>
              <a:t>JEDNODUCHÝ          SLOŽENÝ</a:t>
            </a:r>
            <a:endParaRPr lang="cs-CZ" sz="1600" b="1" dirty="0">
              <a:solidFill>
                <a:srgbClr val="FF6600"/>
              </a:solidFill>
              <a:latin typeface="Times New Roman" pitchFamily="18" charset="0"/>
              <a:cs typeface="Times New Roman" pitchFamily="18" charset="0"/>
            </a:endParaRPr>
          </a:p>
        </p:txBody>
      </p:sp>
      <p:sp>
        <p:nvSpPr>
          <p:cNvPr id="8" name="Zaoblený obdélník 7"/>
          <p:cNvSpPr/>
          <p:nvPr/>
        </p:nvSpPr>
        <p:spPr>
          <a:xfrm>
            <a:off x="5589794" y="3821110"/>
            <a:ext cx="3312000" cy="1296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cs-CZ" b="1" u="sng" dirty="0" smtClean="0">
                <a:solidFill>
                  <a:schemeClr val="tx1">
                    <a:lumMod val="50000"/>
                    <a:lumOff val="50000"/>
                  </a:schemeClr>
                </a:solidFill>
                <a:latin typeface="Times New Roman" pitchFamily="18" charset="0"/>
                <a:cs typeface="Times New Roman" pitchFamily="18" charset="0"/>
              </a:rPr>
              <a:t>PODMIŇOVACÍ ZPŮSOB</a:t>
            </a:r>
          </a:p>
          <a:p>
            <a:pPr algn="ctr"/>
            <a:endParaRPr lang="cs-CZ" b="1" u="sng" dirty="0">
              <a:solidFill>
                <a:schemeClr val="tx1">
                  <a:lumMod val="50000"/>
                  <a:lumOff val="50000"/>
                </a:schemeClr>
              </a:solidFill>
              <a:latin typeface="Times New Roman" pitchFamily="18" charset="0"/>
              <a:cs typeface="Times New Roman" pitchFamily="18" charset="0"/>
            </a:endParaRPr>
          </a:p>
          <a:p>
            <a:pPr algn="ctr"/>
            <a:r>
              <a:rPr lang="cs-CZ" b="1" dirty="0" smtClean="0">
                <a:solidFill>
                  <a:schemeClr val="tx1">
                    <a:lumMod val="50000"/>
                    <a:lumOff val="50000"/>
                  </a:schemeClr>
                </a:solidFill>
                <a:latin typeface="Times New Roman" pitchFamily="18" charset="0"/>
                <a:cs typeface="Times New Roman" pitchFamily="18" charset="0"/>
              </a:rPr>
              <a:t>PŘÍTOMNÝ         MINULÝ</a:t>
            </a:r>
            <a:endParaRPr lang="cs-CZ" b="1" dirty="0">
              <a:solidFill>
                <a:schemeClr val="tx1">
                  <a:lumMod val="50000"/>
                  <a:lumOff val="50000"/>
                </a:schemeClr>
              </a:solidFill>
              <a:latin typeface="Times New Roman" pitchFamily="18" charset="0"/>
              <a:cs typeface="Times New Roman" pitchFamily="18" charset="0"/>
            </a:endParaRPr>
          </a:p>
        </p:txBody>
      </p:sp>
      <p:pic>
        <p:nvPicPr>
          <p:cNvPr id="1031" name="Picture 7" descr="C:\Users\parova\AppData\Local\Microsoft\Windows\Temporary Internet Files\Content.IE5\WS5S5I2K\MC90005396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5937" y="2262978"/>
            <a:ext cx="1440160" cy="157458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492443"/>
            <a:ext cx="8229600" cy="594000"/>
          </a:xfrm>
        </p:spPr>
        <p:txBody>
          <a:bodyPr>
            <a:normAutofit/>
          </a:bodyPr>
          <a:lstStyle/>
          <a:p>
            <a:pPr algn="l"/>
            <a:r>
              <a:rPr lang="cs-CZ" sz="2500" b="1" dirty="0" smtClean="0">
                <a:latin typeface="Times New Roman" pitchFamily="18" charset="0"/>
                <a:cs typeface="Times New Roman" pitchFamily="18" charset="0"/>
              </a:rPr>
              <a:t>12.4  Co si řekneme nového?</a:t>
            </a:r>
            <a:endParaRPr lang="cs-CZ" sz="2500" b="1" dirty="0">
              <a:latin typeface="Times New Roman" pitchFamily="18" charset="0"/>
              <a:cs typeface="Times New Roman" pitchFamily="18" charset="0"/>
            </a:endParaRPr>
          </a:p>
        </p:txBody>
      </p:sp>
      <p:sp>
        <p:nvSpPr>
          <p:cNvPr id="21" name="TextovéPole 20"/>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6" name="Zaoblený obdélník 5"/>
          <p:cNvSpPr/>
          <p:nvPr/>
        </p:nvSpPr>
        <p:spPr>
          <a:xfrm>
            <a:off x="107504" y="1131590"/>
            <a:ext cx="4392000" cy="106830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cs-CZ" sz="1300" b="1" u="sng" dirty="0" smtClean="0">
                <a:solidFill>
                  <a:schemeClr val="accent4">
                    <a:lumMod val="75000"/>
                  </a:schemeClr>
                </a:solidFill>
                <a:latin typeface="Times New Roman" pitchFamily="18" charset="0"/>
                <a:cs typeface="Times New Roman" pitchFamily="18" charset="0"/>
              </a:rPr>
              <a:t>SLOVESNÝ ROD</a:t>
            </a:r>
          </a:p>
          <a:p>
            <a:pPr algn="ctr"/>
            <a:r>
              <a:rPr lang="cs-CZ" sz="1300" b="1" u="sng" dirty="0" smtClean="0">
                <a:solidFill>
                  <a:schemeClr val="accent4">
                    <a:lumMod val="75000"/>
                  </a:schemeClr>
                </a:solidFill>
                <a:latin typeface="Times New Roman" pitchFamily="18" charset="0"/>
                <a:cs typeface="Times New Roman" pitchFamily="18" charset="0"/>
              </a:rPr>
              <a:t>ČINNÝ</a:t>
            </a:r>
            <a:r>
              <a:rPr lang="cs-CZ" sz="1300" b="1" dirty="0" smtClean="0">
                <a:solidFill>
                  <a:schemeClr val="accent4">
                    <a:lumMod val="75000"/>
                  </a:schemeClr>
                </a:solidFill>
                <a:latin typeface="Times New Roman" pitchFamily="18" charset="0"/>
                <a:cs typeface="Times New Roman" pitchFamily="18" charset="0"/>
              </a:rPr>
              <a:t>- PŮVODCE DĚJE JE PODMĚT ( Táta </a:t>
            </a:r>
            <a:r>
              <a:rPr lang="cs-CZ" sz="1300" b="1" dirty="0" smtClean="0">
                <a:solidFill>
                  <a:srgbClr val="FF0000"/>
                </a:solidFill>
                <a:latin typeface="Times New Roman" pitchFamily="18" charset="0"/>
                <a:cs typeface="Times New Roman" pitchFamily="18" charset="0"/>
              </a:rPr>
              <a:t>staví</a:t>
            </a:r>
            <a:r>
              <a:rPr lang="cs-CZ" sz="1300" b="1" dirty="0" smtClean="0">
                <a:solidFill>
                  <a:schemeClr val="accent4">
                    <a:lumMod val="75000"/>
                  </a:schemeClr>
                </a:solidFill>
                <a:latin typeface="Times New Roman" pitchFamily="18" charset="0"/>
                <a:cs typeface="Times New Roman" pitchFamily="18" charset="0"/>
              </a:rPr>
              <a:t> dům na kopci.) </a:t>
            </a:r>
            <a:r>
              <a:rPr lang="cs-CZ" sz="1300" b="1" u="sng" dirty="0" smtClean="0">
                <a:solidFill>
                  <a:schemeClr val="accent4">
                    <a:lumMod val="75000"/>
                  </a:schemeClr>
                </a:solidFill>
                <a:latin typeface="Times New Roman" pitchFamily="18" charset="0"/>
                <a:cs typeface="Times New Roman" pitchFamily="18" charset="0"/>
              </a:rPr>
              <a:t>TRPNÝ</a:t>
            </a:r>
            <a:r>
              <a:rPr lang="cs-CZ" sz="1300" b="1" dirty="0" smtClean="0">
                <a:solidFill>
                  <a:schemeClr val="accent4">
                    <a:lumMod val="75000"/>
                  </a:schemeClr>
                </a:solidFill>
                <a:latin typeface="Times New Roman" pitchFamily="18" charset="0"/>
                <a:cs typeface="Times New Roman" pitchFamily="18" charset="0"/>
              </a:rPr>
              <a:t> – PODMĚT NENÍ PŮVODCEM DĚJE ( Dům </a:t>
            </a:r>
            <a:r>
              <a:rPr lang="cs-CZ" sz="1300" b="1" dirty="0" smtClean="0">
                <a:solidFill>
                  <a:srgbClr val="FF0000"/>
                </a:solidFill>
                <a:latin typeface="Times New Roman" pitchFamily="18" charset="0"/>
                <a:cs typeface="Times New Roman" pitchFamily="18" charset="0"/>
              </a:rPr>
              <a:t>se staví </a:t>
            </a:r>
            <a:r>
              <a:rPr lang="cs-CZ" sz="1300" b="1" dirty="0" smtClean="0">
                <a:solidFill>
                  <a:schemeClr val="accent4">
                    <a:lumMod val="75000"/>
                  </a:schemeClr>
                </a:solidFill>
                <a:latin typeface="Times New Roman" pitchFamily="18" charset="0"/>
                <a:cs typeface="Times New Roman" pitchFamily="18" charset="0"/>
              </a:rPr>
              <a:t>na kopci. Dům </a:t>
            </a:r>
            <a:r>
              <a:rPr lang="cs-CZ" sz="1300" b="1" dirty="0" smtClean="0">
                <a:solidFill>
                  <a:srgbClr val="FF0000"/>
                </a:solidFill>
                <a:latin typeface="Times New Roman" pitchFamily="18" charset="0"/>
                <a:cs typeface="Times New Roman" pitchFamily="18" charset="0"/>
              </a:rPr>
              <a:t>je stavěn </a:t>
            </a:r>
            <a:r>
              <a:rPr lang="cs-CZ" sz="1300" b="1" dirty="0" smtClean="0">
                <a:solidFill>
                  <a:schemeClr val="accent4">
                    <a:lumMod val="75000"/>
                  </a:schemeClr>
                </a:solidFill>
                <a:latin typeface="Times New Roman" pitchFamily="18" charset="0"/>
                <a:cs typeface="Times New Roman" pitchFamily="18" charset="0"/>
              </a:rPr>
              <a:t>na kopci.)</a:t>
            </a:r>
            <a:endParaRPr lang="cs-CZ" sz="1300" b="1" dirty="0">
              <a:solidFill>
                <a:schemeClr val="accent4">
                  <a:lumMod val="75000"/>
                </a:schemeClr>
              </a:solidFill>
              <a:latin typeface="Times New Roman" pitchFamily="18" charset="0"/>
              <a:cs typeface="Times New Roman" pitchFamily="18" charset="0"/>
            </a:endParaRPr>
          </a:p>
        </p:txBody>
      </p:sp>
      <p:sp>
        <p:nvSpPr>
          <p:cNvPr id="7" name="Zaoblený obdélník 6"/>
          <p:cNvSpPr/>
          <p:nvPr/>
        </p:nvSpPr>
        <p:spPr>
          <a:xfrm>
            <a:off x="107504" y="2355726"/>
            <a:ext cx="4392000" cy="12960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cs-CZ" sz="1300" b="1" u="sng" dirty="0" smtClean="0">
                <a:solidFill>
                  <a:schemeClr val="accent2">
                    <a:lumMod val="75000"/>
                  </a:schemeClr>
                </a:solidFill>
                <a:latin typeface="Times New Roman" pitchFamily="18" charset="0"/>
                <a:cs typeface="Times New Roman" pitchFamily="18" charset="0"/>
              </a:rPr>
              <a:t>SLOVESNÝ VID</a:t>
            </a:r>
          </a:p>
          <a:p>
            <a:pPr algn="ctr"/>
            <a:r>
              <a:rPr lang="cs-CZ" sz="1300" b="1" dirty="0" smtClean="0">
                <a:solidFill>
                  <a:schemeClr val="accent2">
                    <a:lumMod val="75000"/>
                  </a:schemeClr>
                </a:solidFill>
                <a:latin typeface="Times New Roman" pitchFamily="18" charset="0"/>
                <a:cs typeface="Times New Roman" pitchFamily="18" charset="0"/>
              </a:rPr>
              <a:t>SCHOPNOST SLOVESA VYJÁDŘIT DĚJ</a:t>
            </a:r>
          </a:p>
          <a:p>
            <a:pPr algn="ctr"/>
            <a:r>
              <a:rPr lang="cs-CZ" sz="1300" b="1" u="sng" dirty="0" smtClean="0">
                <a:solidFill>
                  <a:schemeClr val="accent2">
                    <a:lumMod val="75000"/>
                  </a:schemeClr>
                </a:solidFill>
                <a:latin typeface="Times New Roman" pitchFamily="18" charset="0"/>
                <a:cs typeface="Times New Roman" pitchFamily="18" charset="0"/>
              </a:rPr>
              <a:t>DOKONAVÝ</a:t>
            </a:r>
            <a:r>
              <a:rPr lang="cs-CZ" sz="1300" b="1" dirty="0" smtClean="0">
                <a:solidFill>
                  <a:schemeClr val="accent2">
                    <a:lumMod val="75000"/>
                  </a:schemeClr>
                </a:solidFill>
                <a:latin typeface="Times New Roman" pitchFamily="18" charset="0"/>
                <a:cs typeface="Times New Roman" pitchFamily="18" charset="0"/>
              </a:rPr>
              <a:t> – OHRANIČENÝ DĚJ (přijít, zaspat)</a:t>
            </a:r>
          </a:p>
          <a:p>
            <a:pPr algn="ctr"/>
            <a:r>
              <a:rPr lang="cs-CZ" sz="1300" b="1" u="sng" dirty="0" smtClean="0">
                <a:solidFill>
                  <a:schemeClr val="accent2">
                    <a:lumMod val="75000"/>
                  </a:schemeClr>
                </a:solidFill>
                <a:latin typeface="Times New Roman" pitchFamily="18" charset="0"/>
                <a:cs typeface="Times New Roman" pitchFamily="18" charset="0"/>
              </a:rPr>
              <a:t>NEDOKONAVÝ</a:t>
            </a:r>
            <a:r>
              <a:rPr lang="cs-CZ" sz="1300" b="1" dirty="0" smtClean="0">
                <a:solidFill>
                  <a:schemeClr val="accent2">
                    <a:lumMod val="75000"/>
                  </a:schemeClr>
                </a:solidFill>
                <a:latin typeface="Times New Roman" pitchFamily="18" charset="0"/>
                <a:cs typeface="Times New Roman" pitchFamily="18" charset="0"/>
              </a:rPr>
              <a:t> – NEOHRANIČENÝ, PROBÍHAJÍCÍ DĚJ (chodit, spát</a:t>
            </a:r>
            <a:r>
              <a:rPr lang="cs-CZ" sz="1300" b="1" dirty="0" smtClean="0">
                <a:solidFill>
                  <a:schemeClr val="accent2">
                    <a:lumMod val="75000"/>
                  </a:schemeClr>
                </a:solidFill>
              </a:rPr>
              <a:t>)</a:t>
            </a:r>
            <a:endParaRPr lang="cs-CZ" sz="1300" b="1" dirty="0">
              <a:solidFill>
                <a:schemeClr val="accent2">
                  <a:lumMod val="75000"/>
                </a:schemeClr>
              </a:solidFill>
            </a:endParaRPr>
          </a:p>
        </p:txBody>
      </p:sp>
      <p:sp>
        <p:nvSpPr>
          <p:cNvPr id="8" name="Zástupný symbol pro obsah 7"/>
          <p:cNvSpPr>
            <a:spLocks noGrp="1"/>
          </p:cNvSpPr>
          <p:nvPr>
            <p:ph idx="1"/>
          </p:nvPr>
        </p:nvSpPr>
        <p:spPr>
          <a:xfrm>
            <a:off x="140770" y="3776790"/>
            <a:ext cx="4392000" cy="1296000"/>
          </a:xfrm>
          <a:prstGeom prst="roundRect">
            <a:avLst/>
          </a:prstGeom>
          <a:solidFill>
            <a:schemeClr val="accent3">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85000" lnSpcReduction="20000"/>
          </a:bodyPr>
          <a:lstStyle/>
          <a:p>
            <a:pPr marL="0" indent="0" algn="ctr">
              <a:buNone/>
            </a:pPr>
            <a:r>
              <a:rPr lang="cs-CZ" sz="1500" b="1" u="sng" dirty="0" smtClean="0">
                <a:solidFill>
                  <a:srgbClr val="00B050"/>
                </a:solidFill>
                <a:latin typeface="Times New Roman" pitchFamily="18" charset="0"/>
                <a:cs typeface="Times New Roman" pitchFamily="18" charset="0"/>
              </a:rPr>
              <a:t>PŘÍČESTÍ</a:t>
            </a:r>
          </a:p>
          <a:p>
            <a:pPr marL="0" indent="0" algn="ctr">
              <a:buNone/>
            </a:pPr>
            <a:r>
              <a:rPr lang="cs-CZ" sz="1500" b="1" dirty="0" smtClean="0">
                <a:solidFill>
                  <a:srgbClr val="00B050"/>
                </a:solidFill>
                <a:latin typeface="Times New Roman" pitchFamily="18" charset="0"/>
                <a:cs typeface="Times New Roman" pitchFamily="18" charset="0"/>
              </a:rPr>
              <a:t>SCHOPNOST SLOVESA VYTVÁŘET TVARY</a:t>
            </a:r>
          </a:p>
          <a:p>
            <a:pPr marL="0" indent="0" algn="ctr">
              <a:buNone/>
            </a:pPr>
            <a:r>
              <a:rPr lang="cs-CZ" sz="1500" b="1" u="sng" dirty="0" smtClean="0">
                <a:solidFill>
                  <a:srgbClr val="00B050"/>
                </a:solidFill>
                <a:latin typeface="Times New Roman" pitchFamily="18" charset="0"/>
                <a:cs typeface="Times New Roman" pitchFamily="18" charset="0"/>
              </a:rPr>
              <a:t>MINULÉ</a:t>
            </a:r>
            <a:r>
              <a:rPr lang="cs-CZ" sz="1500" b="1" dirty="0" smtClean="0">
                <a:solidFill>
                  <a:srgbClr val="00B050"/>
                </a:solidFill>
                <a:latin typeface="Times New Roman" pitchFamily="18" charset="0"/>
                <a:cs typeface="Times New Roman" pitchFamily="18" charset="0"/>
              </a:rPr>
              <a:t> – TVAR, KTERÝM SE TVOŘÍ MINULÝ ČAS (-l,-la,-</a:t>
            </a:r>
            <a:r>
              <a:rPr lang="cs-CZ" sz="1500" b="1" dirty="0" err="1" smtClean="0">
                <a:solidFill>
                  <a:srgbClr val="00B050"/>
                </a:solidFill>
                <a:latin typeface="Times New Roman" pitchFamily="18" charset="0"/>
                <a:cs typeface="Times New Roman" pitchFamily="18" charset="0"/>
              </a:rPr>
              <a:t>lo</a:t>
            </a:r>
            <a:r>
              <a:rPr lang="cs-CZ" sz="1500" b="1" dirty="0" smtClean="0">
                <a:solidFill>
                  <a:srgbClr val="00B050"/>
                </a:solidFill>
                <a:latin typeface="Times New Roman" pitchFamily="18" charset="0"/>
                <a:cs typeface="Times New Roman" pitchFamily="18" charset="0"/>
              </a:rPr>
              <a:t>,-</a:t>
            </a:r>
            <a:r>
              <a:rPr lang="cs-CZ" sz="1500" b="1" dirty="0" err="1" smtClean="0">
                <a:solidFill>
                  <a:srgbClr val="00B050"/>
                </a:solidFill>
                <a:latin typeface="Times New Roman" pitchFamily="18" charset="0"/>
                <a:cs typeface="Times New Roman" pitchFamily="18" charset="0"/>
              </a:rPr>
              <a:t>li</a:t>
            </a:r>
            <a:r>
              <a:rPr lang="cs-CZ" sz="1500" b="1" dirty="0" smtClean="0">
                <a:solidFill>
                  <a:srgbClr val="00B050"/>
                </a:solidFill>
                <a:latin typeface="Times New Roman" pitchFamily="18" charset="0"/>
                <a:cs typeface="Times New Roman" pitchFamily="18" charset="0"/>
              </a:rPr>
              <a:t>,-</a:t>
            </a:r>
            <a:r>
              <a:rPr lang="cs-CZ" sz="1500" b="1" dirty="0" err="1" smtClean="0">
                <a:solidFill>
                  <a:srgbClr val="00B050"/>
                </a:solidFill>
                <a:latin typeface="Times New Roman" pitchFamily="18" charset="0"/>
                <a:cs typeface="Times New Roman" pitchFamily="18" charset="0"/>
              </a:rPr>
              <a:t>ly</a:t>
            </a:r>
            <a:r>
              <a:rPr lang="cs-CZ" sz="1500" b="1" dirty="0" smtClean="0">
                <a:solidFill>
                  <a:srgbClr val="00B050"/>
                </a:solidFill>
                <a:latin typeface="Times New Roman" pitchFamily="18" charset="0"/>
                <a:cs typeface="Times New Roman" pitchFamily="18" charset="0"/>
              </a:rPr>
              <a:t>,)</a:t>
            </a:r>
          </a:p>
          <a:p>
            <a:pPr marL="0" indent="0" algn="ctr">
              <a:buNone/>
            </a:pPr>
            <a:r>
              <a:rPr lang="cs-CZ" sz="1500" b="1" u="sng" dirty="0" smtClean="0">
                <a:solidFill>
                  <a:srgbClr val="00B050"/>
                </a:solidFill>
                <a:latin typeface="Times New Roman" pitchFamily="18" charset="0"/>
                <a:cs typeface="Times New Roman" pitchFamily="18" charset="0"/>
              </a:rPr>
              <a:t>TRPNÉ</a:t>
            </a:r>
            <a:r>
              <a:rPr lang="cs-CZ" sz="1500" b="1" dirty="0" smtClean="0">
                <a:solidFill>
                  <a:srgbClr val="00B050"/>
                </a:solidFill>
                <a:latin typeface="Times New Roman" pitchFamily="18" charset="0"/>
                <a:cs typeface="Times New Roman" pitchFamily="18" charset="0"/>
              </a:rPr>
              <a:t> – TVAR, KTERÝM SE TVOŘÍ TRPNÝ ROD    (-na,-no,-ni,-</a:t>
            </a:r>
            <a:r>
              <a:rPr lang="cs-CZ" sz="1500" b="1" dirty="0" err="1" smtClean="0">
                <a:solidFill>
                  <a:srgbClr val="00B050"/>
                </a:solidFill>
                <a:latin typeface="Times New Roman" pitchFamily="18" charset="0"/>
                <a:cs typeface="Times New Roman" pitchFamily="18" charset="0"/>
              </a:rPr>
              <a:t>ny</a:t>
            </a:r>
            <a:r>
              <a:rPr lang="cs-CZ" sz="1500" b="1" dirty="0" smtClean="0">
                <a:solidFill>
                  <a:srgbClr val="00B050"/>
                </a:solidFill>
                <a:latin typeface="Times New Roman" pitchFamily="18" charset="0"/>
                <a:cs typeface="Times New Roman" pitchFamily="18" charset="0"/>
              </a:rPr>
              <a:t>/   -ta,-to,-ti,-ty) </a:t>
            </a:r>
            <a:endParaRPr lang="cs-CZ" sz="1500" b="1" u="sng" dirty="0" smtClean="0">
              <a:solidFill>
                <a:srgbClr val="00B050"/>
              </a:solidFill>
              <a:latin typeface="Times New Roman" pitchFamily="18" charset="0"/>
              <a:cs typeface="Times New Roman" pitchFamily="18" charset="0"/>
            </a:endParaRPr>
          </a:p>
          <a:p>
            <a:pPr marL="0" indent="0" algn="ctr">
              <a:buNone/>
            </a:pPr>
            <a:endParaRPr lang="cs-CZ" sz="1800" b="1" dirty="0" smtClean="0">
              <a:solidFill>
                <a:srgbClr val="00B050"/>
              </a:solidFill>
            </a:endParaRPr>
          </a:p>
        </p:txBody>
      </p:sp>
      <p:sp>
        <p:nvSpPr>
          <p:cNvPr id="9" name="Zaoblený obdélník 8"/>
          <p:cNvSpPr/>
          <p:nvPr/>
        </p:nvSpPr>
        <p:spPr>
          <a:xfrm>
            <a:off x="4639335" y="925272"/>
            <a:ext cx="4392000" cy="12960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cs-CZ" sz="1200" b="1" u="sng" dirty="0" smtClean="0">
                <a:solidFill>
                  <a:srgbClr val="6666FF"/>
                </a:solidFill>
                <a:latin typeface="Times New Roman" pitchFamily="18" charset="0"/>
                <a:cs typeface="Times New Roman" pitchFamily="18" charset="0"/>
              </a:rPr>
              <a:t>PŘECHODNÍK</a:t>
            </a:r>
          </a:p>
          <a:p>
            <a:pPr algn="ctr"/>
            <a:r>
              <a:rPr lang="cs-CZ" sz="1200" b="1" dirty="0" smtClean="0">
                <a:solidFill>
                  <a:srgbClr val="6666FF"/>
                </a:solidFill>
                <a:latin typeface="Times New Roman" pitchFamily="18" charset="0"/>
                <a:cs typeface="Times New Roman" pitchFamily="18" charset="0"/>
              </a:rPr>
              <a:t>ZASTARALÝ SLOVESNÝ TVAR</a:t>
            </a:r>
          </a:p>
          <a:p>
            <a:pPr algn="ctr"/>
            <a:r>
              <a:rPr lang="cs-CZ" sz="1200" b="1" u="sng" dirty="0" smtClean="0">
                <a:solidFill>
                  <a:srgbClr val="6666FF"/>
                </a:solidFill>
                <a:latin typeface="Times New Roman" pitchFamily="18" charset="0"/>
                <a:cs typeface="Times New Roman" pitchFamily="18" charset="0"/>
              </a:rPr>
              <a:t>PŘÍTOMNÝ </a:t>
            </a:r>
            <a:r>
              <a:rPr lang="cs-CZ" sz="1200" b="1" dirty="0" smtClean="0">
                <a:solidFill>
                  <a:srgbClr val="6666FF"/>
                </a:solidFill>
                <a:latin typeface="Times New Roman" pitchFamily="18" charset="0"/>
                <a:cs typeface="Times New Roman" pitchFamily="18" charset="0"/>
              </a:rPr>
              <a:t>– VYJADŘUJE DĚJ SOUBĚŽNÝ S DĚJEM V PŘÍSUDKU   (-a,-</a:t>
            </a:r>
            <a:r>
              <a:rPr lang="cs-CZ" sz="1200" b="1" dirty="0" err="1" smtClean="0">
                <a:solidFill>
                  <a:srgbClr val="6666FF"/>
                </a:solidFill>
                <a:latin typeface="Times New Roman" pitchFamily="18" charset="0"/>
                <a:cs typeface="Times New Roman" pitchFamily="18" charset="0"/>
              </a:rPr>
              <a:t>ouc</a:t>
            </a:r>
            <a:r>
              <a:rPr lang="cs-CZ" sz="1200" b="1" dirty="0" smtClean="0">
                <a:solidFill>
                  <a:srgbClr val="6666FF"/>
                </a:solidFill>
                <a:latin typeface="Times New Roman" pitchFamily="18" charset="0"/>
                <a:cs typeface="Times New Roman" pitchFamily="18" charset="0"/>
              </a:rPr>
              <a:t>,-</a:t>
            </a:r>
            <a:r>
              <a:rPr lang="cs-CZ" sz="1200" b="1" dirty="0" err="1" smtClean="0">
                <a:solidFill>
                  <a:srgbClr val="6666FF"/>
                </a:solidFill>
                <a:latin typeface="Times New Roman" pitchFamily="18" charset="0"/>
                <a:cs typeface="Times New Roman" pitchFamily="18" charset="0"/>
              </a:rPr>
              <a:t>ouce</a:t>
            </a:r>
            <a:r>
              <a:rPr lang="cs-CZ" sz="1200" b="1" dirty="0" smtClean="0">
                <a:solidFill>
                  <a:srgbClr val="6666FF"/>
                </a:solidFill>
                <a:latin typeface="Times New Roman" pitchFamily="18" charset="0"/>
                <a:cs typeface="Times New Roman" pitchFamily="18" charset="0"/>
              </a:rPr>
              <a:t>/ -e,-</a:t>
            </a:r>
            <a:r>
              <a:rPr lang="cs-CZ" sz="1200" b="1" dirty="0" err="1" smtClean="0">
                <a:solidFill>
                  <a:srgbClr val="6666FF"/>
                </a:solidFill>
                <a:latin typeface="Times New Roman" pitchFamily="18" charset="0"/>
                <a:cs typeface="Times New Roman" pitchFamily="18" charset="0"/>
              </a:rPr>
              <a:t>íc</a:t>
            </a:r>
            <a:r>
              <a:rPr lang="cs-CZ" sz="1200" b="1" dirty="0" smtClean="0">
                <a:solidFill>
                  <a:srgbClr val="6666FF"/>
                </a:solidFill>
                <a:latin typeface="Times New Roman" pitchFamily="18" charset="0"/>
                <a:cs typeface="Times New Roman" pitchFamily="18" charset="0"/>
              </a:rPr>
              <a:t>,-</a:t>
            </a:r>
            <a:r>
              <a:rPr lang="cs-CZ" sz="1200" b="1" dirty="0" err="1" smtClean="0">
                <a:solidFill>
                  <a:srgbClr val="6666FF"/>
                </a:solidFill>
                <a:latin typeface="Times New Roman" pitchFamily="18" charset="0"/>
                <a:cs typeface="Times New Roman" pitchFamily="18" charset="0"/>
              </a:rPr>
              <a:t>íce</a:t>
            </a:r>
            <a:r>
              <a:rPr lang="cs-CZ" sz="1200" b="1" dirty="0" smtClean="0">
                <a:solidFill>
                  <a:srgbClr val="6666FF"/>
                </a:solidFill>
                <a:latin typeface="Times New Roman" pitchFamily="18" charset="0"/>
                <a:cs typeface="Times New Roman" pitchFamily="18" charset="0"/>
              </a:rPr>
              <a:t> Vida ho, volal naň.)</a:t>
            </a:r>
          </a:p>
          <a:p>
            <a:pPr algn="ctr"/>
            <a:r>
              <a:rPr lang="cs-CZ" sz="1200" b="1" u="sng" dirty="0" smtClean="0">
                <a:solidFill>
                  <a:srgbClr val="6666FF"/>
                </a:solidFill>
                <a:latin typeface="Times New Roman" pitchFamily="18" charset="0"/>
                <a:cs typeface="Times New Roman" pitchFamily="18" charset="0"/>
              </a:rPr>
              <a:t>MINULÝ</a:t>
            </a:r>
            <a:r>
              <a:rPr lang="cs-CZ" sz="1200" b="1" dirty="0" smtClean="0">
                <a:solidFill>
                  <a:srgbClr val="6666FF"/>
                </a:solidFill>
                <a:latin typeface="Times New Roman" pitchFamily="18" charset="0"/>
                <a:cs typeface="Times New Roman" pitchFamily="18" charset="0"/>
              </a:rPr>
              <a:t> – VYJADŘUJE DĚJ PŘEDCHÁZEJÍ (-,-</a:t>
            </a:r>
            <a:r>
              <a:rPr lang="cs-CZ" sz="1200" b="1" dirty="0" err="1" smtClean="0">
                <a:solidFill>
                  <a:srgbClr val="6666FF"/>
                </a:solidFill>
                <a:latin typeface="Times New Roman" pitchFamily="18" charset="0"/>
                <a:cs typeface="Times New Roman" pitchFamily="18" charset="0"/>
              </a:rPr>
              <a:t>ši</a:t>
            </a:r>
            <a:r>
              <a:rPr lang="cs-CZ" sz="1200" b="1" dirty="0" smtClean="0">
                <a:solidFill>
                  <a:srgbClr val="6666FF"/>
                </a:solidFill>
                <a:latin typeface="Times New Roman" pitchFamily="18" charset="0"/>
                <a:cs typeface="Times New Roman" pitchFamily="18" charset="0"/>
              </a:rPr>
              <a:t>,-</a:t>
            </a:r>
            <a:r>
              <a:rPr lang="cs-CZ" sz="1200" b="1" dirty="0" err="1" smtClean="0">
                <a:solidFill>
                  <a:srgbClr val="6666FF"/>
                </a:solidFill>
                <a:latin typeface="Times New Roman" pitchFamily="18" charset="0"/>
                <a:cs typeface="Times New Roman" pitchFamily="18" charset="0"/>
              </a:rPr>
              <a:t>še</a:t>
            </a:r>
            <a:r>
              <a:rPr lang="cs-CZ" sz="1200" b="1" dirty="0" smtClean="0">
                <a:solidFill>
                  <a:srgbClr val="6666FF"/>
                </a:solidFill>
                <a:latin typeface="Times New Roman" pitchFamily="18" charset="0"/>
                <a:cs typeface="Times New Roman" pitchFamily="18" charset="0"/>
              </a:rPr>
              <a:t>/-v,-vši,-vše Uviděv ho, zavolal naň.)</a:t>
            </a:r>
            <a:endParaRPr lang="cs-CZ" sz="1200" b="1" u="sng" dirty="0" smtClean="0">
              <a:solidFill>
                <a:srgbClr val="6666FF"/>
              </a:solidFill>
              <a:latin typeface="Times New Roman" pitchFamily="18" charset="0"/>
              <a:cs typeface="Times New Roman" pitchFamily="18" charset="0"/>
            </a:endParaRPr>
          </a:p>
        </p:txBody>
      </p:sp>
      <p:sp>
        <p:nvSpPr>
          <p:cNvPr id="10" name="Zaoblený obdélník 9"/>
          <p:cNvSpPr/>
          <p:nvPr/>
        </p:nvSpPr>
        <p:spPr>
          <a:xfrm>
            <a:off x="4671992" y="2355726"/>
            <a:ext cx="4392000" cy="129600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cs-CZ" sz="1300" b="1" u="sng" dirty="0" smtClean="0">
                <a:solidFill>
                  <a:srgbClr val="FF6600"/>
                </a:solidFill>
                <a:latin typeface="Times New Roman" pitchFamily="18" charset="0"/>
                <a:cs typeface="Times New Roman" pitchFamily="18" charset="0"/>
              </a:rPr>
              <a:t>SLOVESNÝ TVAR</a:t>
            </a:r>
          </a:p>
          <a:p>
            <a:pPr algn="ctr"/>
            <a:r>
              <a:rPr lang="cs-CZ" sz="1300" b="1" u="sng" dirty="0" smtClean="0">
                <a:solidFill>
                  <a:srgbClr val="FF6600"/>
                </a:solidFill>
                <a:latin typeface="Times New Roman" pitchFamily="18" charset="0"/>
                <a:cs typeface="Times New Roman" pitchFamily="18" charset="0"/>
              </a:rPr>
              <a:t>JEDNODUCHÝ</a:t>
            </a:r>
            <a:r>
              <a:rPr lang="cs-CZ" sz="1300" b="1" dirty="0" smtClean="0">
                <a:solidFill>
                  <a:srgbClr val="FF6600"/>
                </a:solidFill>
                <a:latin typeface="Times New Roman" pitchFamily="18" charset="0"/>
                <a:cs typeface="Times New Roman" pitchFamily="18" charset="0"/>
              </a:rPr>
              <a:t> – JEHO SOUČÁSTÍ NENÍ TVAR SLOVESA BÝT (pozoruji, směje se).</a:t>
            </a:r>
          </a:p>
          <a:p>
            <a:pPr algn="ctr"/>
            <a:r>
              <a:rPr lang="cs-CZ" sz="1300" b="1" u="sng" dirty="0" smtClean="0">
                <a:solidFill>
                  <a:srgbClr val="FF6600"/>
                </a:solidFill>
                <a:latin typeface="Times New Roman" pitchFamily="18" charset="0"/>
                <a:cs typeface="Times New Roman" pitchFamily="18" charset="0"/>
              </a:rPr>
              <a:t>SLOŽENÝ</a:t>
            </a:r>
            <a:r>
              <a:rPr lang="cs-CZ" sz="1300" b="1" dirty="0" smtClean="0">
                <a:solidFill>
                  <a:srgbClr val="FF6600"/>
                </a:solidFill>
                <a:latin typeface="Times New Roman" pitchFamily="18" charset="0"/>
                <a:cs typeface="Times New Roman" pitchFamily="18" charset="0"/>
              </a:rPr>
              <a:t> – SLOŽEN Z PLNOVÝZNAMOVÉHO A POMOCNÉHO SLOVESA (budu pozorovat, smál by ses).</a:t>
            </a:r>
            <a:endParaRPr lang="cs-CZ" sz="1300" b="1" u="sng" dirty="0">
              <a:solidFill>
                <a:srgbClr val="FF6600"/>
              </a:solidFill>
              <a:latin typeface="Times New Roman" pitchFamily="18" charset="0"/>
              <a:cs typeface="Times New Roman" pitchFamily="18" charset="0"/>
            </a:endParaRPr>
          </a:p>
        </p:txBody>
      </p:sp>
      <p:sp>
        <p:nvSpPr>
          <p:cNvPr id="11" name="Zaoblený obdélník 10"/>
          <p:cNvSpPr/>
          <p:nvPr/>
        </p:nvSpPr>
        <p:spPr>
          <a:xfrm>
            <a:off x="4693697" y="3786302"/>
            <a:ext cx="4392000" cy="1296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cs-CZ" sz="1300" b="1" u="sng" dirty="0" smtClean="0">
                <a:solidFill>
                  <a:schemeClr val="tx1">
                    <a:lumMod val="50000"/>
                    <a:lumOff val="50000"/>
                  </a:schemeClr>
                </a:solidFill>
                <a:latin typeface="Times New Roman" pitchFamily="18" charset="0"/>
                <a:cs typeface="Times New Roman" pitchFamily="18" charset="0"/>
              </a:rPr>
              <a:t>PODMIŇOVACÍ ZPŮSOB</a:t>
            </a:r>
          </a:p>
          <a:p>
            <a:pPr algn="ctr"/>
            <a:r>
              <a:rPr lang="cs-CZ" sz="1300" b="1" dirty="0" smtClean="0">
                <a:solidFill>
                  <a:schemeClr val="tx1">
                    <a:lumMod val="50000"/>
                    <a:lumOff val="50000"/>
                  </a:schemeClr>
                </a:solidFill>
                <a:latin typeface="Times New Roman" pitchFamily="18" charset="0"/>
                <a:cs typeface="Times New Roman" pitchFamily="18" charset="0"/>
              </a:rPr>
              <a:t>VYJADŘUJE PODMÍNĚNÝ DĚJ NEBO PŘÁNÍ</a:t>
            </a:r>
          </a:p>
          <a:p>
            <a:pPr algn="ctr"/>
            <a:r>
              <a:rPr lang="cs-CZ" sz="1300" b="1" u="sng" dirty="0" smtClean="0">
                <a:solidFill>
                  <a:schemeClr val="tx1">
                    <a:lumMod val="50000"/>
                    <a:lumOff val="50000"/>
                  </a:schemeClr>
                </a:solidFill>
                <a:latin typeface="Times New Roman" pitchFamily="18" charset="0"/>
                <a:cs typeface="Times New Roman" pitchFamily="18" charset="0"/>
              </a:rPr>
              <a:t>PŘÍTOMNÝ</a:t>
            </a:r>
            <a:r>
              <a:rPr lang="cs-CZ" sz="1300" b="1" dirty="0" smtClean="0">
                <a:solidFill>
                  <a:schemeClr val="tx1">
                    <a:lumMod val="50000"/>
                    <a:lumOff val="50000"/>
                  </a:schemeClr>
                </a:solidFill>
                <a:latin typeface="Times New Roman" pitchFamily="18" charset="0"/>
                <a:cs typeface="Times New Roman" pitchFamily="18" charset="0"/>
              </a:rPr>
              <a:t>  - bych, bys, by, bychom byste, by (volali byste)</a:t>
            </a:r>
          </a:p>
          <a:p>
            <a:pPr algn="ctr"/>
            <a:r>
              <a:rPr lang="cs-CZ" sz="1300" b="1" u="sng" dirty="0" smtClean="0">
                <a:solidFill>
                  <a:schemeClr val="tx1">
                    <a:lumMod val="50000"/>
                    <a:lumOff val="50000"/>
                  </a:schemeClr>
                </a:solidFill>
                <a:latin typeface="Times New Roman" pitchFamily="18" charset="0"/>
                <a:cs typeface="Times New Roman" pitchFamily="18" charset="0"/>
              </a:rPr>
              <a:t>MINULÝ</a:t>
            </a:r>
            <a:r>
              <a:rPr lang="cs-CZ" sz="1300" b="1" dirty="0" smtClean="0">
                <a:solidFill>
                  <a:schemeClr val="tx1">
                    <a:lumMod val="50000"/>
                    <a:lumOff val="50000"/>
                  </a:schemeClr>
                </a:solidFill>
                <a:latin typeface="Times New Roman" pitchFamily="18" charset="0"/>
                <a:cs typeface="Times New Roman" pitchFamily="18" charset="0"/>
              </a:rPr>
              <a:t> – byl bych, byl bys, byl by, byli bychom, byli byste, byli by ( byli byste volali)</a:t>
            </a:r>
            <a:endParaRPr lang="cs-CZ" sz="1300" b="1" u="sng" dirty="0" smtClean="0">
              <a:solidFill>
                <a:schemeClr val="tx1">
                  <a:lumMod val="50000"/>
                  <a:lumOff val="50000"/>
                </a:schemeClr>
              </a:solidFill>
              <a:latin typeface="Times New Roman" pitchFamily="18" charset="0"/>
              <a:cs typeface="Times New Roman" pitchFamily="18" charset="0"/>
            </a:endParaRPr>
          </a:p>
          <a:p>
            <a:pPr algn="ctr"/>
            <a:endParaRPr lang="cs-CZ" b="1" u="sng" dirty="0">
              <a:solidFill>
                <a:schemeClr val="tx1">
                  <a:lumMod val="50000"/>
                  <a:lumOff val="50000"/>
                </a:schemeClr>
              </a:solidFill>
            </a:endParaRPr>
          </a:p>
          <a:p>
            <a:pPr algn="ctr"/>
            <a:endParaRPr lang="cs-CZ" b="1"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62372"/>
            <a:ext cx="3996952" cy="594066"/>
          </a:xfrm>
        </p:spPr>
        <p:txBody>
          <a:bodyPr anchor="t">
            <a:normAutofit fontScale="90000"/>
          </a:bodyPr>
          <a:lstStyle/>
          <a:p>
            <a:pPr algn="l"/>
            <a:r>
              <a:rPr lang="cs-CZ" sz="2800" b="1" dirty="0" smtClean="0">
                <a:latin typeface="Times New Roman" pitchFamily="18" charset="0"/>
                <a:cs typeface="Times New Roman" pitchFamily="18" charset="0"/>
              </a:rPr>
              <a:t>12.5  Procvičení a příklady</a:t>
            </a:r>
            <a:endParaRPr lang="cs-CZ" sz="2800" b="1" dirty="0">
              <a:latin typeface="Times New Roman" pitchFamily="18" charset="0"/>
              <a:cs typeface="Times New Roman" pitchFamily="18" charset="0"/>
            </a:endParaRPr>
          </a:p>
        </p:txBody>
      </p:sp>
      <p:sp>
        <p:nvSpPr>
          <p:cNvPr id="10" name="TextovéPole 9"/>
          <p:cNvSpPr txBox="1"/>
          <p:nvPr/>
        </p:nvSpPr>
        <p:spPr>
          <a:xfrm>
            <a:off x="395536" y="1635646"/>
            <a:ext cx="3816424" cy="369332"/>
          </a:xfrm>
          <a:prstGeom prst="rect">
            <a:avLst/>
          </a:prstGeom>
          <a:noFill/>
        </p:spPr>
        <p:txBody>
          <a:bodyPr wrap="square" rtlCol="0">
            <a:spAutoFit/>
          </a:bodyPr>
          <a:lstStyle/>
          <a:p>
            <a:endParaRPr lang="cs-CZ" dirty="0"/>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5" name="Zaoblený obdélník 4"/>
          <p:cNvSpPr/>
          <p:nvPr/>
        </p:nvSpPr>
        <p:spPr>
          <a:xfrm>
            <a:off x="107504" y="903750"/>
            <a:ext cx="4392000" cy="129614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cs-CZ" sz="1200" b="1" u="sng" dirty="0" smtClean="0">
                <a:solidFill>
                  <a:schemeClr val="accent4">
                    <a:lumMod val="75000"/>
                  </a:schemeClr>
                </a:solidFill>
                <a:latin typeface="Times New Roman" pitchFamily="18" charset="0"/>
                <a:cs typeface="Times New Roman" pitchFamily="18" charset="0"/>
              </a:rPr>
              <a:t>Slovesa v trpném rodě převeď do činného a opačně.</a:t>
            </a:r>
          </a:p>
          <a:p>
            <a:pPr algn="ctr"/>
            <a:r>
              <a:rPr lang="cs-CZ" sz="1200" b="1" dirty="0" smtClean="0">
                <a:solidFill>
                  <a:schemeClr val="accent4">
                    <a:lumMod val="75000"/>
                  </a:schemeClr>
                </a:solidFill>
                <a:latin typeface="Times New Roman" pitchFamily="18" charset="0"/>
                <a:cs typeface="Times New Roman" pitchFamily="18" charset="0"/>
              </a:rPr>
              <a:t>Jídelní stůl byl umístěn uprostřed místnosti. Fotbal se hraje všude na světě. Honza se převalil na pravý bok a usnul. V divadle se večer hraje Shakespearovo drama Hamlet. Uživatel přejmenoval soubor. Sešli se na parkovišti u dálnice.  Petr snědl velký salát. Každý rok jezdíme k moři.</a:t>
            </a:r>
          </a:p>
          <a:p>
            <a:pPr algn="ctr"/>
            <a:endParaRPr lang="cs-CZ" sz="1200" b="1" dirty="0">
              <a:solidFill>
                <a:schemeClr val="accent4">
                  <a:lumMod val="75000"/>
                </a:schemeClr>
              </a:solidFill>
              <a:latin typeface="Times New Roman" pitchFamily="18" charset="0"/>
              <a:cs typeface="Times New Roman" pitchFamily="18" charset="0"/>
            </a:endParaRPr>
          </a:p>
        </p:txBody>
      </p:sp>
      <p:sp>
        <p:nvSpPr>
          <p:cNvPr id="6" name="Zaoblený obdélník 5"/>
          <p:cNvSpPr/>
          <p:nvPr/>
        </p:nvSpPr>
        <p:spPr>
          <a:xfrm>
            <a:off x="107503" y="2221272"/>
            <a:ext cx="4392489" cy="1555518"/>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cs-CZ" sz="1200" b="1" u="sng" dirty="0" smtClean="0">
                <a:solidFill>
                  <a:schemeClr val="accent2">
                    <a:lumMod val="75000"/>
                  </a:schemeClr>
                </a:solidFill>
                <a:latin typeface="Times New Roman" pitchFamily="18" charset="0"/>
                <a:cs typeface="Times New Roman" pitchFamily="18" charset="0"/>
              </a:rPr>
              <a:t>Při doplňování vidových dvojic </a:t>
            </a:r>
            <a:r>
              <a:rPr lang="cs-CZ" sz="1200" b="1" u="sng" dirty="0">
                <a:solidFill>
                  <a:schemeClr val="accent2">
                    <a:lumMod val="75000"/>
                  </a:schemeClr>
                </a:solidFill>
                <a:latin typeface="Times New Roman" pitchFamily="18" charset="0"/>
                <a:cs typeface="Times New Roman" pitchFamily="18" charset="0"/>
              </a:rPr>
              <a:t>z</a:t>
            </a:r>
            <a:r>
              <a:rPr lang="cs-CZ" sz="1200" b="1" u="sng" dirty="0" smtClean="0">
                <a:solidFill>
                  <a:schemeClr val="accent2">
                    <a:lumMod val="75000"/>
                  </a:schemeClr>
                </a:solidFill>
                <a:latin typeface="Times New Roman" pitchFamily="18" charset="0"/>
                <a:cs typeface="Times New Roman" pitchFamily="18" charset="0"/>
              </a:rPr>
              <a:t>achovej os. ,číslo, čas a způsob.</a:t>
            </a:r>
          </a:p>
        </p:txBody>
      </p:sp>
      <p:sp>
        <p:nvSpPr>
          <p:cNvPr id="7" name="Zástupný symbol pro obsah 7"/>
          <p:cNvSpPr txBox="1">
            <a:spLocks/>
          </p:cNvSpPr>
          <p:nvPr/>
        </p:nvSpPr>
        <p:spPr>
          <a:xfrm>
            <a:off x="140770" y="3776790"/>
            <a:ext cx="4359222" cy="1296000"/>
          </a:xfrm>
          <a:prstGeom prst="roundRect">
            <a:avLst/>
          </a:prstGeom>
          <a:solidFill>
            <a:schemeClr val="accent3">
              <a:lumMod val="40000"/>
              <a:lumOff val="60000"/>
            </a:schemeClr>
          </a:solidFill>
          <a:ln w="25400" cap="flat" cmpd="sng" algn="ctr">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cs-CZ" sz="1200" b="1" u="sng" dirty="0" smtClean="0">
                <a:solidFill>
                  <a:srgbClr val="00B050"/>
                </a:solidFill>
                <a:latin typeface="Times New Roman" pitchFamily="18" charset="0"/>
                <a:cs typeface="Times New Roman" pitchFamily="18" charset="0"/>
              </a:rPr>
              <a:t>Z infinitivů vytvoř příčestí minulé a trpné.</a:t>
            </a:r>
          </a:p>
          <a:p>
            <a:r>
              <a:rPr lang="cs-CZ" sz="1200" b="1" dirty="0" smtClean="0">
                <a:solidFill>
                  <a:srgbClr val="00B050"/>
                </a:solidFill>
                <a:latin typeface="Times New Roman" pitchFamily="18" charset="0"/>
                <a:cs typeface="Times New Roman" pitchFamily="18" charset="0"/>
              </a:rPr>
              <a:t>VIDĚT	………………..	………………..</a:t>
            </a:r>
          </a:p>
          <a:p>
            <a:r>
              <a:rPr lang="cs-CZ" sz="1200" b="1" dirty="0" smtClean="0">
                <a:solidFill>
                  <a:srgbClr val="00B050"/>
                </a:solidFill>
                <a:latin typeface="Times New Roman" pitchFamily="18" charset="0"/>
                <a:cs typeface="Times New Roman" pitchFamily="18" charset="0"/>
              </a:rPr>
              <a:t>CHODIT	………………..	………………..</a:t>
            </a:r>
          </a:p>
          <a:p>
            <a:r>
              <a:rPr lang="cs-CZ" sz="1200" b="1" dirty="0" smtClean="0">
                <a:solidFill>
                  <a:srgbClr val="00B050"/>
                </a:solidFill>
                <a:latin typeface="Times New Roman" pitchFamily="18" charset="0"/>
                <a:cs typeface="Times New Roman" pitchFamily="18" charset="0"/>
              </a:rPr>
              <a:t>ZŮSTAT	………………..	………………..</a:t>
            </a:r>
          </a:p>
          <a:p>
            <a:r>
              <a:rPr lang="cs-CZ" sz="1200" b="1" dirty="0" smtClean="0">
                <a:solidFill>
                  <a:srgbClr val="00B050"/>
                </a:solidFill>
                <a:latin typeface="Times New Roman" pitchFamily="18" charset="0"/>
                <a:cs typeface="Times New Roman" pitchFamily="18" charset="0"/>
              </a:rPr>
              <a:t>SPÁT	………………..	………………..</a:t>
            </a:r>
          </a:p>
          <a:p>
            <a:endParaRPr lang="cs-CZ" sz="1800" b="1" dirty="0" smtClean="0">
              <a:solidFill>
                <a:srgbClr val="00B050"/>
              </a:solidFill>
            </a:endParaRPr>
          </a:p>
        </p:txBody>
      </p:sp>
      <p:sp>
        <p:nvSpPr>
          <p:cNvPr id="8" name="Zaoblený obdélník 7"/>
          <p:cNvSpPr/>
          <p:nvPr/>
        </p:nvSpPr>
        <p:spPr>
          <a:xfrm>
            <a:off x="4639335" y="925272"/>
            <a:ext cx="4392000" cy="12960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cs-CZ" sz="1200" b="1" u="sng" dirty="0" smtClean="0">
                <a:solidFill>
                  <a:srgbClr val="6666FF"/>
                </a:solidFill>
                <a:latin typeface="Times New Roman" pitchFamily="18" charset="0"/>
                <a:cs typeface="Times New Roman" pitchFamily="18" charset="0"/>
              </a:rPr>
              <a:t>V textu vyhledej přechodníky a převeď je do běžné češtiny.</a:t>
            </a:r>
          </a:p>
          <a:p>
            <a:pPr algn="ctr"/>
            <a:r>
              <a:rPr lang="cs-CZ" sz="1200" b="1" dirty="0" smtClean="0">
                <a:solidFill>
                  <a:srgbClr val="6666FF"/>
                </a:solidFill>
                <a:latin typeface="Times New Roman" pitchFamily="18" charset="0"/>
                <a:cs typeface="Times New Roman" pitchFamily="18" charset="0"/>
              </a:rPr>
              <a:t>Josef, nemoha se v tom za žádnou cenu vyznat, to pomalu vzdával. Držíc se mě křečovitě za ruku, nepřestávala hlasitě naříkat. Moje přítelkyně, neznajíc naši novou adresu, bloudila po městě. Špeh, uslyšev, co potřeboval, tichounce se odkradl. Vyskočiv svižně na koňský hřbet, rychle zmizel v záhybu cesty.</a:t>
            </a:r>
          </a:p>
        </p:txBody>
      </p:sp>
      <p:sp>
        <p:nvSpPr>
          <p:cNvPr id="9" name="Zaoblený obdélník 8"/>
          <p:cNvSpPr/>
          <p:nvPr/>
        </p:nvSpPr>
        <p:spPr>
          <a:xfrm>
            <a:off x="4671992" y="2221272"/>
            <a:ext cx="4392000" cy="1555518"/>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cs-CZ" sz="1200" b="1" u="sng" dirty="0" smtClean="0">
                <a:solidFill>
                  <a:srgbClr val="FF6600"/>
                </a:solidFill>
                <a:latin typeface="Times New Roman" pitchFamily="18" charset="0"/>
                <a:cs typeface="Times New Roman" pitchFamily="18" charset="0"/>
              </a:rPr>
              <a:t>Podtrhni jednoduchý slovesný tvar.</a:t>
            </a:r>
          </a:p>
          <a:p>
            <a:pPr algn="ctr"/>
            <a:r>
              <a:rPr lang="cs-CZ" sz="1200" b="1" dirty="0" smtClean="0">
                <a:solidFill>
                  <a:srgbClr val="FF6600"/>
                </a:solidFill>
                <a:latin typeface="Times New Roman" pitchFamily="18" charset="0"/>
                <a:cs typeface="Times New Roman" pitchFamily="18" charset="0"/>
              </a:rPr>
              <a:t>Šel jsem se podívat na bratrovo nové kolo. Snažila se tomu uvěřit. Kdy v pátek odjíždíš? A vrátíš se? Podařilo se mi chytit pěknou rýmu. Představení bylo úplně vyprodáno.  Uvolníte mě dnes odpoledne z vyučování? Děkuji. Kdybych bývala tušila, že sníš tolik palačinek se šlehačkou, koupila bych o půl pytle mouky víc, aby zbytek rodiny nemusel držet hladovku.</a:t>
            </a:r>
            <a:endParaRPr lang="cs-CZ" sz="1200" b="1" dirty="0">
              <a:solidFill>
                <a:srgbClr val="FF6600"/>
              </a:solidFill>
              <a:latin typeface="Times New Roman" pitchFamily="18" charset="0"/>
              <a:cs typeface="Times New Roman" pitchFamily="18" charset="0"/>
            </a:endParaRPr>
          </a:p>
        </p:txBody>
      </p:sp>
      <p:sp>
        <p:nvSpPr>
          <p:cNvPr id="11" name="Zaoblený obdélník 10"/>
          <p:cNvSpPr/>
          <p:nvPr/>
        </p:nvSpPr>
        <p:spPr>
          <a:xfrm>
            <a:off x="4693697" y="3786302"/>
            <a:ext cx="4392000" cy="1296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cs-CZ" sz="1200" b="1" u="sng" dirty="0" smtClean="0">
                <a:solidFill>
                  <a:schemeClr val="tx1">
                    <a:lumMod val="50000"/>
                    <a:lumOff val="50000"/>
                  </a:schemeClr>
                </a:solidFill>
                <a:latin typeface="Times New Roman" pitchFamily="18" charset="0"/>
                <a:cs typeface="Times New Roman" pitchFamily="18" charset="0"/>
              </a:rPr>
              <a:t>Tiskařský šotek řádil mezi podmiňovacím způsobem, oprav jeho chyby.</a:t>
            </a:r>
          </a:p>
          <a:p>
            <a:pPr algn="ctr"/>
            <a:r>
              <a:rPr lang="cs-CZ" sz="1200" b="1" dirty="0" smtClean="0">
                <a:solidFill>
                  <a:schemeClr val="tx1">
                    <a:lumMod val="50000"/>
                    <a:lumOff val="50000"/>
                  </a:schemeClr>
                </a:solidFill>
                <a:latin typeface="Times New Roman" pitchFamily="18" charset="0"/>
                <a:cs typeface="Times New Roman" pitchFamily="18" charset="0"/>
              </a:rPr>
              <a:t>Rádi bychom, sestoupili k potoku a vykoupali se. Zastavil by jste se u nás? Určitě by jsi se mohl lépe obléknout! Určitě byste se nebáli, kdyby jste věděli, kdo to je. Vydali jsme se do lesa, </a:t>
            </a:r>
            <a:r>
              <a:rPr lang="cs-CZ" sz="1200" b="1" dirty="0" err="1" smtClean="0">
                <a:solidFill>
                  <a:schemeClr val="tx1">
                    <a:lumMod val="50000"/>
                    <a:lumOff val="50000"/>
                  </a:schemeClr>
                </a:solidFill>
                <a:latin typeface="Times New Roman" pitchFamily="18" charset="0"/>
                <a:cs typeface="Times New Roman" pitchFamily="18" charset="0"/>
              </a:rPr>
              <a:t>abyjsme</a:t>
            </a:r>
            <a:r>
              <a:rPr lang="cs-CZ" sz="1200" b="1" dirty="0" smtClean="0">
                <a:solidFill>
                  <a:schemeClr val="tx1">
                    <a:lumMod val="50000"/>
                    <a:lumOff val="50000"/>
                  </a:schemeClr>
                </a:solidFill>
                <a:latin typeface="Times New Roman" pitchFamily="18" charset="0"/>
                <a:cs typeface="Times New Roman" pitchFamily="18" charset="0"/>
              </a:rPr>
              <a:t> našli houby. Pošlete je pryč, hádali by </a:t>
            </a:r>
            <a:r>
              <a:rPr lang="cs-CZ" sz="1200" b="1" dirty="0" err="1" smtClean="0">
                <a:solidFill>
                  <a:schemeClr val="tx1">
                    <a:lumMod val="50000"/>
                    <a:lumOff val="50000"/>
                  </a:schemeClr>
                </a:solidFill>
                <a:latin typeface="Times New Roman" pitchFamily="18" charset="0"/>
                <a:cs typeface="Times New Roman" pitchFamily="18" charset="0"/>
              </a:rPr>
              <a:t>jse</a:t>
            </a:r>
            <a:r>
              <a:rPr lang="cs-CZ" sz="1200" b="1" dirty="0" smtClean="0">
                <a:solidFill>
                  <a:schemeClr val="tx1">
                    <a:lumMod val="50000"/>
                    <a:lumOff val="50000"/>
                  </a:schemeClr>
                </a:solidFill>
                <a:latin typeface="Times New Roman" pitchFamily="18" charset="0"/>
                <a:cs typeface="Times New Roman" pitchFamily="18" charset="0"/>
              </a:rPr>
              <a:t> tu.</a:t>
            </a:r>
          </a:p>
          <a:p>
            <a:pPr algn="ctr"/>
            <a:endParaRPr lang="cs-CZ" sz="1200" b="1" u="sng" dirty="0" smtClean="0">
              <a:solidFill>
                <a:schemeClr val="tx1">
                  <a:lumMod val="50000"/>
                  <a:lumOff val="50000"/>
                </a:schemeClr>
              </a:solidFill>
            </a:endParaRPr>
          </a:p>
          <a:p>
            <a:pPr algn="ctr"/>
            <a:endParaRPr lang="cs-CZ" b="1" u="sng" dirty="0">
              <a:solidFill>
                <a:schemeClr val="tx1">
                  <a:lumMod val="50000"/>
                  <a:lumOff val="50000"/>
                </a:schemeClr>
              </a:solidFill>
            </a:endParaRPr>
          </a:p>
          <a:p>
            <a:pPr algn="ctr"/>
            <a:endParaRPr lang="cs-CZ" b="1" dirty="0">
              <a:solidFill>
                <a:schemeClr val="tx1">
                  <a:lumMod val="50000"/>
                  <a:lumOff val="50000"/>
                </a:schemeClr>
              </a:solidFill>
            </a:endParaRPr>
          </a:p>
        </p:txBody>
      </p:sp>
      <p:graphicFrame>
        <p:nvGraphicFramePr>
          <p:cNvPr id="3" name="Tabulka 2"/>
          <p:cNvGraphicFramePr>
            <a:graphicFrameLocks noGrp="1"/>
          </p:cNvGraphicFramePr>
          <p:nvPr>
            <p:extLst>
              <p:ext uri="{D42A27DB-BD31-4B8C-83A1-F6EECF244321}">
                <p14:modId xmlns:p14="http://schemas.microsoft.com/office/powerpoint/2010/main" val="1274076818"/>
              </p:ext>
            </p:extLst>
          </p:nvPr>
        </p:nvGraphicFramePr>
        <p:xfrm>
          <a:off x="467544" y="2582206"/>
          <a:ext cx="3816000" cy="1141672"/>
        </p:xfrm>
        <a:graphic>
          <a:graphicData uri="http://schemas.openxmlformats.org/drawingml/2006/table">
            <a:tbl>
              <a:tblPr firstRow="1" bandRow="1">
                <a:tableStyleId>{21E4AEA4-8DFA-4A89-87EB-49C32662AFE0}</a:tableStyleId>
              </a:tblPr>
              <a:tblGrid>
                <a:gridCol w="954000"/>
                <a:gridCol w="954000"/>
                <a:gridCol w="954000"/>
                <a:gridCol w="954000"/>
              </a:tblGrid>
              <a:tr h="341805">
                <a:tc>
                  <a:txBody>
                    <a:bodyPr/>
                    <a:lstStyle/>
                    <a:p>
                      <a:pPr algn="ctr"/>
                      <a:r>
                        <a:rPr lang="cs-CZ" sz="1200" b="1" dirty="0" smtClean="0">
                          <a:solidFill>
                            <a:srgbClr val="002060"/>
                          </a:solidFill>
                        </a:rPr>
                        <a:t>ODŘEKL</a:t>
                      </a:r>
                      <a:endParaRPr lang="cs-CZ" sz="1200" b="1" dirty="0">
                        <a:solidFill>
                          <a:srgbClr val="002060"/>
                        </a:solidFill>
                      </a:endParaRPr>
                    </a:p>
                  </a:txBody>
                  <a:tcPr anchor="ctr"/>
                </a:tc>
                <a:tc>
                  <a:txBody>
                    <a:bodyPr/>
                    <a:lstStyle/>
                    <a:p>
                      <a:pPr algn="ctr"/>
                      <a:endParaRPr lang="cs-CZ" sz="1200" b="1" dirty="0">
                        <a:solidFill>
                          <a:srgbClr val="002060"/>
                        </a:solidFill>
                      </a:endParaRPr>
                    </a:p>
                  </a:txBody>
                  <a:tcPr anchor="ctr"/>
                </a:tc>
                <a:tc>
                  <a:txBody>
                    <a:bodyPr/>
                    <a:lstStyle/>
                    <a:p>
                      <a:pPr algn="ctr"/>
                      <a:endParaRPr lang="cs-CZ" sz="1200" b="1" dirty="0">
                        <a:solidFill>
                          <a:srgbClr val="002060"/>
                        </a:solidFill>
                      </a:endParaRPr>
                    </a:p>
                  </a:txBody>
                  <a:tcPr anchor="ctr"/>
                </a:tc>
                <a:tc>
                  <a:txBody>
                    <a:bodyPr/>
                    <a:lstStyle/>
                    <a:p>
                      <a:pPr algn="ctr"/>
                      <a:r>
                        <a:rPr lang="cs-CZ" sz="1200" b="1" dirty="0" smtClean="0">
                          <a:solidFill>
                            <a:srgbClr val="002060"/>
                          </a:solidFill>
                        </a:rPr>
                        <a:t>VOLÁ</a:t>
                      </a:r>
                      <a:endParaRPr lang="cs-CZ" sz="1200" b="1" dirty="0">
                        <a:solidFill>
                          <a:srgbClr val="002060"/>
                        </a:solidFill>
                      </a:endParaRPr>
                    </a:p>
                  </a:txBody>
                  <a:tcPr anchor="ctr"/>
                </a:tc>
              </a:tr>
              <a:tr h="395579">
                <a:tc>
                  <a:txBody>
                    <a:bodyPr/>
                    <a:lstStyle/>
                    <a:p>
                      <a:pPr algn="ctr"/>
                      <a:r>
                        <a:rPr lang="cs-CZ" sz="1200" b="1" dirty="0" smtClean="0">
                          <a:solidFill>
                            <a:srgbClr val="002060"/>
                          </a:solidFill>
                        </a:rPr>
                        <a:t>ZAVŘI</a:t>
                      </a:r>
                      <a:endParaRPr lang="cs-CZ" sz="1200" b="1" dirty="0">
                        <a:solidFill>
                          <a:srgbClr val="002060"/>
                        </a:solidFill>
                      </a:endParaRPr>
                    </a:p>
                  </a:txBody>
                  <a:tcPr anchor="ctr"/>
                </a:tc>
                <a:tc>
                  <a:txBody>
                    <a:bodyPr/>
                    <a:lstStyle/>
                    <a:p>
                      <a:pPr algn="ctr"/>
                      <a:endParaRPr lang="cs-CZ" sz="1200" b="1" dirty="0">
                        <a:solidFill>
                          <a:srgbClr val="002060"/>
                        </a:solidFill>
                      </a:endParaRPr>
                    </a:p>
                  </a:txBody>
                  <a:tcPr anchor="ctr"/>
                </a:tc>
                <a:tc>
                  <a:txBody>
                    <a:bodyPr/>
                    <a:lstStyle/>
                    <a:p>
                      <a:pPr algn="ctr"/>
                      <a:r>
                        <a:rPr lang="cs-CZ" sz="1200" b="1" dirty="0" smtClean="0">
                          <a:solidFill>
                            <a:srgbClr val="002060"/>
                          </a:solidFill>
                        </a:rPr>
                        <a:t>ODPOVÍM</a:t>
                      </a:r>
                      <a:endParaRPr lang="cs-CZ" sz="1200" b="1" dirty="0">
                        <a:solidFill>
                          <a:srgbClr val="002060"/>
                        </a:solidFill>
                      </a:endParaRPr>
                    </a:p>
                  </a:txBody>
                  <a:tcPr anchor="ctr"/>
                </a:tc>
                <a:tc>
                  <a:txBody>
                    <a:bodyPr/>
                    <a:lstStyle/>
                    <a:p>
                      <a:pPr algn="ctr"/>
                      <a:endParaRPr lang="cs-CZ" sz="1200" b="1" dirty="0">
                        <a:solidFill>
                          <a:srgbClr val="002060"/>
                        </a:solidFill>
                      </a:endParaRPr>
                    </a:p>
                  </a:txBody>
                  <a:tcPr anchor="ctr"/>
                </a:tc>
              </a:tr>
              <a:tr h="404288">
                <a:tc>
                  <a:txBody>
                    <a:bodyPr/>
                    <a:lstStyle/>
                    <a:p>
                      <a:pPr algn="ctr"/>
                      <a:endParaRPr lang="cs-CZ" sz="1200" b="1" dirty="0">
                        <a:solidFill>
                          <a:srgbClr val="002060"/>
                        </a:solidFill>
                      </a:endParaRPr>
                    </a:p>
                  </a:txBody>
                  <a:tcPr anchor="ctr"/>
                </a:tc>
                <a:tc>
                  <a:txBody>
                    <a:bodyPr/>
                    <a:lstStyle/>
                    <a:p>
                      <a:pPr algn="ctr"/>
                      <a:r>
                        <a:rPr lang="cs-CZ" sz="1200" b="1" dirty="0" smtClean="0">
                          <a:solidFill>
                            <a:srgbClr val="002060"/>
                          </a:solidFill>
                        </a:rPr>
                        <a:t>DLABEJ</a:t>
                      </a:r>
                      <a:endParaRPr lang="cs-CZ" sz="1200" b="1" dirty="0">
                        <a:solidFill>
                          <a:srgbClr val="002060"/>
                        </a:solidFill>
                      </a:endParaRPr>
                    </a:p>
                  </a:txBody>
                  <a:tcPr anchor="ctr"/>
                </a:tc>
                <a:tc>
                  <a:txBody>
                    <a:bodyPr/>
                    <a:lstStyle/>
                    <a:p>
                      <a:pPr algn="ctr"/>
                      <a:endParaRPr lang="cs-CZ" sz="1200" b="1" dirty="0">
                        <a:solidFill>
                          <a:srgbClr val="002060"/>
                        </a:solidFill>
                      </a:endParaRPr>
                    </a:p>
                  </a:txBody>
                  <a:tcPr anchor="ctr"/>
                </a:tc>
                <a:tc>
                  <a:txBody>
                    <a:bodyPr/>
                    <a:lstStyle/>
                    <a:p>
                      <a:pPr algn="ctr"/>
                      <a:r>
                        <a:rPr lang="cs-CZ" sz="1200" b="1" dirty="0" smtClean="0">
                          <a:solidFill>
                            <a:srgbClr val="002060"/>
                          </a:solidFill>
                        </a:rPr>
                        <a:t>VIDÍ</a:t>
                      </a:r>
                      <a:endParaRPr lang="cs-CZ" sz="1200" b="1" dirty="0">
                        <a:solidFill>
                          <a:srgbClr val="002060"/>
                        </a:solidFill>
                      </a:endParaRPr>
                    </a:p>
                  </a:txBody>
                  <a:tcPr anchor="ct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492443"/>
            <a:ext cx="8229600" cy="594000"/>
          </a:xfrm>
        </p:spPr>
        <p:txBody>
          <a:bodyPr>
            <a:normAutofit/>
          </a:bodyPr>
          <a:lstStyle/>
          <a:p>
            <a:pPr algn="l"/>
            <a:r>
              <a:rPr lang="cs-CZ" sz="2500" b="1" dirty="0" smtClean="0">
                <a:latin typeface="Times New Roman" pitchFamily="18" charset="0"/>
                <a:cs typeface="Times New Roman" pitchFamily="18" charset="0"/>
              </a:rPr>
              <a:t>12.6  Něco navíc pro šikovné</a:t>
            </a:r>
            <a:endParaRPr lang="cs-CZ" sz="2500" b="1" dirty="0">
              <a:latin typeface="Times New Roman" pitchFamily="18" charset="0"/>
              <a:cs typeface="Times New Roman" pitchFamily="18" charset="0"/>
            </a:endParaRP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855655182"/>
              </p:ext>
            </p:extLst>
          </p:nvPr>
        </p:nvGraphicFramePr>
        <p:xfrm>
          <a:off x="539552" y="1707654"/>
          <a:ext cx="8229708" cy="3337560"/>
        </p:xfrm>
        <a:graphic>
          <a:graphicData uri="http://schemas.openxmlformats.org/drawingml/2006/table">
            <a:tbl>
              <a:tblPr firstRow="1" bandRow="1">
                <a:tableStyleId>{2D5ABB26-0587-4C30-8999-92F81FD0307C}</a:tableStyleId>
              </a:tblPr>
              <a:tblGrid>
                <a:gridCol w="914412"/>
                <a:gridCol w="914412"/>
                <a:gridCol w="914412"/>
                <a:gridCol w="914412"/>
                <a:gridCol w="914412"/>
                <a:gridCol w="914412"/>
                <a:gridCol w="914412"/>
                <a:gridCol w="914412"/>
                <a:gridCol w="914412"/>
              </a:tblGrid>
              <a:tr h="370840">
                <a:tc>
                  <a:txBody>
                    <a:bodyPr/>
                    <a:lstStyle/>
                    <a:p>
                      <a:pPr algn="ctr"/>
                      <a:endParaRPr lang="cs-CZ" sz="1100" b="1" dirty="0">
                        <a:latin typeface="Times New Roman" pitchFamily="18" charset="0"/>
                        <a:cs typeface="Times New Roman" pitchFamily="18" charset="0"/>
                      </a:endParaRPr>
                    </a:p>
                  </a:txBody>
                  <a:tcPr marL="91282" marR="91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SEDĚT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PÍT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VÉST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PSÁT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ŠÍT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70840">
                <a:tc>
                  <a:txBody>
                    <a:bodyPr/>
                    <a:lstStyle/>
                    <a:p>
                      <a:pPr algn="ctr"/>
                      <a:r>
                        <a:rPr lang="cs-CZ" sz="1100" dirty="0" smtClean="0">
                          <a:latin typeface="Times New Roman" pitchFamily="18" charset="0"/>
                          <a:cs typeface="Times New Roman" pitchFamily="18" charset="0"/>
                        </a:rPr>
                        <a:t>ČÍST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VÉST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PSÁT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ŠÍT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SEDĚT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70840">
                <a:tc>
                  <a:txBody>
                    <a:bodyPr/>
                    <a:lstStyle/>
                    <a:p>
                      <a:pPr algn="ctr"/>
                      <a:r>
                        <a:rPr lang="cs-CZ" sz="1100" dirty="0" smtClean="0">
                          <a:latin typeface="Times New Roman" pitchFamily="18" charset="0"/>
                          <a:cs typeface="Times New Roman" pitchFamily="18" charset="0"/>
                        </a:rPr>
                        <a:t>ŠÍT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PÍT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LEŽET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SEDĚT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BĚHAT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SNÍT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70840">
                <a:tc>
                  <a:txBody>
                    <a:bodyPr/>
                    <a:lstStyle/>
                    <a:p>
                      <a:pPr algn="ctr"/>
                      <a:endParaRPr lang="cs-CZ" sz="1100" dirty="0">
                        <a:latin typeface="Times New Roman" pitchFamily="18" charset="0"/>
                        <a:cs typeface="Times New Roman" pitchFamily="18" charset="0"/>
                      </a:endParaRPr>
                    </a:p>
                  </a:txBody>
                  <a:tcPr marL="91282" marR="9128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PÍT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ŠÍT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LEŽET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BĚHAT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SEDĚT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370840">
                <a:tc>
                  <a:txBody>
                    <a:bodyPr/>
                    <a:lstStyle/>
                    <a:p>
                      <a:pPr algn="ctr"/>
                      <a:r>
                        <a:rPr lang="cs-CZ" sz="1100" dirty="0" smtClean="0">
                          <a:latin typeface="Times New Roman" pitchFamily="18" charset="0"/>
                          <a:cs typeface="Times New Roman" pitchFamily="18" charset="0"/>
                        </a:rPr>
                        <a:t>BĚHAT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LEŽET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ŠÍT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VÉST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SEDĚT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PÍT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SNÍT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ČÍST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370840">
                <a:tc>
                  <a:txBody>
                    <a:bodyPr/>
                    <a:lstStyle/>
                    <a:p>
                      <a:pPr algn="ctr"/>
                      <a:r>
                        <a:rPr lang="cs-CZ" sz="1100" dirty="0" smtClean="0">
                          <a:latin typeface="Times New Roman" pitchFamily="18" charset="0"/>
                          <a:cs typeface="Times New Roman" pitchFamily="18" charset="0"/>
                        </a:rPr>
                        <a:t>SEDĚT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PSÁT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ČÍST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BĚHAT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VÉST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370840">
                <a:tc>
                  <a:txBody>
                    <a:bodyPr/>
                    <a:lstStyle/>
                    <a:p>
                      <a:pPr algn="ctr"/>
                      <a:r>
                        <a:rPr lang="cs-CZ" sz="1100" dirty="0" smtClean="0">
                          <a:latin typeface="Times New Roman" pitchFamily="18" charset="0"/>
                          <a:cs typeface="Times New Roman" pitchFamily="18" charset="0"/>
                        </a:rPr>
                        <a:t>PSÁT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BĚHAT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ŠÍT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LEŽET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ČÍST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VÉST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70840">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LEŽET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SEDĚT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PSÁT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ŠÍT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BĚHAT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70840">
                <a:tc>
                  <a:txBody>
                    <a:bodyPr/>
                    <a:lstStyle/>
                    <a:p>
                      <a:pPr algn="ctr"/>
                      <a:r>
                        <a:rPr lang="cs-CZ" sz="1100" dirty="0" smtClean="0">
                          <a:latin typeface="Times New Roman" pitchFamily="18" charset="0"/>
                          <a:cs typeface="Times New Roman" pitchFamily="18" charset="0"/>
                        </a:rPr>
                        <a:t>SNÍT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VÉST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ČÍST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cs-CZ" sz="1100" dirty="0" smtClean="0">
                          <a:latin typeface="Times New Roman" pitchFamily="18" charset="0"/>
                          <a:cs typeface="Times New Roman" pitchFamily="18" charset="0"/>
                        </a:rPr>
                        <a:t>BĚHAT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SEDĚT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cs-CZ" sz="1100" dirty="0" smtClean="0">
                          <a:latin typeface="Times New Roman" pitchFamily="18" charset="0"/>
                          <a:cs typeface="Times New Roman" pitchFamily="18" charset="0"/>
                        </a:rPr>
                        <a:t>PSÁT</a:t>
                      </a:r>
                      <a:endParaRPr lang="cs-CZ" sz="1100" dirty="0">
                        <a:latin typeface="Times New Roman" pitchFamily="18" charset="0"/>
                        <a:cs typeface="Times New Roman" pitchFamily="18" charset="0"/>
                      </a:endParaRPr>
                    </a:p>
                  </a:txBody>
                  <a:tcPr marL="91282" marR="912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bl>
          </a:graphicData>
        </a:graphic>
      </p:graphicFrame>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5" name="Obdélník 4"/>
          <p:cNvSpPr/>
          <p:nvPr/>
        </p:nvSpPr>
        <p:spPr>
          <a:xfrm>
            <a:off x="539552" y="987574"/>
            <a:ext cx="8208912" cy="64807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cs-CZ" sz="3600" b="1" dirty="0" smtClean="0">
                <a:latin typeface="Times New Roman" pitchFamily="18" charset="0"/>
                <a:cs typeface="Times New Roman" pitchFamily="18" charset="0"/>
              </a:rPr>
              <a:t>SLOVESNÉ SUDOKU</a:t>
            </a:r>
            <a:endParaRPr lang="cs-CZ" sz="36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13" y="492443"/>
            <a:ext cx="8229600" cy="594000"/>
          </a:xfrm>
        </p:spPr>
        <p:txBody>
          <a:bodyPr anchor="t">
            <a:normAutofit fontScale="90000"/>
          </a:bodyPr>
          <a:lstStyle/>
          <a:p>
            <a:pPr algn="l"/>
            <a:r>
              <a:rPr lang="cs-CZ" sz="2800" b="1" dirty="0" smtClean="0">
                <a:latin typeface="Times New Roman" pitchFamily="18" charset="0"/>
                <a:cs typeface="Times New Roman" pitchFamily="18" charset="0"/>
              </a:rPr>
              <a:t>12.7  CLIL</a:t>
            </a:r>
            <a:r>
              <a:rPr lang="cs-CZ" sz="800" b="1" dirty="0" smtClean="0">
                <a:latin typeface="Times New Roman" pitchFamily="18" charset="0"/>
                <a:cs typeface="Times New Roman" pitchFamily="18" charset="0"/>
              </a:rPr>
              <a:t/>
            </a:r>
            <a:br>
              <a:rPr lang="cs-CZ" sz="800" b="1" dirty="0" smtClean="0">
                <a:latin typeface="Times New Roman" pitchFamily="18" charset="0"/>
                <a:cs typeface="Times New Roman" pitchFamily="18" charset="0"/>
              </a:rPr>
            </a:br>
            <a:endParaRPr lang="cs-CZ" sz="2500" b="1"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843558"/>
            <a:ext cx="9144000" cy="4176464"/>
          </a:xfrm>
        </p:spPr>
        <p:txBody>
          <a:bodyPr>
            <a:normAutofit lnSpcReduction="10000"/>
          </a:bodyPr>
          <a:lstStyle/>
          <a:p>
            <a:pPr marL="0" indent="0">
              <a:buNone/>
            </a:pPr>
            <a:endParaRPr lang="cs-CZ" sz="1600" b="1" u="sng" dirty="0" smtClean="0">
              <a:latin typeface="Times New Roman" pitchFamily="18" charset="0"/>
              <a:cs typeface="Times New Roman" pitchFamily="18" charset="0"/>
            </a:endParaRPr>
          </a:p>
          <a:p>
            <a:pPr marL="0" indent="0">
              <a:buNone/>
            </a:pPr>
            <a:r>
              <a:rPr lang="cs-CZ" sz="2000" b="1" u="sng" dirty="0" smtClean="0">
                <a:latin typeface="Times New Roman" pitchFamily="18" charset="0"/>
                <a:cs typeface="Times New Roman" pitchFamily="18" charset="0"/>
              </a:rPr>
              <a:t>My </a:t>
            </a:r>
            <a:r>
              <a:rPr lang="cs-CZ" sz="2000" b="1" u="sng" dirty="0" err="1" smtClean="0">
                <a:latin typeface="Times New Roman" pitchFamily="18" charset="0"/>
                <a:cs typeface="Times New Roman" pitchFamily="18" charset="0"/>
              </a:rPr>
              <a:t>holiday</a:t>
            </a:r>
            <a:endParaRPr lang="cs-CZ" sz="2000" b="1" u="sng" dirty="0" smtClean="0">
              <a:latin typeface="Times New Roman" pitchFamily="18" charset="0"/>
              <a:cs typeface="Times New Roman" pitchFamily="18" charset="0"/>
            </a:endParaRPr>
          </a:p>
          <a:p>
            <a:pPr marL="0" indent="0">
              <a:buNone/>
            </a:pPr>
            <a:r>
              <a:rPr lang="cs-CZ" sz="2000" dirty="0" err="1" smtClean="0">
                <a:latin typeface="Times New Roman" pitchFamily="18" charset="0"/>
                <a:cs typeface="Times New Roman" pitchFamily="18" charset="0"/>
              </a:rPr>
              <a:t>The</a:t>
            </a:r>
            <a:r>
              <a:rPr lang="cs-CZ" sz="2000" dirty="0" smtClean="0">
                <a:latin typeface="Times New Roman" pitchFamily="18" charset="0"/>
                <a:cs typeface="Times New Roman" pitchFamily="18" charset="0"/>
              </a:rPr>
              <a:t> </a:t>
            </a:r>
            <a:r>
              <a:rPr lang="cs-CZ" sz="2000" dirty="0" err="1" smtClean="0">
                <a:latin typeface="Times New Roman" pitchFamily="18" charset="0"/>
                <a:cs typeface="Times New Roman" pitchFamily="18" charset="0"/>
              </a:rPr>
              <a:t>holidays</a:t>
            </a:r>
            <a:r>
              <a:rPr lang="cs-CZ" sz="2000" dirty="0" smtClean="0">
                <a:latin typeface="Times New Roman" pitchFamily="18" charset="0"/>
                <a:cs typeface="Times New Roman" pitchFamily="18" charset="0"/>
              </a:rPr>
              <a:t> are </a:t>
            </a:r>
            <a:r>
              <a:rPr lang="cs-CZ" sz="2000" dirty="0" err="1" smtClean="0">
                <a:latin typeface="Times New Roman" pitchFamily="18" charset="0"/>
                <a:cs typeface="Times New Roman" pitchFamily="18" charset="0"/>
              </a:rPr>
              <a:t>here</a:t>
            </a:r>
            <a:r>
              <a:rPr lang="cs-CZ"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I am very happy</a:t>
            </a:r>
            <a:r>
              <a:rPr lang="cs-CZ" sz="2000" dirty="0" smtClean="0">
                <a:latin typeface="Times New Roman" pitchFamily="18" charset="0"/>
                <a:cs typeface="Times New Roman" pitchFamily="18" charset="0"/>
              </a:rPr>
              <a:t> </a:t>
            </a:r>
            <a:r>
              <a:rPr lang="cs-CZ" sz="2000" dirty="0" err="1" smtClean="0">
                <a:latin typeface="Times New Roman" pitchFamily="18" charset="0"/>
                <a:cs typeface="Times New Roman" pitchFamily="18" charset="0"/>
              </a:rPr>
              <a:t>during</a:t>
            </a:r>
            <a:r>
              <a:rPr lang="en-US" sz="2000" dirty="0" smtClean="0">
                <a:latin typeface="Times New Roman" pitchFamily="18" charset="0"/>
                <a:cs typeface="Times New Roman" pitchFamily="18" charset="0"/>
              </a:rPr>
              <a:t> this season</a:t>
            </a:r>
            <a:r>
              <a:rPr lang="cs-CZ" sz="2000" dirty="0" smtClean="0">
                <a:latin typeface="Times New Roman" pitchFamily="18" charset="0"/>
                <a:cs typeface="Times New Roman" pitchFamily="18" charset="0"/>
              </a:rPr>
              <a:t>. </a:t>
            </a:r>
            <a:r>
              <a:rPr lang="cs-CZ" sz="2000" dirty="0" err="1" smtClean="0">
                <a:latin typeface="Times New Roman" pitchFamily="18" charset="0"/>
                <a:cs typeface="Times New Roman" pitchFamily="18" charset="0"/>
              </a:rPr>
              <a:t>Every</a:t>
            </a:r>
            <a:r>
              <a:rPr lang="cs-CZ" sz="2000" dirty="0" smtClean="0">
                <a:latin typeface="Times New Roman" pitchFamily="18" charset="0"/>
                <a:cs typeface="Times New Roman" pitchFamily="18" charset="0"/>
              </a:rPr>
              <a:t> </a:t>
            </a:r>
            <a:r>
              <a:rPr lang="cs-CZ" sz="2000" dirty="0" err="1" smtClean="0">
                <a:latin typeface="Times New Roman" pitchFamily="18" charset="0"/>
                <a:cs typeface="Times New Roman" pitchFamily="18" charset="0"/>
              </a:rPr>
              <a:t>morning</a:t>
            </a:r>
            <a:r>
              <a:rPr lang="cs-CZ" sz="2000" dirty="0" smtClean="0">
                <a:latin typeface="Times New Roman" pitchFamily="18" charset="0"/>
                <a:cs typeface="Times New Roman" pitchFamily="18" charset="0"/>
              </a:rPr>
              <a:t> I</a:t>
            </a:r>
            <a:r>
              <a:rPr lang="cs-CZ" sz="2000" dirty="0" smtClean="0"/>
              <a:t>      ,       ,                 </a:t>
            </a:r>
            <a:r>
              <a:rPr lang="cs-CZ" sz="2000" dirty="0" smtClean="0">
                <a:latin typeface="Times New Roman" pitchFamily="18" charset="0"/>
                <a:cs typeface="Times New Roman" pitchFamily="18" charset="0"/>
              </a:rPr>
              <a:t>              </a:t>
            </a:r>
            <a:r>
              <a:rPr lang="cs-CZ" sz="2000" dirty="0" err="1" smtClean="0">
                <a:latin typeface="Times New Roman" pitchFamily="18" charset="0"/>
                <a:cs typeface="Times New Roman" pitchFamily="18" charset="0"/>
              </a:rPr>
              <a:t>and</a:t>
            </a:r>
            <a:r>
              <a:rPr lang="cs-CZ" sz="2000" dirty="0" smtClean="0">
                <a:latin typeface="Times New Roman" pitchFamily="18" charset="0"/>
                <a:cs typeface="Times New Roman" pitchFamily="18" charset="0"/>
              </a:rPr>
              <a:t> I go </a:t>
            </a:r>
            <a:r>
              <a:rPr lang="cs-CZ" sz="2000" dirty="0" err="1" smtClean="0">
                <a:latin typeface="Times New Roman" pitchFamily="18" charset="0"/>
                <a:cs typeface="Times New Roman" pitchFamily="18" charset="0"/>
              </a:rPr>
              <a:t>out</a:t>
            </a:r>
            <a:r>
              <a:rPr lang="cs-CZ" sz="2000" dirty="0" smtClean="0">
                <a:latin typeface="Times New Roman" pitchFamily="18" charset="0"/>
                <a:cs typeface="Times New Roman" pitchFamily="18" charset="0"/>
              </a:rPr>
              <a:t>. I </a:t>
            </a:r>
            <a:r>
              <a:rPr lang="en-US" sz="2000" dirty="0" smtClean="0">
                <a:latin typeface="Times New Roman" pitchFamily="18" charset="0"/>
                <a:cs typeface="Times New Roman" pitchFamily="18" charset="0"/>
              </a:rPr>
              <a:t>go to the playground</a:t>
            </a:r>
            <a:r>
              <a:rPr lang="cs-CZ" sz="2000" dirty="0" smtClean="0">
                <a:latin typeface="Times New Roman" pitchFamily="18" charset="0"/>
                <a:cs typeface="Times New Roman" pitchFamily="18" charset="0"/>
              </a:rPr>
              <a:t> </a:t>
            </a:r>
            <a:r>
              <a:rPr lang="cs-CZ" sz="2000" dirty="0" err="1" smtClean="0">
                <a:latin typeface="Times New Roman" pitchFamily="18" charset="0"/>
                <a:cs typeface="Times New Roman" pitchFamily="18" charset="0"/>
              </a:rPr>
              <a:t>with</a:t>
            </a:r>
            <a:r>
              <a:rPr lang="cs-CZ" sz="2000" dirty="0" smtClean="0">
                <a:latin typeface="Times New Roman" pitchFamily="18" charset="0"/>
                <a:cs typeface="Times New Roman" pitchFamily="18" charset="0"/>
              </a:rPr>
              <a:t> my </a:t>
            </a:r>
            <a:r>
              <a:rPr lang="cs-CZ" sz="2000" dirty="0" err="1" smtClean="0">
                <a:latin typeface="Times New Roman" pitchFamily="18" charset="0"/>
                <a:cs typeface="Times New Roman" pitchFamily="18" charset="0"/>
              </a:rPr>
              <a:t>friend</a:t>
            </a:r>
            <a:r>
              <a:rPr lang="cs-CZ" sz="2000" dirty="0" smtClean="0">
                <a:latin typeface="Times New Roman" pitchFamily="18" charset="0"/>
                <a:cs typeface="Times New Roman" pitchFamily="18" charset="0"/>
              </a:rPr>
              <a:t> Honza. Petr, Alex </a:t>
            </a:r>
            <a:r>
              <a:rPr lang="cs-CZ" sz="2000" dirty="0" err="1" smtClean="0">
                <a:latin typeface="Times New Roman" pitchFamily="18" charset="0"/>
                <a:cs typeface="Times New Roman" pitchFamily="18" charset="0"/>
              </a:rPr>
              <a:t>and</a:t>
            </a:r>
            <a:r>
              <a:rPr lang="cs-CZ" sz="2000" dirty="0" smtClean="0">
                <a:latin typeface="Times New Roman" pitchFamily="18" charset="0"/>
                <a:cs typeface="Times New Roman" pitchFamily="18" charset="0"/>
              </a:rPr>
              <a:t> Mirek are </a:t>
            </a:r>
            <a:r>
              <a:rPr lang="cs-CZ" sz="2000" dirty="0" err="1" smtClean="0">
                <a:latin typeface="Times New Roman" pitchFamily="18" charset="0"/>
                <a:cs typeface="Times New Roman" pitchFamily="18" charset="0"/>
              </a:rPr>
              <a:t>already</a:t>
            </a:r>
            <a:r>
              <a:rPr lang="cs-CZ" sz="2000" dirty="0" smtClean="0">
                <a:latin typeface="Times New Roman" pitchFamily="18" charset="0"/>
                <a:cs typeface="Times New Roman" pitchFamily="18" charset="0"/>
              </a:rPr>
              <a:t> </a:t>
            </a:r>
            <a:r>
              <a:rPr lang="cs-CZ" sz="2000" dirty="0" err="1" smtClean="0">
                <a:latin typeface="Times New Roman" pitchFamily="18" charset="0"/>
                <a:cs typeface="Times New Roman" pitchFamily="18" charset="0"/>
              </a:rPr>
              <a:t>there</a:t>
            </a:r>
            <a:r>
              <a:rPr lang="cs-CZ" sz="2000" dirty="0" smtClean="0">
                <a:latin typeface="Times New Roman" pitchFamily="18" charset="0"/>
                <a:cs typeface="Times New Roman" pitchFamily="18" charset="0"/>
              </a:rPr>
              <a:t>. </a:t>
            </a:r>
            <a:r>
              <a:rPr lang="cs-CZ" sz="2000" dirty="0" err="1" smtClean="0">
                <a:latin typeface="Times New Roman" pitchFamily="18" charset="0"/>
                <a:cs typeface="Times New Roman" pitchFamily="18" charset="0"/>
              </a:rPr>
              <a:t>First</a:t>
            </a:r>
            <a:r>
              <a:rPr lang="cs-CZ" sz="2000" dirty="0" smtClean="0">
                <a:latin typeface="Times New Roman" pitchFamily="18" charset="0"/>
                <a:cs typeface="Times New Roman" pitchFamily="18" charset="0"/>
              </a:rPr>
              <a:t> </a:t>
            </a:r>
            <a:r>
              <a:rPr lang="cs-CZ" sz="2000" dirty="0" err="1" smtClean="0">
                <a:latin typeface="Times New Roman" pitchFamily="18" charset="0"/>
                <a:cs typeface="Times New Roman" pitchFamily="18" charset="0"/>
              </a:rPr>
              <a:t>we</a:t>
            </a:r>
            <a:r>
              <a:rPr lang="cs-CZ" sz="2000" dirty="0" smtClean="0"/>
              <a:t>            ,            </a:t>
            </a:r>
            <a:r>
              <a:rPr lang="cs-CZ" sz="2000" dirty="0" err="1" smtClean="0"/>
              <a:t>and</a:t>
            </a:r>
            <a:r>
              <a:rPr lang="cs-CZ" sz="2000" dirty="0" smtClean="0"/>
              <a:t>            </a:t>
            </a:r>
            <a:r>
              <a:rPr lang="cs-CZ" sz="2000" dirty="0" err="1" smtClean="0">
                <a:latin typeface="Times New Roman" pitchFamily="18" charset="0"/>
                <a:cs typeface="Times New Roman" pitchFamily="18" charset="0"/>
              </a:rPr>
              <a:t>but</a:t>
            </a:r>
            <a:r>
              <a:rPr lang="cs-CZ" sz="2000" dirty="0" smtClean="0">
                <a:latin typeface="Times New Roman" pitchFamily="18" charset="0"/>
                <a:cs typeface="Times New Roman" pitchFamily="18" charset="0"/>
              </a:rPr>
              <a:t> </a:t>
            </a:r>
            <a:r>
              <a:rPr lang="cs-CZ" sz="2000" dirty="0" err="1" smtClean="0">
                <a:latin typeface="Times New Roman" pitchFamily="18" charset="0"/>
                <a:cs typeface="Times New Roman" pitchFamily="18" charset="0"/>
              </a:rPr>
              <a:t>we</a:t>
            </a:r>
            <a:r>
              <a:rPr lang="cs-CZ" sz="2000" dirty="0" smtClean="0">
                <a:latin typeface="Times New Roman" pitchFamily="18" charset="0"/>
                <a:cs typeface="Times New Roman" pitchFamily="18" charset="0"/>
              </a:rPr>
              <a:t> </a:t>
            </a:r>
            <a:r>
              <a:rPr lang="cs-CZ" sz="2000" dirty="0" err="1" smtClean="0">
                <a:latin typeface="Times New Roman" pitchFamily="18" charset="0"/>
                <a:cs typeface="Times New Roman" pitchFamily="18" charset="0"/>
              </a:rPr>
              <a:t>prefer</a:t>
            </a:r>
            <a:r>
              <a:rPr lang="cs-CZ" sz="2000" dirty="0" smtClean="0">
                <a:latin typeface="Times New Roman" pitchFamily="18" charset="0"/>
                <a:cs typeface="Times New Roman" pitchFamily="18" charset="0"/>
              </a:rPr>
              <a:t>           </a:t>
            </a:r>
            <a:r>
              <a:rPr lang="cs-CZ" sz="2000" dirty="0" smtClean="0"/>
              <a:t>. </a:t>
            </a:r>
            <a:r>
              <a:rPr lang="cs-CZ" sz="2000" dirty="0" err="1">
                <a:latin typeface="Times New Roman" pitchFamily="18" charset="0"/>
                <a:cs typeface="Times New Roman" pitchFamily="18" charset="0"/>
              </a:rPr>
              <a:t>Then</a:t>
            </a:r>
            <a:r>
              <a:rPr lang="cs-CZ" sz="2000" dirty="0">
                <a:latin typeface="Times New Roman" pitchFamily="18" charset="0"/>
                <a:cs typeface="Times New Roman" pitchFamily="18" charset="0"/>
              </a:rPr>
              <a:t> </a:t>
            </a:r>
            <a:r>
              <a:rPr lang="cs-CZ" sz="2000" dirty="0" err="1">
                <a:latin typeface="Times New Roman" pitchFamily="18" charset="0"/>
                <a:cs typeface="Times New Roman" pitchFamily="18" charset="0"/>
              </a:rPr>
              <a:t>we</a:t>
            </a:r>
            <a:r>
              <a:rPr lang="cs-CZ" sz="2000" dirty="0">
                <a:latin typeface="Times New Roman" pitchFamily="18" charset="0"/>
                <a:cs typeface="Times New Roman" pitchFamily="18" charset="0"/>
              </a:rPr>
              <a:t> go </a:t>
            </a:r>
            <a:r>
              <a:rPr lang="cs-CZ" sz="2000" dirty="0" err="1" smtClean="0">
                <a:latin typeface="Times New Roman" pitchFamily="18" charset="0"/>
                <a:cs typeface="Times New Roman" pitchFamily="18" charset="0"/>
              </a:rPr>
              <a:t>home</a:t>
            </a:r>
            <a:r>
              <a:rPr lang="cs-CZ" sz="2000" dirty="0" smtClean="0">
                <a:latin typeface="Times New Roman" pitchFamily="18" charset="0"/>
                <a:cs typeface="Times New Roman" pitchFamily="18" charset="0"/>
              </a:rPr>
              <a:t> </a:t>
            </a:r>
            <a:r>
              <a:rPr lang="cs-CZ" sz="2000" dirty="0" err="1" smtClean="0">
                <a:latin typeface="Times New Roman" pitchFamily="18" charset="0"/>
                <a:cs typeface="Times New Roman" pitchFamily="18" charset="0"/>
              </a:rPr>
              <a:t>and</a:t>
            </a:r>
            <a:r>
              <a:rPr lang="cs-CZ" sz="2000" dirty="0" smtClean="0">
                <a:latin typeface="Times New Roman" pitchFamily="18" charset="0"/>
                <a:cs typeface="Times New Roman" pitchFamily="18" charset="0"/>
              </a:rPr>
              <a:t>           </a:t>
            </a:r>
            <a:r>
              <a:rPr lang="cs-CZ" sz="2000" dirty="0" smtClean="0"/>
              <a:t>.   </a:t>
            </a:r>
          </a:p>
          <a:p>
            <a:pPr marL="0" indent="0">
              <a:buNone/>
            </a:pPr>
            <a:r>
              <a:rPr lang="en-US" sz="2000" dirty="0" smtClean="0">
                <a:latin typeface="Times New Roman" pitchFamily="18" charset="0"/>
                <a:cs typeface="Times New Roman" pitchFamily="18" charset="0"/>
              </a:rPr>
              <a:t>When </a:t>
            </a:r>
            <a:r>
              <a:rPr lang="en-US" sz="2000" dirty="0">
                <a:latin typeface="Times New Roman" pitchFamily="18" charset="0"/>
                <a:cs typeface="Times New Roman" pitchFamily="18" charset="0"/>
              </a:rPr>
              <a:t>the weather is </a:t>
            </a:r>
            <a:r>
              <a:rPr lang="en-US" sz="2000" dirty="0" smtClean="0">
                <a:latin typeface="Times New Roman" pitchFamily="18" charset="0"/>
                <a:cs typeface="Times New Roman" pitchFamily="18" charset="0"/>
              </a:rPr>
              <a:t>nice</a:t>
            </a:r>
            <a:r>
              <a:rPr lang="cs-CZ" sz="2000" dirty="0" smtClean="0">
                <a:latin typeface="Times New Roman" pitchFamily="18" charset="0"/>
                <a:cs typeface="Times New Roman" pitchFamily="18" charset="0"/>
              </a:rPr>
              <a:t> </a:t>
            </a:r>
            <a:r>
              <a:rPr lang="cs-CZ" sz="2000" dirty="0" err="1" smtClean="0">
                <a:latin typeface="Times New Roman" pitchFamily="18" charset="0"/>
                <a:cs typeface="Times New Roman" pitchFamily="18" charset="0"/>
              </a:rPr>
              <a:t>we</a:t>
            </a:r>
            <a:r>
              <a:rPr lang="cs-CZ" sz="2000" dirty="0" smtClean="0">
                <a:latin typeface="Times New Roman" pitchFamily="18" charset="0"/>
                <a:cs typeface="Times New Roman" pitchFamily="18" charset="0"/>
              </a:rPr>
              <a:t>           to </a:t>
            </a:r>
            <a:r>
              <a:rPr lang="cs-CZ" sz="2000" dirty="0" err="1" smtClean="0">
                <a:latin typeface="Times New Roman" pitchFamily="18" charset="0"/>
                <a:cs typeface="Times New Roman" pitchFamily="18" charset="0"/>
              </a:rPr>
              <a:t>the</a:t>
            </a:r>
            <a:r>
              <a:rPr lang="cs-CZ" sz="2000" dirty="0" smtClean="0">
                <a:latin typeface="Times New Roman" pitchFamily="18" charset="0"/>
                <a:cs typeface="Times New Roman" pitchFamily="18" charset="0"/>
              </a:rPr>
              <a:t> </a:t>
            </a:r>
            <a:r>
              <a:rPr lang="cs-CZ" sz="2000" dirty="0" err="1">
                <a:latin typeface="Times New Roman" pitchFamily="18" charset="0"/>
                <a:cs typeface="Times New Roman" pitchFamily="18" charset="0"/>
              </a:rPr>
              <a:t>swimming</a:t>
            </a:r>
            <a:r>
              <a:rPr lang="cs-CZ" sz="2000" dirty="0">
                <a:latin typeface="Times New Roman" pitchFamily="18" charset="0"/>
                <a:cs typeface="Times New Roman" pitchFamily="18" charset="0"/>
              </a:rPr>
              <a:t> </a:t>
            </a:r>
            <a:r>
              <a:rPr lang="cs-CZ" sz="2000" dirty="0" smtClean="0">
                <a:latin typeface="Times New Roman" pitchFamily="18" charset="0"/>
                <a:cs typeface="Times New Roman" pitchFamily="18" charset="0"/>
              </a:rPr>
              <a:t>pool. </a:t>
            </a:r>
            <a:r>
              <a:rPr lang="cs-CZ" sz="2000" dirty="0" err="1" smtClean="0">
                <a:latin typeface="Times New Roman" pitchFamily="18" charset="0"/>
                <a:cs typeface="Times New Roman" pitchFamily="18" charset="0"/>
              </a:rPr>
              <a:t>There</a:t>
            </a:r>
            <a:r>
              <a:rPr lang="cs-CZ" sz="2000" dirty="0" smtClean="0">
                <a:latin typeface="Times New Roman" pitchFamily="18" charset="0"/>
                <a:cs typeface="Times New Roman" pitchFamily="18" charset="0"/>
              </a:rPr>
              <a:t> </a:t>
            </a:r>
            <a:r>
              <a:rPr lang="cs-CZ" sz="2000" dirty="0" err="1" smtClean="0">
                <a:latin typeface="Times New Roman" pitchFamily="18" charset="0"/>
                <a:cs typeface="Times New Roman" pitchFamily="18" charset="0"/>
              </a:rPr>
              <a:t>we</a:t>
            </a:r>
            <a:r>
              <a:rPr lang="cs-CZ" sz="2000" dirty="0" smtClean="0">
                <a:latin typeface="Times New Roman" pitchFamily="18" charset="0"/>
                <a:cs typeface="Times New Roman" pitchFamily="18" charset="0"/>
              </a:rPr>
              <a:t>              </a:t>
            </a:r>
            <a:r>
              <a:rPr lang="cs-CZ" sz="2000" dirty="0" smtClean="0"/>
              <a:t>,          ,</a:t>
            </a:r>
          </a:p>
          <a:p>
            <a:pPr marL="0" indent="0">
              <a:buNone/>
            </a:pPr>
            <a:r>
              <a:rPr lang="cs-CZ" sz="2000" dirty="0" smtClean="0"/>
              <a:t>           </a:t>
            </a:r>
            <a:r>
              <a:rPr lang="cs-CZ" sz="2000" dirty="0" smtClean="0">
                <a:latin typeface="Times New Roman" pitchFamily="18" charset="0"/>
                <a:cs typeface="Times New Roman" pitchFamily="18" charset="0"/>
              </a:rPr>
              <a:t>and</a:t>
            </a:r>
            <a:r>
              <a:rPr lang="cs-CZ" sz="2000" dirty="0" smtClean="0"/>
              <a:t>               </a:t>
            </a:r>
            <a:r>
              <a:rPr lang="cs-CZ"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In the evening I </a:t>
            </a:r>
            <a:r>
              <a:rPr lang="cs-CZ" sz="2000" dirty="0" err="1" smtClean="0">
                <a:latin typeface="Times New Roman" pitchFamily="18" charset="0"/>
                <a:cs typeface="Times New Roman" pitchFamily="18" charset="0"/>
              </a:rPr>
              <a:t>am</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so tired that </a:t>
            </a:r>
            <a:r>
              <a:rPr lang="cs-CZ" sz="2000" dirty="0" smtClean="0">
                <a:latin typeface="Times New Roman" pitchFamily="18" charset="0"/>
                <a:cs typeface="Times New Roman" pitchFamily="18" charset="0"/>
              </a:rPr>
              <a:t>I</a:t>
            </a:r>
            <a:r>
              <a:rPr lang="en-US" sz="2000" dirty="0" smtClean="0">
                <a:latin typeface="Times New Roman" pitchFamily="18" charset="0"/>
                <a:cs typeface="Times New Roman" pitchFamily="18" charset="0"/>
              </a:rPr>
              <a:t> just</a:t>
            </a:r>
            <a:r>
              <a:rPr lang="cs-CZ" sz="2000" dirty="0" smtClean="0"/>
              <a:t>               . </a:t>
            </a:r>
          </a:p>
          <a:p>
            <a:pPr marL="0" indent="0">
              <a:buNone/>
            </a:pPr>
            <a:r>
              <a:rPr lang="cs-CZ" sz="2000" dirty="0"/>
              <a:t>	</a:t>
            </a:r>
            <a:r>
              <a:rPr lang="cs-CZ" sz="2000" dirty="0" smtClean="0"/>
              <a:t>					</a:t>
            </a:r>
          </a:p>
          <a:p>
            <a:pPr marL="0" indent="0">
              <a:buNone/>
            </a:pPr>
            <a:r>
              <a:rPr lang="cs-CZ" sz="2000" dirty="0"/>
              <a:t>	</a:t>
            </a:r>
            <a:r>
              <a:rPr lang="cs-CZ" sz="2000" dirty="0" smtClean="0"/>
              <a:t>		               </a:t>
            </a:r>
            <a:r>
              <a:rPr lang="cs-CZ" sz="2000" dirty="0" smtClean="0">
                <a:latin typeface="Times New Roman" pitchFamily="18" charset="0"/>
                <a:cs typeface="Times New Roman" pitchFamily="18" charset="0"/>
              </a:rPr>
              <a:t>I</a:t>
            </a:r>
            <a:r>
              <a:rPr lang="cs-CZ" sz="2000" dirty="0" smtClean="0"/>
              <a:t>	    </a:t>
            </a:r>
            <a:r>
              <a:rPr lang="cs-CZ" sz="2000" dirty="0" smtClean="0">
                <a:latin typeface="Times New Roman" pitchFamily="18" charset="0"/>
                <a:cs typeface="Times New Roman" pitchFamily="18" charset="0"/>
              </a:rPr>
              <a:t>HOLIDAYS !!!</a:t>
            </a:r>
            <a:r>
              <a:rPr lang="cs-CZ" sz="2000" dirty="0" smtClean="0"/>
              <a:t>	</a:t>
            </a:r>
            <a:r>
              <a:rPr lang="en-US" sz="2000" dirty="0" smtClean="0"/>
              <a:t> </a:t>
            </a:r>
            <a:endParaRPr lang="en-US" sz="2000" dirty="0"/>
          </a:p>
          <a:p>
            <a:pPr marL="0" indent="0">
              <a:buNone/>
            </a:pPr>
            <a:r>
              <a:rPr lang="cs-CZ" sz="2000" dirty="0" smtClean="0"/>
              <a:t>          								</a:t>
            </a:r>
            <a:endParaRPr lang="cs-CZ" sz="2000" dirty="0"/>
          </a:p>
          <a:p>
            <a:pPr marL="0" indent="0">
              <a:buNone/>
            </a:pPr>
            <a:endParaRPr lang="en-US" sz="2000" dirty="0"/>
          </a:p>
          <a:p>
            <a:pPr marL="0" indent="0">
              <a:buNone/>
            </a:pPr>
            <a:r>
              <a:rPr lang="cs-CZ" sz="2000" dirty="0" smtClean="0"/>
              <a:t>                  </a:t>
            </a:r>
            <a:endParaRPr lang="cs-CZ" sz="2000" dirty="0"/>
          </a:p>
          <a:p>
            <a:pPr marL="0" indent="0">
              <a:buNone/>
            </a:pPr>
            <a:endParaRPr lang="cs-CZ" sz="2000" dirty="0"/>
          </a:p>
          <a:p>
            <a:pPr marL="0" indent="0">
              <a:buNone/>
            </a:pPr>
            <a:endParaRPr lang="cs-CZ" sz="2000" dirty="0" smtClean="0"/>
          </a:p>
          <a:p>
            <a:endParaRPr lang="cs-CZ" sz="2000" b="1"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cs-CZ" sz="2000" dirty="0"/>
          </a:p>
          <a:p>
            <a:pPr marL="0" indent="0">
              <a:buNone/>
            </a:pPr>
            <a:endParaRPr lang="cs-CZ" dirty="0"/>
          </a:p>
        </p:txBody>
      </p:sp>
      <p:sp>
        <p:nvSpPr>
          <p:cNvPr id="11" name="TextovéPole 10">
            <a:hlinkClick r:id="rId3"/>
          </p:cNvPr>
          <p:cNvSpPr txBox="1"/>
          <p:nvPr/>
        </p:nvSpPr>
        <p:spPr>
          <a:xfrm>
            <a:off x="6516216" y="3867895"/>
            <a:ext cx="2304256" cy="461665"/>
          </a:xfrm>
          <a:prstGeom prst="rect">
            <a:avLst/>
          </a:prstGeom>
          <a:noFill/>
        </p:spPr>
        <p:txBody>
          <a:bodyPr wrap="square" rtlCol="0">
            <a:spAutoFit/>
          </a:bodyPr>
          <a:lstStyle/>
          <a:p>
            <a:endParaRPr lang="cs-CZ" sz="1200" dirty="0" smtClean="0"/>
          </a:p>
          <a:p>
            <a:endParaRPr lang="cs-CZ" sz="1200" dirty="0"/>
          </a:p>
        </p:txBody>
      </p:sp>
      <p:sp>
        <p:nvSpPr>
          <p:cNvPr id="17" name="TextovéPole 16"/>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err="1" smtClean="0">
                <a:solidFill>
                  <a:schemeClr val="accent3">
                    <a:lumMod val="50000"/>
                  </a:schemeClr>
                </a:solidFill>
                <a:latin typeface="Times New Roman" pitchFamily="18" charset="0"/>
                <a:cs typeface="Times New Roman" pitchFamily="18" charset="0"/>
              </a:rPr>
              <a:t>Czech</a:t>
            </a:r>
            <a:r>
              <a:rPr lang="cs-CZ" sz="1600" b="1" dirty="0" smtClean="0">
                <a:solidFill>
                  <a:schemeClr val="accent3">
                    <a:lumMod val="50000"/>
                  </a:schemeClr>
                </a:solidFill>
                <a:latin typeface="Times New Roman" pitchFamily="18" charset="0"/>
                <a:cs typeface="Times New Roman" pitchFamily="18" charset="0"/>
              </a:rPr>
              <a:t> </a:t>
            </a:r>
            <a:r>
              <a:rPr lang="cs-CZ" sz="1600" b="1" dirty="0" err="1" smtClean="0">
                <a:solidFill>
                  <a:schemeClr val="accent3">
                    <a:lumMod val="50000"/>
                  </a:schemeClr>
                </a:solidFill>
                <a:latin typeface="Times New Roman" pitchFamily="18" charset="0"/>
                <a:cs typeface="Times New Roman" pitchFamily="18" charset="0"/>
              </a:rPr>
              <a:t>language</a:t>
            </a:r>
            <a:r>
              <a:rPr lang="cs-CZ" sz="1600" b="1" dirty="0" smtClean="0">
                <a:solidFill>
                  <a:schemeClr val="accent3">
                    <a:lumMod val="50000"/>
                  </a:schemeClr>
                </a:solidFill>
                <a:latin typeface="Times New Roman" pitchFamily="18" charset="0"/>
                <a:cs typeface="Times New Roman" pitchFamily="18" charset="0"/>
              </a:rPr>
              <a:t> a. </a:t>
            </a:r>
            <a:r>
              <a:rPr lang="cs-CZ" sz="1600" b="1" dirty="0" err="1" smtClean="0">
                <a:solidFill>
                  <a:schemeClr val="accent3">
                    <a:lumMod val="50000"/>
                  </a:schemeClr>
                </a:solidFill>
                <a:latin typeface="Times New Roman" pitchFamily="18" charset="0"/>
                <a:cs typeface="Times New Roman" pitchFamily="18" charset="0"/>
              </a:rPr>
              <a:t>literature</a:t>
            </a:r>
            <a:endParaRPr lang="cs-CZ" sz="1600" b="1" dirty="0" smtClean="0">
              <a:solidFill>
                <a:schemeClr val="accent3">
                  <a:lumMod val="50000"/>
                </a:schemeClr>
              </a:solidFill>
              <a:latin typeface="Times New Roman" pitchFamily="18" charset="0"/>
              <a:cs typeface="Times New Roman" pitchFamily="18" charset="0"/>
            </a:endParaRPr>
          </a:p>
          <a:p>
            <a:endParaRPr lang="cs-CZ" sz="1000" dirty="0">
              <a:latin typeface="Times New Roman" pitchFamily="18" charset="0"/>
              <a:cs typeface="Times New Roman" pitchFamily="18" charset="0"/>
            </a:endParaRPr>
          </a:p>
        </p:txBody>
      </p:sp>
      <p:pic>
        <p:nvPicPr>
          <p:cNvPr id="4" name="Obrázek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68597" y="1418415"/>
            <a:ext cx="364299" cy="361247"/>
          </a:xfrm>
          <a:prstGeom prst="rect">
            <a:avLst/>
          </a:prstGeom>
        </p:spPr>
      </p:pic>
      <p:pic>
        <p:nvPicPr>
          <p:cNvPr id="5" name="Obrázek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84875" y="1285089"/>
            <a:ext cx="381946" cy="504056"/>
          </a:xfrm>
          <a:prstGeom prst="rect">
            <a:avLst/>
          </a:prstGeom>
        </p:spPr>
      </p:pic>
      <p:pic>
        <p:nvPicPr>
          <p:cNvPr id="6" name="Obrázek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670194" y="1303860"/>
            <a:ext cx="418767" cy="504056"/>
          </a:xfrm>
          <a:prstGeom prst="rect">
            <a:avLst/>
          </a:prstGeom>
        </p:spPr>
      </p:pic>
      <p:pic>
        <p:nvPicPr>
          <p:cNvPr id="7" name="Obrázek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483768" y="2055979"/>
            <a:ext cx="504056" cy="432048"/>
          </a:xfrm>
          <a:prstGeom prst="rect">
            <a:avLst/>
          </a:prstGeom>
        </p:spPr>
      </p:pic>
      <p:pic>
        <p:nvPicPr>
          <p:cNvPr id="8" name="Obrázek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131840" y="2051060"/>
            <a:ext cx="576064" cy="432048"/>
          </a:xfrm>
          <a:prstGeom prst="rect">
            <a:avLst/>
          </a:prstGeom>
        </p:spPr>
      </p:pic>
      <p:pic>
        <p:nvPicPr>
          <p:cNvPr id="9" name="Obrázek 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216126" y="2055979"/>
            <a:ext cx="576064" cy="432048"/>
          </a:xfrm>
          <a:prstGeom prst="rect">
            <a:avLst/>
          </a:prstGeom>
        </p:spPr>
      </p:pic>
      <p:pic>
        <p:nvPicPr>
          <p:cNvPr id="10" name="Obrázek 9"/>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300192" y="1975960"/>
            <a:ext cx="499889" cy="432048"/>
          </a:xfrm>
          <a:prstGeom prst="rect">
            <a:avLst/>
          </a:prstGeom>
        </p:spPr>
      </p:pic>
      <p:pic>
        <p:nvPicPr>
          <p:cNvPr id="12" name="Obrázek 1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18327" y="2355725"/>
            <a:ext cx="601415" cy="331439"/>
          </a:xfrm>
          <a:prstGeom prst="rect">
            <a:avLst/>
          </a:prstGeom>
        </p:spPr>
      </p:pic>
      <p:pic>
        <p:nvPicPr>
          <p:cNvPr id="13" name="Obrázek 1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059832" y="2601188"/>
            <a:ext cx="576064" cy="360038"/>
          </a:xfrm>
          <a:prstGeom prst="rect">
            <a:avLst/>
          </a:prstGeom>
        </p:spPr>
      </p:pic>
      <p:pic>
        <p:nvPicPr>
          <p:cNvPr id="14" name="Obrázek 1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020272" y="2643758"/>
            <a:ext cx="805930" cy="360038"/>
          </a:xfrm>
          <a:prstGeom prst="rect">
            <a:avLst/>
          </a:prstGeom>
        </p:spPr>
      </p:pic>
      <p:pic>
        <p:nvPicPr>
          <p:cNvPr id="15" name="Obrázek 1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956376" y="2643758"/>
            <a:ext cx="532251" cy="360038"/>
          </a:xfrm>
          <a:prstGeom prst="rect">
            <a:avLst/>
          </a:prstGeom>
        </p:spPr>
      </p:pic>
      <p:pic>
        <p:nvPicPr>
          <p:cNvPr id="16" name="Obrázek 15"/>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07505" y="2888067"/>
            <a:ext cx="504056" cy="448427"/>
          </a:xfrm>
          <a:prstGeom prst="rect">
            <a:avLst/>
          </a:prstGeom>
        </p:spPr>
      </p:pic>
      <p:pic>
        <p:nvPicPr>
          <p:cNvPr id="18" name="Obrázek 17"/>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283797" y="2888067"/>
            <a:ext cx="600075" cy="448427"/>
          </a:xfrm>
          <a:prstGeom prst="rect">
            <a:avLst/>
          </a:prstGeom>
        </p:spPr>
      </p:pic>
      <p:pic>
        <p:nvPicPr>
          <p:cNvPr id="19" name="Obrázek 18"/>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5933818" y="2932157"/>
            <a:ext cx="732748" cy="432782"/>
          </a:xfrm>
          <a:prstGeom prst="rect">
            <a:avLst/>
          </a:prstGeom>
        </p:spPr>
      </p:pic>
      <p:pic>
        <p:nvPicPr>
          <p:cNvPr id="1028" name="Picture 4" descr="C:\Program Files (x86)\Microsoft Office\MEDIA\CAGCAT10\j0230876.wmf"/>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827294" y="3336494"/>
            <a:ext cx="964895" cy="672274"/>
          </a:xfrm>
          <a:prstGeom prst="rect">
            <a:avLst/>
          </a:prstGeom>
          <a:noFill/>
          <a:extLst>
            <a:ext uri="{909E8E84-426E-40DD-AFC4-6F175D3DCCD1}">
              <a14:hiddenFill xmlns:a14="http://schemas.microsoft.com/office/drawing/2010/main">
                <a:solidFill>
                  <a:srgbClr val="FFFFFF"/>
                </a:solidFill>
              </a14:hiddenFill>
            </a:ext>
          </a:extLst>
        </p:spPr>
      </p:pic>
      <p:sp>
        <p:nvSpPr>
          <p:cNvPr id="20" name="Zaoblený obdélník 19"/>
          <p:cNvSpPr/>
          <p:nvPr/>
        </p:nvSpPr>
        <p:spPr>
          <a:xfrm>
            <a:off x="693379" y="4042490"/>
            <a:ext cx="4300858" cy="914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cs-CZ" b="1" dirty="0">
              <a:solidFill>
                <a:srgbClr val="00B050"/>
              </a:solidFill>
            </a:endParaRPr>
          </a:p>
          <a:p>
            <a:pPr algn="ctr"/>
            <a:r>
              <a:rPr lang="cs-CZ" b="1" dirty="0">
                <a:solidFill>
                  <a:srgbClr val="00B050"/>
                </a:solidFill>
                <a:latin typeface="Times New Roman" pitchFamily="18" charset="0"/>
                <a:cs typeface="Times New Roman" pitchFamily="18" charset="0"/>
              </a:rPr>
              <a:t>Fill in </a:t>
            </a:r>
            <a:r>
              <a:rPr lang="cs-CZ" b="1" dirty="0" err="1">
                <a:solidFill>
                  <a:srgbClr val="00B050"/>
                </a:solidFill>
                <a:latin typeface="Times New Roman" pitchFamily="18" charset="0"/>
                <a:cs typeface="Times New Roman" pitchFamily="18" charset="0"/>
              </a:rPr>
              <a:t>the</a:t>
            </a:r>
            <a:r>
              <a:rPr lang="cs-CZ" b="1" dirty="0">
                <a:solidFill>
                  <a:srgbClr val="00B050"/>
                </a:solidFill>
                <a:latin typeface="Times New Roman" pitchFamily="18" charset="0"/>
                <a:cs typeface="Times New Roman" pitchFamily="18" charset="0"/>
              </a:rPr>
              <a:t> </a:t>
            </a:r>
            <a:r>
              <a:rPr lang="cs-CZ" b="1" dirty="0" smtClean="0">
                <a:solidFill>
                  <a:srgbClr val="00B050"/>
                </a:solidFill>
                <a:latin typeface="Times New Roman" pitchFamily="18" charset="0"/>
                <a:cs typeface="Times New Roman" pitchFamily="18" charset="0"/>
              </a:rPr>
              <a:t>text.</a:t>
            </a:r>
          </a:p>
          <a:p>
            <a:pPr algn="ctr"/>
            <a:r>
              <a:rPr lang="en-US" b="1" dirty="0">
                <a:solidFill>
                  <a:srgbClr val="00B050"/>
                </a:solidFill>
                <a:latin typeface="Times New Roman" pitchFamily="18" charset="0"/>
                <a:cs typeface="Times New Roman" pitchFamily="18" charset="0"/>
              </a:rPr>
              <a:t>What do you do during the </a:t>
            </a:r>
            <a:r>
              <a:rPr lang="en-US" b="1" dirty="0" smtClean="0">
                <a:solidFill>
                  <a:srgbClr val="00B050"/>
                </a:solidFill>
                <a:latin typeface="Times New Roman" pitchFamily="18" charset="0"/>
                <a:cs typeface="Times New Roman" pitchFamily="18" charset="0"/>
              </a:rPr>
              <a:t>holidays</a:t>
            </a:r>
            <a:r>
              <a:rPr lang="cs-CZ" b="1" dirty="0" smtClean="0">
                <a:solidFill>
                  <a:srgbClr val="00B050"/>
                </a:solidFill>
                <a:latin typeface="Times New Roman" pitchFamily="18" charset="0"/>
                <a:cs typeface="Times New Roman" pitchFamily="18" charset="0"/>
              </a:rPr>
              <a:t>?</a:t>
            </a:r>
            <a:endParaRPr lang="en-US" b="1" dirty="0">
              <a:solidFill>
                <a:srgbClr val="00B050"/>
              </a:solidFill>
              <a:latin typeface="Times New Roman" pitchFamily="18" charset="0"/>
              <a:cs typeface="Times New Roman" pitchFamily="18" charset="0"/>
            </a:endParaRPr>
          </a:p>
          <a:p>
            <a:endParaRPr lang="cs-CZ" dirty="0" smtClean="0">
              <a:latin typeface="Times New Roman" pitchFamily="18" charset="0"/>
              <a:cs typeface="Times New Roman" pitchFamily="18" charset="0"/>
            </a:endParaRPr>
          </a:p>
          <a:p>
            <a:endParaRPr lang="cs-CZ" dirty="0">
              <a:effectLst/>
            </a:endParaRPr>
          </a:p>
        </p:txBody>
      </p:sp>
      <p:pic>
        <p:nvPicPr>
          <p:cNvPr id="21" name="Obrázek 20"/>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6535993" y="3651870"/>
            <a:ext cx="2143125" cy="13117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2" name="Šipka doprava 21"/>
          <p:cNvSpPr/>
          <p:nvPr/>
        </p:nvSpPr>
        <p:spPr>
          <a:xfrm>
            <a:off x="5292079" y="4257374"/>
            <a:ext cx="978408"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2374" y="492443"/>
            <a:ext cx="2916832" cy="594066"/>
          </a:xfrm>
        </p:spPr>
        <p:txBody>
          <a:bodyPr anchor="t">
            <a:normAutofit/>
          </a:bodyPr>
          <a:lstStyle/>
          <a:p>
            <a:r>
              <a:rPr lang="cs-CZ" sz="2500" b="1" dirty="0" smtClean="0">
                <a:latin typeface="Times New Roman" pitchFamily="18" charset="0"/>
                <a:cs typeface="Times New Roman" pitchFamily="18" charset="0"/>
              </a:rPr>
              <a:t>12.8  Test znalostí</a:t>
            </a:r>
            <a:endParaRPr lang="cs-CZ" sz="2500" b="1" dirty="0">
              <a:latin typeface="Times New Roman" pitchFamily="18" charset="0"/>
              <a:cs typeface="Times New Roman" pitchFamily="18" charset="0"/>
            </a:endParaRPr>
          </a:p>
        </p:txBody>
      </p:sp>
      <p:sp>
        <p:nvSpPr>
          <p:cNvPr id="11" name="TextovéPole 10">
            <a:hlinkClick r:id="rId3"/>
          </p:cNvPr>
          <p:cNvSpPr txBox="1"/>
          <p:nvPr/>
        </p:nvSpPr>
        <p:spPr>
          <a:xfrm>
            <a:off x="6516216" y="3867895"/>
            <a:ext cx="2304256" cy="461665"/>
          </a:xfrm>
          <a:prstGeom prst="rect">
            <a:avLst/>
          </a:prstGeom>
          <a:noFill/>
        </p:spPr>
        <p:txBody>
          <a:bodyPr wrap="square" rtlCol="0">
            <a:spAutoFit/>
          </a:bodyPr>
          <a:lstStyle/>
          <a:p>
            <a:endParaRPr lang="cs-CZ" sz="1200" dirty="0" smtClean="0"/>
          </a:p>
          <a:p>
            <a:endParaRPr lang="cs-CZ" sz="1200" dirty="0"/>
          </a:p>
        </p:txBody>
      </p:sp>
      <p:graphicFrame>
        <p:nvGraphicFramePr>
          <p:cNvPr id="15" name="Tabulka 14"/>
          <p:cNvGraphicFramePr>
            <a:graphicFrameLocks noGrp="1"/>
          </p:cNvGraphicFramePr>
          <p:nvPr>
            <p:extLst>
              <p:ext uri="{D42A27DB-BD31-4B8C-83A1-F6EECF244321}">
                <p14:modId xmlns:p14="http://schemas.microsoft.com/office/powerpoint/2010/main" val="1652095961"/>
              </p:ext>
            </p:extLst>
          </p:nvPr>
        </p:nvGraphicFramePr>
        <p:xfrm>
          <a:off x="467544" y="1046260"/>
          <a:ext cx="6624000" cy="3456000"/>
        </p:xfrm>
        <a:graphic>
          <a:graphicData uri="http://schemas.openxmlformats.org/drawingml/2006/table">
            <a:tbl>
              <a:tblPr bandRow="1">
                <a:tableStyleId>{775DCB02-9BB8-47FD-8907-85C794F793BA}</a:tableStyleId>
              </a:tblPr>
              <a:tblGrid>
                <a:gridCol w="3312368"/>
                <a:gridCol w="3311632"/>
              </a:tblGrid>
              <a:tr h="1728000">
                <a:tc>
                  <a:txBody>
                    <a:bodyPr/>
                    <a:lstStyle/>
                    <a:p>
                      <a:pPr marL="342900" indent="-342900">
                        <a:buNone/>
                      </a:pPr>
                      <a:r>
                        <a:rPr lang="cs-CZ" sz="1400" b="1" dirty="0" smtClean="0">
                          <a:latin typeface="Times New Roman" pitchFamily="18" charset="0"/>
                          <a:cs typeface="Times New Roman" pitchFamily="18" charset="0"/>
                        </a:rPr>
                        <a:t>1.  Slovesa jsou slova, </a:t>
                      </a:r>
                    </a:p>
                    <a:p>
                      <a:pPr marL="342900" indent="-342900">
                        <a:buAutoNum type="arabicPeriod"/>
                      </a:pPr>
                      <a:endParaRPr lang="cs-CZ" sz="1400" b="1" dirty="0" smtClean="0">
                        <a:latin typeface="Times New Roman" pitchFamily="18" charset="0"/>
                        <a:cs typeface="Times New Roman" pitchFamily="18" charset="0"/>
                      </a:endParaRPr>
                    </a:p>
                    <a:p>
                      <a:pPr marL="342900" indent="-342900">
                        <a:buAutoNum type="arabicPeriod"/>
                      </a:pPr>
                      <a:endParaRPr lang="cs-CZ" sz="1400" b="1" dirty="0" smtClean="0">
                        <a:latin typeface="Times New Roman" pitchFamily="18" charset="0"/>
                        <a:cs typeface="Times New Roman" pitchFamily="18" charset="0"/>
                      </a:endParaRPr>
                    </a:p>
                    <a:p>
                      <a:pPr marL="0" indent="0">
                        <a:buNone/>
                      </a:pPr>
                      <a:r>
                        <a:rPr lang="cs-CZ" sz="1400" b="0" dirty="0" smtClean="0">
                          <a:latin typeface="Times New Roman" pitchFamily="18" charset="0"/>
                          <a:cs typeface="Times New Roman" pitchFamily="18" charset="0"/>
                        </a:rPr>
                        <a:t>A/ která vyjadřují názvy</a:t>
                      </a:r>
                      <a:r>
                        <a:rPr lang="cs-CZ" sz="1400" b="0" baseline="0" dirty="0" smtClean="0">
                          <a:latin typeface="Times New Roman" pitchFamily="18" charset="0"/>
                          <a:cs typeface="Times New Roman" pitchFamily="18" charset="0"/>
                        </a:rPr>
                        <a:t> osob, zvířat a věcí.</a:t>
                      </a:r>
                    </a:p>
                    <a:p>
                      <a:pPr marL="0" indent="0">
                        <a:buNone/>
                      </a:pPr>
                      <a:r>
                        <a:rPr lang="cs-CZ" sz="1400" b="0" baseline="0" dirty="0" smtClean="0">
                          <a:latin typeface="Times New Roman" pitchFamily="18" charset="0"/>
                          <a:cs typeface="Times New Roman" pitchFamily="18" charset="0"/>
                        </a:rPr>
                        <a:t>B/ která vyjadřují vlastnosti osob a zvířat.</a:t>
                      </a:r>
                    </a:p>
                    <a:p>
                      <a:pPr marL="0" indent="0">
                        <a:buNone/>
                      </a:pPr>
                      <a:r>
                        <a:rPr lang="cs-CZ" sz="1400" b="0" baseline="0" dirty="0" smtClean="0">
                          <a:latin typeface="Times New Roman" pitchFamily="18" charset="0"/>
                          <a:cs typeface="Times New Roman" pitchFamily="18" charset="0"/>
                        </a:rPr>
                        <a:t>C/ která vyjadřují děj.</a:t>
                      </a:r>
                    </a:p>
                    <a:p>
                      <a:pPr marL="0" indent="0">
                        <a:buNone/>
                      </a:pPr>
                      <a:r>
                        <a:rPr lang="cs-CZ" sz="1400" b="0" baseline="0" dirty="0" smtClean="0">
                          <a:latin typeface="Times New Roman" pitchFamily="18" charset="0"/>
                          <a:cs typeface="Times New Roman" pitchFamily="18" charset="0"/>
                        </a:rPr>
                        <a:t>D/ která vyjadřují pocity osob a zvířat.</a:t>
                      </a:r>
                      <a:endParaRPr lang="cs-CZ" sz="1400" b="0" dirty="0">
                        <a:latin typeface="Times New Roman" pitchFamily="18" charset="0"/>
                        <a:cs typeface="Times New Roman" pitchFamily="18" charset="0"/>
                      </a:endParaRPr>
                    </a:p>
                  </a:txBody>
                  <a:tcPr/>
                </a:tc>
                <a:tc>
                  <a:txBody>
                    <a:bodyPr/>
                    <a:lstStyle/>
                    <a:p>
                      <a:r>
                        <a:rPr lang="cs-CZ" sz="1400" b="1" dirty="0" smtClean="0">
                          <a:latin typeface="Times New Roman" pitchFamily="18" charset="0"/>
                          <a:cs typeface="Times New Roman" pitchFamily="18" charset="0"/>
                        </a:rPr>
                        <a:t>3. Sloveso „budu se koupat“ odpovídá těmto kategoriím:</a:t>
                      </a:r>
                    </a:p>
                    <a:p>
                      <a:endParaRPr lang="cs-CZ" sz="1400" b="1" dirty="0" smtClean="0">
                        <a:latin typeface="Times New Roman" pitchFamily="18" charset="0"/>
                        <a:cs typeface="Times New Roman" pitchFamily="18" charset="0"/>
                      </a:endParaRPr>
                    </a:p>
                    <a:p>
                      <a:r>
                        <a:rPr lang="cs-CZ" sz="1400" b="0" dirty="0" smtClean="0">
                          <a:latin typeface="Times New Roman" pitchFamily="18" charset="0"/>
                          <a:cs typeface="Times New Roman" pitchFamily="18" charset="0"/>
                        </a:rPr>
                        <a:t>A/ 1. os, č.j., podmiňovací, Č, N</a:t>
                      </a:r>
                    </a:p>
                    <a:p>
                      <a:r>
                        <a:rPr lang="cs-CZ" sz="1400" b="0" dirty="0" smtClean="0">
                          <a:latin typeface="Times New Roman" pitchFamily="18" charset="0"/>
                          <a:cs typeface="Times New Roman" pitchFamily="18" charset="0"/>
                        </a:rPr>
                        <a:t>B/ 1. os.,</a:t>
                      </a:r>
                      <a:r>
                        <a:rPr lang="cs-CZ" sz="1400" b="0" baseline="0" dirty="0" smtClean="0">
                          <a:latin typeface="Times New Roman" pitchFamily="18" charset="0"/>
                          <a:cs typeface="Times New Roman" pitchFamily="18" charset="0"/>
                        </a:rPr>
                        <a:t> č.j., oznamovací, budoucí T, N</a:t>
                      </a:r>
                      <a:endParaRPr lang="cs-CZ" sz="1400" b="0" dirty="0" smtClean="0">
                        <a:latin typeface="Times New Roman" pitchFamily="18" charset="0"/>
                        <a:cs typeface="Times New Roman" pitchFamily="18" charset="0"/>
                      </a:endParaRPr>
                    </a:p>
                    <a:p>
                      <a:r>
                        <a:rPr lang="cs-CZ" sz="1400" b="0" dirty="0" smtClean="0">
                          <a:latin typeface="Times New Roman" pitchFamily="18" charset="0"/>
                          <a:cs typeface="Times New Roman" pitchFamily="18" charset="0"/>
                        </a:rPr>
                        <a:t>C/ 1. os., č.j., podmiňovací,</a:t>
                      </a:r>
                      <a:r>
                        <a:rPr lang="cs-CZ" sz="1400" b="0" baseline="0" dirty="0" smtClean="0">
                          <a:latin typeface="Times New Roman" pitchFamily="18" charset="0"/>
                          <a:cs typeface="Times New Roman" pitchFamily="18" charset="0"/>
                        </a:rPr>
                        <a:t> T, N</a:t>
                      </a:r>
                      <a:endParaRPr lang="cs-CZ" sz="1400" b="0" dirty="0" smtClean="0">
                        <a:latin typeface="Times New Roman" pitchFamily="18" charset="0"/>
                        <a:cs typeface="Times New Roman" pitchFamily="18" charset="0"/>
                      </a:endParaRPr>
                    </a:p>
                    <a:p>
                      <a:r>
                        <a:rPr lang="cs-CZ" sz="1400" b="0" dirty="0" smtClean="0">
                          <a:latin typeface="Times New Roman" pitchFamily="18" charset="0"/>
                          <a:cs typeface="Times New Roman" pitchFamily="18" charset="0"/>
                        </a:rPr>
                        <a:t>D/ 1. os., č.j., oznamovací, budoucí, Č, N</a:t>
                      </a:r>
                      <a:endParaRPr lang="cs-CZ" sz="1400" b="0" dirty="0">
                        <a:latin typeface="Times New Roman" pitchFamily="18" charset="0"/>
                        <a:cs typeface="Times New Roman" pitchFamily="18" charset="0"/>
                      </a:endParaRPr>
                    </a:p>
                  </a:txBody>
                  <a:tcPr/>
                </a:tc>
              </a:tr>
              <a:tr h="1728000">
                <a:tc>
                  <a:txBody>
                    <a:bodyPr/>
                    <a:lstStyle/>
                    <a:p>
                      <a:r>
                        <a:rPr lang="cs-CZ" sz="1400" b="1" dirty="0" smtClean="0">
                          <a:latin typeface="Times New Roman" pitchFamily="18" charset="0"/>
                          <a:cs typeface="Times New Roman" pitchFamily="18" charset="0"/>
                        </a:rPr>
                        <a:t>2. Tvar slovesa</a:t>
                      </a:r>
                      <a:r>
                        <a:rPr lang="cs-CZ" sz="1400" b="1" baseline="0" dirty="0" smtClean="0">
                          <a:latin typeface="Times New Roman" pitchFamily="18" charset="0"/>
                          <a:cs typeface="Times New Roman" pitchFamily="18" charset="0"/>
                        </a:rPr>
                        <a:t> „byli bychom chodili“ je:</a:t>
                      </a:r>
                    </a:p>
                    <a:p>
                      <a:endParaRPr lang="cs-CZ" sz="1400" b="1" baseline="0" dirty="0" smtClean="0">
                        <a:latin typeface="Times New Roman" pitchFamily="18" charset="0"/>
                        <a:cs typeface="Times New Roman" pitchFamily="18" charset="0"/>
                      </a:endParaRPr>
                    </a:p>
                    <a:p>
                      <a:endParaRPr lang="cs-CZ" sz="1400" b="1" baseline="0" dirty="0" smtClean="0">
                        <a:latin typeface="Times New Roman" pitchFamily="18" charset="0"/>
                        <a:cs typeface="Times New Roman" pitchFamily="18" charset="0"/>
                      </a:endParaRPr>
                    </a:p>
                    <a:p>
                      <a:r>
                        <a:rPr lang="cs-CZ" sz="1400" b="0" baseline="0" dirty="0" smtClean="0">
                          <a:latin typeface="Times New Roman" pitchFamily="18" charset="0"/>
                          <a:cs typeface="Times New Roman" pitchFamily="18" charset="0"/>
                        </a:rPr>
                        <a:t>A/ složený, určitý</a:t>
                      </a:r>
                    </a:p>
                    <a:p>
                      <a:r>
                        <a:rPr lang="cs-CZ" sz="1400" b="0" baseline="0" dirty="0" smtClean="0">
                          <a:latin typeface="Times New Roman" pitchFamily="18" charset="0"/>
                          <a:cs typeface="Times New Roman" pitchFamily="18" charset="0"/>
                        </a:rPr>
                        <a:t>B/ složený, neurčitý</a:t>
                      </a:r>
                    </a:p>
                    <a:p>
                      <a:r>
                        <a:rPr lang="cs-CZ" sz="1400" b="0" baseline="0" dirty="0" smtClean="0">
                          <a:latin typeface="Times New Roman" pitchFamily="18" charset="0"/>
                          <a:cs typeface="Times New Roman" pitchFamily="18" charset="0"/>
                        </a:rPr>
                        <a:t>C/ jednoduchý, určitý</a:t>
                      </a:r>
                    </a:p>
                    <a:p>
                      <a:r>
                        <a:rPr lang="cs-CZ" sz="1400" b="0" baseline="0" dirty="0" smtClean="0">
                          <a:latin typeface="Times New Roman" pitchFamily="18" charset="0"/>
                          <a:cs typeface="Times New Roman" pitchFamily="18" charset="0"/>
                        </a:rPr>
                        <a:t>D/ jednoduchý, neurčitý</a:t>
                      </a:r>
                      <a:endParaRPr lang="cs-CZ" sz="1400" b="0" dirty="0">
                        <a:latin typeface="Times New Roman" pitchFamily="18" charset="0"/>
                        <a:cs typeface="Times New Roman" pitchFamily="18" charset="0"/>
                      </a:endParaRPr>
                    </a:p>
                  </a:txBody>
                  <a:tcPr/>
                </a:tc>
                <a:tc>
                  <a:txBody>
                    <a:bodyPr/>
                    <a:lstStyle/>
                    <a:p>
                      <a:r>
                        <a:rPr lang="cs-CZ" sz="1400" b="1" dirty="0" smtClean="0">
                          <a:latin typeface="Times New Roman" pitchFamily="18" charset="0"/>
                          <a:cs typeface="Times New Roman" pitchFamily="18" charset="0"/>
                        </a:rPr>
                        <a:t>4. Tvar přechodníku „uslyšev ten hluk“ lze</a:t>
                      </a:r>
                      <a:r>
                        <a:rPr lang="cs-CZ" sz="1400" b="1" baseline="0" dirty="0" smtClean="0">
                          <a:latin typeface="Times New Roman" pitchFamily="18" charset="0"/>
                          <a:cs typeface="Times New Roman" pitchFamily="18" charset="0"/>
                        </a:rPr>
                        <a:t> nejvhodněji převést  do současné češtiny jako:</a:t>
                      </a:r>
                    </a:p>
                    <a:p>
                      <a:r>
                        <a:rPr lang="cs-CZ" sz="1400" b="0" baseline="0" dirty="0" smtClean="0">
                          <a:latin typeface="Times New Roman" pitchFamily="18" charset="0"/>
                          <a:cs typeface="Times New Roman" pitchFamily="18" charset="0"/>
                        </a:rPr>
                        <a:t>A/ </a:t>
                      </a:r>
                      <a:r>
                        <a:rPr lang="cs-CZ" sz="1400" b="0" baseline="0" dirty="0" err="1" smtClean="0">
                          <a:latin typeface="Times New Roman" pitchFamily="18" charset="0"/>
                          <a:cs typeface="Times New Roman" pitchFamily="18" charset="0"/>
                        </a:rPr>
                        <a:t>uslyšíc</a:t>
                      </a:r>
                      <a:endParaRPr lang="cs-CZ" sz="1400" b="0" baseline="0" dirty="0" smtClean="0">
                        <a:latin typeface="Times New Roman" pitchFamily="18" charset="0"/>
                        <a:cs typeface="Times New Roman" pitchFamily="18" charset="0"/>
                      </a:endParaRPr>
                    </a:p>
                    <a:p>
                      <a:r>
                        <a:rPr lang="cs-CZ" sz="1400" b="0" baseline="0" dirty="0" smtClean="0">
                          <a:latin typeface="Times New Roman" pitchFamily="18" charset="0"/>
                          <a:cs typeface="Times New Roman" pitchFamily="18" charset="0"/>
                        </a:rPr>
                        <a:t>B/ uslyšel</a:t>
                      </a:r>
                    </a:p>
                    <a:p>
                      <a:r>
                        <a:rPr lang="cs-CZ" sz="1400" b="0" baseline="0" dirty="0" smtClean="0">
                          <a:latin typeface="Times New Roman" pitchFamily="18" charset="0"/>
                          <a:cs typeface="Times New Roman" pitchFamily="18" charset="0"/>
                        </a:rPr>
                        <a:t>C/ byl by uslyšel</a:t>
                      </a:r>
                    </a:p>
                    <a:p>
                      <a:r>
                        <a:rPr lang="cs-CZ" sz="1400" b="0" baseline="0" dirty="0" smtClean="0">
                          <a:latin typeface="Times New Roman" pitchFamily="18" charset="0"/>
                          <a:cs typeface="Times New Roman" pitchFamily="18" charset="0"/>
                        </a:rPr>
                        <a:t>D/ </a:t>
                      </a:r>
                      <a:r>
                        <a:rPr lang="cs-CZ" sz="1400" b="0" baseline="0" dirty="0" err="1" smtClean="0">
                          <a:latin typeface="Times New Roman" pitchFamily="18" charset="0"/>
                          <a:cs typeface="Times New Roman" pitchFamily="18" charset="0"/>
                        </a:rPr>
                        <a:t>uslyšeje</a:t>
                      </a:r>
                      <a:r>
                        <a:rPr lang="cs-CZ" sz="1400" b="0" baseline="0" dirty="0" smtClean="0">
                          <a:latin typeface="Times New Roman" pitchFamily="18" charset="0"/>
                          <a:cs typeface="Times New Roman" pitchFamily="18" charset="0"/>
                        </a:rPr>
                        <a:t> by</a:t>
                      </a:r>
                      <a:endParaRPr lang="cs-CZ" sz="1400" b="0" dirty="0">
                        <a:latin typeface="Times New Roman" pitchFamily="18" charset="0"/>
                        <a:cs typeface="Times New Roman" pitchFamily="18" charset="0"/>
                      </a:endParaRPr>
                    </a:p>
                  </a:txBody>
                  <a:tcPr/>
                </a:tc>
              </a:tr>
            </a:tbl>
          </a:graphicData>
        </a:graphic>
      </p:graphicFrame>
      <p:sp>
        <p:nvSpPr>
          <p:cNvPr id="16" name="TextovéPole 15"/>
          <p:cNvSpPr txBox="1"/>
          <p:nvPr/>
        </p:nvSpPr>
        <p:spPr>
          <a:xfrm>
            <a:off x="7596336" y="1333755"/>
            <a:ext cx="1296144" cy="1200329"/>
          </a:xfrm>
          <a:prstGeom prst="rect">
            <a:avLst/>
          </a:prstGeom>
          <a:noFill/>
        </p:spPr>
        <p:txBody>
          <a:bodyPr wrap="square" rtlCol="0">
            <a:spAutoFit/>
          </a:bodyPr>
          <a:lstStyle/>
          <a:p>
            <a:r>
              <a:rPr lang="cs-CZ" sz="1200" dirty="0" smtClean="0">
                <a:latin typeface="Times New Roman" pitchFamily="18" charset="0"/>
                <a:cs typeface="Times New Roman" pitchFamily="18" charset="0"/>
              </a:rPr>
              <a:t>Správné odpovědi</a:t>
            </a:r>
          </a:p>
          <a:p>
            <a:pPr marL="228600" indent="-228600" algn="ctr">
              <a:buAutoNum type="arabicPeriod"/>
            </a:pPr>
            <a:r>
              <a:rPr lang="cs-CZ" sz="1200" dirty="0" smtClean="0">
                <a:latin typeface="Times New Roman" pitchFamily="18" charset="0"/>
                <a:cs typeface="Times New Roman" pitchFamily="18" charset="0"/>
              </a:rPr>
              <a:t>C</a:t>
            </a:r>
          </a:p>
          <a:p>
            <a:pPr marL="228600" indent="-228600" algn="ctr">
              <a:buAutoNum type="arabicPeriod"/>
            </a:pPr>
            <a:r>
              <a:rPr lang="cs-CZ" sz="1200" dirty="0" smtClean="0">
                <a:latin typeface="Times New Roman" pitchFamily="18" charset="0"/>
                <a:cs typeface="Times New Roman" pitchFamily="18" charset="0"/>
              </a:rPr>
              <a:t>A</a:t>
            </a:r>
          </a:p>
          <a:p>
            <a:pPr marL="228600" indent="-228600" algn="ctr">
              <a:buAutoNum type="arabicPeriod"/>
            </a:pPr>
            <a:r>
              <a:rPr lang="cs-CZ" sz="1200" dirty="0" smtClean="0">
                <a:latin typeface="Times New Roman" pitchFamily="18" charset="0"/>
                <a:cs typeface="Times New Roman" pitchFamily="18" charset="0"/>
              </a:rPr>
              <a:t>D</a:t>
            </a:r>
          </a:p>
          <a:p>
            <a:pPr marL="228600" indent="-228600" algn="ctr">
              <a:buAutoNum type="arabicPeriod"/>
            </a:pPr>
            <a:r>
              <a:rPr lang="cs-CZ" sz="1200" dirty="0">
                <a:latin typeface="Times New Roman" pitchFamily="18" charset="0"/>
                <a:cs typeface="Times New Roman" pitchFamily="18" charset="0"/>
              </a:rPr>
              <a:t>B</a:t>
            </a:r>
            <a:endParaRPr lang="cs-CZ" sz="1200" dirty="0" smtClean="0">
              <a:latin typeface="Times New Roman" pitchFamily="18" charset="0"/>
              <a:cs typeface="Times New Roman" pitchFamily="18" charset="0"/>
            </a:endParaRPr>
          </a:p>
          <a:p>
            <a:endParaRPr lang="cs-CZ" sz="1200" dirty="0" smtClean="0"/>
          </a:p>
        </p:txBody>
      </p:sp>
      <p:sp>
        <p:nvSpPr>
          <p:cNvPr id="17" name="TextovéPole 16"/>
          <p:cNvSpPr txBox="1"/>
          <p:nvPr/>
        </p:nvSpPr>
        <p:spPr>
          <a:xfrm>
            <a:off x="7532712" y="4236318"/>
            <a:ext cx="1440160" cy="307777"/>
          </a:xfrm>
          <a:prstGeom prst="rect">
            <a:avLst/>
          </a:prstGeom>
          <a:noFill/>
        </p:spPr>
        <p:txBody>
          <a:bodyPr wrap="square" rtlCol="0">
            <a:spAutoFit/>
          </a:bodyPr>
          <a:lstStyle/>
          <a:p>
            <a:r>
              <a:rPr lang="cs-CZ" sz="1400" dirty="0" smtClean="0">
                <a:solidFill>
                  <a:srgbClr val="813763"/>
                </a:solidFill>
                <a:latin typeface="Times New Roman" pitchFamily="18" charset="0"/>
                <a:cs typeface="Times New Roman" pitchFamily="18" charset="0"/>
              </a:rPr>
              <a:t>Test  na známku</a:t>
            </a:r>
            <a:endParaRPr lang="cs-CZ" sz="1400" dirty="0">
              <a:solidFill>
                <a:srgbClr val="813763"/>
              </a:solidFill>
              <a:latin typeface="Times New Roman" pitchFamily="18" charset="0"/>
              <a:cs typeface="Times New Roman" pitchFamily="18" charset="0"/>
            </a:endParaRPr>
          </a:p>
        </p:txBody>
      </p:sp>
      <p:sp>
        <p:nvSpPr>
          <p:cNvPr id="14" name="TextovéPole 1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0" fill="hold"/>
                                        <p:tgtEl>
                                          <p:spTgt spid="16"/>
                                        </p:tgtEl>
                                        <p:attrNameLst>
                                          <p:attrName>ppt_x</p:attrName>
                                        </p:attrNameLst>
                                      </p:cBhvr>
                                      <p:tavLst>
                                        <p:tav tm="0">
                                          <p:val>
                                            <p:strVal val="#ppt_x"/>
                                          </p:val>
                                        </p:tav>
                                        <p:tav tm="100000">
                                          <p:val>
                                            <p:strVal val="#ppt_x"/>
                                          </p:val>
                                        </p:tav>
                                      </p:tavLst>
                                    </p:anim>
                                    <p:anim calcmode="lin" valueType="num">
                                      <p:cBhvr additive="base">
                                        <p:cTn id="8" dur="5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Nadpis 1"/>
          <p:cNvSpPr txBox="1">
            <a:spLocks/>
          </p:cNvSpPr>
          <p:nvPr/>
        </p:nvSpPr>
        <p:spPr>
          <a:xfrm>
            <a:off x="-12374" y="492443"/>
            <a:ext cx="3864294" cy="594066"/>
          </a:xfrm>
          <a:prstGeom prst="rect">
            <a:avLst/>
          </a:prstGeom>
        </p:spPr>
        <p:txBody>
          <a:bodyPr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500" b="1" dirty="0" smtClean="0">
                <a:latin typeface="Times New Roman" pitchFamily="18" charset="0"/>
                <a:cs typeface="Times New Roman" pitchFamily="18" charset="0"/>
              </a:rPr>
              <a:t>12.9  Použité zdroje, citace</a:t>
            </a:r>
            <a:endParaRPr lang="cs-CZ" sz="2500" b="1" dirty="0">
              <a:latin typeface="Times New Roman" pitchFamily="18" charset="0"/>
              <a:cs typeface="Times New Roman" pitchFamily="18" charset="0"/>
            </a:endParaRPr>
          </a:p>
        </p:txBody>
      </p:sp>
      <p:sp>
        <p:nvSpPr>
          <p:cNvPr id="4" name="Obdélník 3"/>
          <p:cNvSpPr/>
          <p:nvPr/>
        </p:nvSpPr>
        <p:spPr>
          <a:xfrm>
            <a:off x="323528" y="1563638"/>
            <a:ext cx="8424936" cy="223224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cs-CZ" sz="1400" u="sng" dirty="0">
                <a:latin typeface="Times New Roman" pitchFamily="18" charset="0"/>
                <a:cs typeface="Times New Roman" pitchFamily="18" charset="0"/>
                <a:hlinkClick r:id="rId2"/>
              </a:rPr>
              <a:t>http://iobchod.urbanek-svt.cz/stilus/index.php?stranaid=zbozi&amp;id=245</a:t>
            </a:r>
            <a:endParaRPr lang="cs-CZ" sz="1400" dirty="0">
              <a:latin typeface="Times New Roman" pitchFamily="18" charset="0"/>
              <a:cs typeface="Times New Roman" pitchFamily="18" charset="0"/>
            </a:endParaRPr>
          </a:p>
          <a:p>
            <a:r>
              <a:rPr lang="cs-CZ" sz="1400" u="sng" dirty="0">
                <a:latin typeface="Times New Roman" pitchFamily="18" charset="0"/>
                <a:cs typeface="Times New Roman" pitchFamily="18" charset="0"/>
                <a:hlinkClick r:id="rId3"/>
              </a:rPr>
              <a:t>http://www.sportbiz.cz/2011/10/zpravy-ze-sveta-sportovniho-byznysu-ragby-nba-nfl-a-nascar/</a:t>
            </a:r>
            <a:endParaRPr lang="cs-CZ" sz="1400" dirty="0">
              <a:latin typeface="Times New Roman" pitchFamily="18" charset="0"/>
              <a:cs typeface="Times New Roman" pitchFamily="18" charset="0"/>
            </a:endParaRPr>
          </a:p>
          <a:p>
            <a:r>
              <a:rPr lang="cs-CZ" sz="1400" dirty="0">
                <a:latin typeface="Times New Roman" pitchFamily="18" charset="0"/>
                <a:cs typeface="Times New Roman" pitchFamily="18" charset="0"/>
              </a:rPr>
              <a:t>Český jazyk, učebnice pro 6. ročník, Vladimíra Bičíková, Zdeněk Topil, František Šafránek, nakl. Tobiáš, Havlíčkův Brod, 2005</a:t>
            </a:r>
          </a:p>
          <a:p>
            <a:r>
              <a:rPr lang="cs-CZ" sz="1400" dirty="0">
                <a:latin typeface="Times New Roman" pitchFamily="18" charset="0"/>
                <a:cs typeface="Times New Roman" pitchFamily="18" charset="0"/>
              </a:rPr>
              <a:t>Český jazyk, učebnice pro 7. ročník, Vladimíra Bičíková, Zdeněk Topil, František Šafránek, nakl. Tobiáš, Havlíčkův Brod, 2005</a:t>
            </a:r>
          </a:p>
          <a:p>
            <a:r>
              <a:rPr lang="cs-CZ" sz="1400" dirty="0">
                <a:latin typeface="Times New Roman" pitchFamily="18" charset="0"/>
                <a:cs typeface="Times New Roman" pitchFamily="18" charset="0"/>
              </a:rPr>
              <a:t>Český jazyk, učebnice pro 8. ročník, Vladimíra Bičíková, Zdeněk Topil, František Šafránek, nakl. Tobiáš, Havlíčkův Brod, 2002</a:t>
            </a:r>
          </a:p>
          <a:p>
            <a:r>
              <a:rPr lang="cs-CZ" sz="1400" dirty="0">
                <a:latin typeface="Times New Roman" pitchFamily="18" charset="0"/>
                <a:cs typeface="Times New Roman" pitchFamily="18" charset="0"/>
              </a:rPr>
              <a:t>Český jazyk, učebnice pro 9. ročník, Vladimíra Bičíková, Zdeněk Topil, František Šafránek, nakl. Tobiáš, Havlíčkův Brod, 2005</a:t>
            </a:r>
          </a:p>
        </p:txBody>
      </p:sp>
    </p:spTree>
    <p:extLst>
      <p:ext uri="{BB962C8B-B14F-4D97-AF65-F5344CB8AC3E}">
        <p14:creationId xmlns:p14="http://schemas.microsoft.com/office/powerpoint/2010/main" val="3775889454"/>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6">
            <a:lumMod val="40000"/>
            <a:lumOff val="60000"/>
          </a:schemeClr>
        </a:solidFill>
      </a:spPr>
      <a:bodyPr wrap="square" rtlCol="0">
        <a:spAutoFit/>
      </a:bodyPr>
      <a:lstStyle>
        <a:defPPr>
          <a:defRPr sz="1200" b="1" dirty="0" smtClean="0">
            <a:solidFill>
              <a:schemeClr val="accent3">
                <a:lumMod val="50000"/>
              </a:schemeClr>
            </a:solidFill>
          </a:defRPr>
        </a:defPPr>
      </a:lstStyle>
    </a:tx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2888</TotalTime>
  <Words>1464</Words>
  <Application>Microsoft Office PowerPoint</Application>
  <PresentationFormat>Předvádění na obrazovce (16:9)</PresentationFormat>
  <Paragraphs>234</Paragraphs>
  <Slides>10</Slides>
  <Notes>8</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12.1  Slovesa</vt:lpstr>
      <vt:lpstr>12.2  Co již víme?</vt:lpstr>
      <vt:lpstr>12.3  Jaké si řekneme nové termíny a názvy?</vt:lpstr>
      <vt:lpstr>12.4  Co si řekneme nového?</vt:lpstr>
      <vt:lpstr>12.5  Procvičení a příklady</vt:lpstr>
      <vt:lpstr>12.6  Něco navíc pro šikovné</vt:lpstr>
      <vt:lpstr>12.7  CLIL </vt:lpstr>
      <vt:lpstr>12.8  Test znalostí</vt:lpstr>
      <vt:lpstr>Prezentace aplikace PowerPoint</vt:lpstr>
      <vt:lpstr>Prezentace aplikace PowerPoint</vt:lpstr>
    </vt:vector>
  </TitlesOfParts>
  <Company>Základní škla Děčín VI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prusa</dc:creator>
  <cp:lastModifiedBy>krivankova</cp:lastModifiedBy>
  <cp:revision>188</cp:revision>
  <dcterms:created xsi:type="dcterms:W3CDTF">2010-10-18T18:21:56Z</dcterms:created>
  <dcterms:modified xsi:type="dcterms:W3CDTF">2012-02-06T20:34:10Z</dcterms:modified>
</cp:coreProperties>
</file>