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2373"/>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0"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5C774E-68C3-4B53-A77F-8932BA658446}" type="doc">
      <dgm:prSet loTypeId="urn:microsoft.com/office/officeart/2005/8/layout/hierarchy5" loCatId="hierarchy" qsTypeId="urn:microsoft.com/office/officeart/2005/8/quickstyle/simple3" qsCatId="simple" csTypeId="urn:microsoft.com/office/officeart/2005/8/colors/accent4_4" csCatId="accent4" phldr="1"/>
      <dgm:spPr/>
      <dgm:t>
        <a:bodyPr/>
        <a:lstStyle/>
        <a:p>
          <a:endParaRPr lang="cs-CZ"/>
        </a:p>
      </dgm:t>
    </dgm:pt>
    <dgm:pt modelId="{567BAAA5-24A3-4615-86C5-D6D9F0265204}">
      <dgm:prSet phldrT="[Text]"/>
      <dgm:spPr/>
      <dgm:t>
        <a:bodyPr/>
        <a:lstStyle/>
        <a:p>
          <a:r>
            <a:rPr lang="cs-CZ" dirty="0" smtClean="0">
              <a:latin typeface="Times New Roman" pitchFamily="18" charset="0"/>
              <a:cs typeface="Times New Roman" pitchFamily="18" charset="0"/>
            </a:rPr>
            <a:t>rozlišujeme číslovky</a:t>
          </a:r>
          <a:endParaRPr lang="cs-CZ" dirty="0">
            <a:latin typeface="Times New Roman" pitchFamily="18" charset="0"/>
            <a:cs typeface="Times New Roman" pitchFamily="18" charset="0"/>
          </a:endParaRPr>
        </a:p>
      </dgm:t>
    </dgm:pt>
    <dgm:pt modelId="{532D56CC-9367-48C7-9FB1-A18030D41E62}" type="parTrans" cxnId="{F1E9103E-2542-45AD-B6ED-83CC5450B148}">
      <dgm:prSet/>
      <dgm:spPr/>
      <dgm:t>
        <a:bodyPr/>
        <a:lstStyle/>
        <a:p>
          <a:endParaRPr lang="cs-CZ">
            <a:latin typeface="Times New Roman" pitchFamily="18" charset="0"/>
            <a:cs typeface="Times New Roman" pitchFamily="18" charset="0"/>
          </a:endParaRPr>
        </a:p>
      </dgm:t>
    </dgm:pt>
    <dgm:pt modelId="{58530341-6403-450B-8788-9F8C5928FBB6}" type="sibTrans" cxnId="{F1E9103E-2542-45AD-B6ED-83CC5450B148}">
      <dgm:prSet/>
      <dgm:spPr/>
      <dgm:t>
        <a:bodyPr/>
        <a:lstStyle/>
        <a:p>
          <a:endParaRPr lang="cs-CZ">
            <a:latin typeface="Times New Roman" pitchFamily="18" charset="0"/>
            <a:cs typeface="Times New Roman" pitchFamily="18" charset="0"/>
          </a:endParaRPr>
        </a:p>
      </dgm:t>
    </dgm:pt>
    <dgm:pt modelId="{A2087C48-49EE-4F27-9DA6-948C95371E23}">
      <dgm:prSet phldrT="[Text]"/>
      <dgm:spPr/>
      <dgm:t>
        <a:bodyPr/>
        <a:lstStyle/>
        <a:p>
          <a:r>
            <a:rPr lang="cs-CZ" b="1" dirty="0" smtClean="0">
              <a:latin typeface="Times New Roman" pitchFamily="18" charset="0"/>
              <a:cs typeface="Times New Roman" pitchFamily="18" charset="0"/>
            </a:rPr>
            <a:t>určité</a:t>
          </a:r>
          <a:endParaRPr lang="cs-CZ" b="1" dirty="0">
            <a:latin typeface="Times New Roman" pitchFamily="18" charset="0"/>
            <a:cs typeface="Times New Roman" pitchFamily="18" charset="0"/>
          </a:endParaRPr>
        </a:p>
      </dgm:t>
    </dgm:pt>
    <dgm:pt modelId="{6B7D9415-C978-42E0-AF2F-135ACDB67C3A}" type="parTrans" cxnId="{D122A6F4-D869-42E6-8760-4936C5199566}">
      <dgm:prSet/>
      <dgm:spPr/>
      <dgm:t>
        <a:bodyPr/>
        <a:lstStyle/>
        <a:p>
          <a:endParaRPr lang="cs-CZ">
            <a:latin typeface="Times New Roman" pitchFamily="18" charset="0"/>
            <a:cs typeface="Times New Roman" pitchFamily="18" charset="0"/>
          </a:endParaRPr>
        </a:p>
      </dgm:t>
    </dgm:pt>
    <dgm:pt modelId="{4BF71072-2DEC-45A5-8778-13AA17CB054D}" type="sibTrans" cxnId="{D122A6F4-D869-42E6-8760-4936C5199566}">
      <dgm:prSet/>
      <dgm:spPr/>
      <dgm:t>
        <a:bodyPr/>
        <a:lstStyle/>
        <a:p>
          <a:endParaRPr lang="cs-CZ">
            <a:latin typeface="Times New Roman" pitchFamily="18" charset="0"/>
            <a:cs typeface="Times New Roman" pitchFamily="18" charset="0"/>
          </a:endParaRPr>
        </a:p>
      </dgm:t>
    </dgm:pt>
    <dgm:pt modelId="{C015A505-99E4-4910-BF01-E3613EBD798A}">
      <dgm:prSet phldrT="[Text]" custT="1"/>
      <dgm:spPr/>
      <dgm:t>
        <a:bodyPr/>
        <a:lstStyle/>
        <a:p>
          <a:r>
            <a:rPr lang="cs-CZ" sz="1500" dirty="0" smtClean="0">
              <a:latin typeface="Times New Roman" pitchFamily="18" charset="0"/>
              <a:cs typeface="Times New Roman" pitchFamily="18" charset="0"/>
            </a:rPr>
            <a:t>označují určitý, přesný počet, určité pořadí                                              (lze jej vyjádřit číslicemi)       </a:t>
          </a:r>
        </a:p>
        <a:p>
          <a:r>
            <a:rPr lang="cs-CZ" sz="1500" b="1" dirty="0" smtClean="0">
              <a:solidFill>
                <a:srgbClr val="FF0000"/>
              </a:solidFill>
              <a:latin typeface="Times New Roman" pitchFamily="18" charset="0"/>
              <a:cs typeface="Times New Roman" pitchFamily="18" charset="0"/>
            </a:rPr>
            <a:t>čtyři - 4</a:t>
          </a:r>
          <a:endParaRPr lang="cs-CZ" sz="1500" b="1" dirty="0">
            <a:solidFill>
              <a:srgbClr val="FF0000"/>
            </a:solidFill>
            <a:latin typeface="Times New Roman" pitchFamily="18" charset="0"/>
            <a:cs typeface="Times New Roman" pitchFamily="18" charset="0"/>
          </a:endParaRPr>
        </a:p>
      </dgm:t>
    </dgm:pt>
    <dgm:pt modelId="{9964FD37-8A60-4519-8B8D-567DA01DC968}" type="parTrans" cxnId="{BFD132ED-AFBD-4A4F-BCDE-31608D63882B}">
      <dgm:prSet/>
      <dgm:spPr/>
      <dgm:t>
        <a:bodyPr/>
        <a:lstStyle/>
        <a:p>
          <a:endParaRPr lang="cs-CZ">
            <a:latin typeface="Times New Roman" pitchFamily="18" charset="0"/>
            <a:cs typeface="Times New Roman" pitchFamily="18" charset="0"/>
          </a:endParaRPr>
        </a:p>
      </dgm:t>
    </dgm:pt>
    <dgm:pt modelId="{ABF1EDB3-077E-41FE-8D11-DFCF4496576F}" type="sibTrans" cxnId="{BFD132ED-AFBD-4A4F-BCDE-31608D63882B}">
      <dgm:prSet/>
      <dgm:spPr/>
      <dgm:t>
        <a:bodyPr/>
        <a:lstStyle/>
        <a:p>
          <a:endParaRPr lang="cs-CZ">
            <a:latin typeface="Times New Roman" pitchFamily="18" charset="0"/>
            <a:cs typeface="Times New Roman" pitchFamily="18" charset="0"/>
          </a:endParaRPr>
        </a:p>
      </dgm:t>
    </dgm:pt>
    <dgm:pt modelId="{D96500C5-5642-4AF1-9D09-2684E15A15C6}">
      <dgm:prSet phldrT="[Text]" custT="1"/>
      <dgm:spPr/>
      <dgm:t>
        <a:bodyPr/>
        <a:lstStyle/>
        <a:p>
          <a:r>
            <a:rPr lang="cs-CZ" sz="1500" dirty="0" smtClean="0">
              <a:latin typeface="Times New Roman" pitchFamily="18" charset="0"/>
              <a:cs typeface="Times New Roman" pitchFamily="18" charset="0"/>
            </a:rPr>
            <a:t>nevyjadřují určitý, přesný počet (nelze je vyjádřit číslicemi) </a:t>
          </a:r>
        </a:p>
        <a:p>
          <a:r>
            <a:rPr lang="cs-CZ" sz="1500" b="1" dirty="0" smtClean="0">
              <a:solidFill>
                <a:srgbClr val="FF0000"/>
              </a:solidFill>
              <a:latin typeface="Times New Roman" pitchFamily="18" charset="0"/>
              <a:cs typeface="Times New Roman" pitchFamily="18" charset="0"/>
            </a:rPr>
            <a:t>několik</a:t>
          </a:r>
          <a:endParaRPr lang="cs-CZ" sz="1500" b="1" dirty="0">
            <a:solidFill>
              <a:srgbClr val="FF0000"/>
            </a:solidFill>
            <a:latin typeface="Times New Roman" pitchFamily="18" charset="0"/>
            <a:cs typeface="Times New Roman" pitchFamily="18" charset="0"/>
          </a:endParaRPr>
        </a:p>
      </dgm:t>
    </dgm:pt>
    <dgm:pt modelId="{BD854B27-A636-40CE-BFD7-C9A1C8E54A17}" type="parTrans" cxnId="{CA002A97-0860-4DE4-AEE2-6339D33E8385}">
      <dgm:prSet/>
      <dgm:spPr/>
      <dgm:t>
        <a:bodyPr/>
        <a:lstStyle/>
        <a:p>
          <a:endParaRPr lang="cs-CZ">
            <a:latin typeface="Times New Roman" pitchFamily="18" charset="0"/>
            <a:cs typeface="Times New Roman" pitchFamily="18" charset="0"/>
          </a:endParaRPr>
        </a:p>
      </dgm:t>
    </dgm:pt>
    <dgm:pt modelId="{D552A621-57F1-4035-B97D-54C75F65DFAE}" type="sibTrans" cxnId="{CA002A97-0860-4DE4-AEE2-6339D33E8385}">
      <dgm:prSet/>
      <dgm:spPr/>
      <dgm:t>
        <a:bodyPr/>
        <a:lstStyle/>
        <a:p>
          <a:endParaRPr lang="cs-CZ">
            <a:latin typeface="Times New Roman" pitchFamily="18" charset="0"/>
            <a:cs typeface="Times New Roman" pitchFamily="18" charset="0"/>
          </a:endParaRPr>
        </a:p>
      </dgm:t>
    </dgm:pt>
    <dgm:pt modelId="{685FC298-E25E-4CE2-A131-95FE4C5095B3}">
      <dgm:prSet phldrT="[Text]"/>
      <dgm:spPr/>
      <dgm:t>
        <a:bodyPr/>
        <a:lstStyle/>
        <a:p>
          <a:r>
            <a:rPr lang="cs-CZ" b="1" dirty="0" smtClean="0">
              <a:latin typeface="Times New Roman" pitchFamily="18" charset="0"/>
              <a:cs typeface="Times New Roman" pitchFamily="18" charset="0"/>
            </a:rPr>
            <a:t>neurčité</a:t>
          </a:r>
          <a:endParaRPr lang="cs-CZ" b="1" dirty="0">
            <a:latin typeface="Times New Roman" pitchFamily="18" charset="0"/>
            <a:cs typeface="Times New Roman" pitchFamily="18" charset="0"/>
          </a:endParaRPr>
        </a:p>
      </dgm:t>
    </dgm:pt>
    <dgm:pt modelId="{84736CAA-33C8-4524-8B67-04164176A70C}" type="sibTrans" cxnId="{5ADE7E8E-7B88-4B84-9FA0-BEB0C973267C}">
      <dgm:prSet/>
      <dgm:spPr/>
      <dgm:t>
        <a:bodyPr/>
        <a:lstStyle/>
        <a:p>
          <a:endParaRPr lang="cs-CZ">
            <a:latin typeface="Times New Roman" pitchFamily="18" charset="0"/>
            <a:cs typeface="Times New Roman" pitchFamily="18" charset="0"/>
          </a:endParaRPr>
        </a:p>
      </dgm:t>
    </dgm:pt>
    <dgm:pt modelId="{5163A683-D864-4884-BA2B-A0DABF083D89}" type="parTrans" cxnId="{5ADE7E8E-7B88-4B84-9FA0-BEB0C973267C}">
      <dgm:prSet/>
      <dgm:spPr/>
      <dgm:t>
        <a:bodyPr/>
        <a:lstStyle/>
        <a:p>
          <a:endParaRPr lang="cs-CZ">
            <a:latin typeface="Times New Roman" pitchFamily="18" charset="0"/>
            <a:cs typeface="Times New Roman" pitchFamily="18" charset="0"/>
          </a:endParaRPr>
        </a:p>
      </dgm:t>
    </dgm:pt>
    <dgm:pt modelId="{8557A9FB-9262-4D9F-AC58-CDC31E21146E}" type="pres">
      <dgm:prSet presAssocID="{875C774E-68C3-4B53-A77F-8932BA658446}" presName="mainComposite" presStyleCnt="0">
        <dgm:presLayoutVars>
          <dgm:chPref val="1"/>
          <dgm:dir/>
          <dgm:animOne val="branch"/>
          <dgm:animLvl val="lvl"/>
          <dgm:resizeHandles val="exact"/>
        </dgm:presLayoutVars>
      </dgm:prSet>
      <dgm:spPr/>
      <dgm:t>
        <a:bodyPr/>
        <a:lstStyle/>
        <a:p>
          <a:endParaRPr lang="cs-CZ"/>
        </a:p>
      </dgm:t>
    </dgm:pt>
    <dgm:pt modelId="{9B1C3D86-0C35-4BC4-B3A5-35B32438D977}" type="pres">
      <dgm:prSet presAssocID="{875C774E-68C3-4B53-A77F-8932BA658446}" presName="hierFlow" presStyleCnt="0"/>
      <dgm:spPr/>
    </dgm:pt>
    <dgm:pt modelId="{0DBB4FF0-AEE7-49A0-8A51-C87C2D8EEABC}" type="pres">
      <dgm:prSet presAssocID="{875C774E-68C3-4B53-A77F-8932BA658446}" presName="hierChild1" presStyleCnt="0">
        <dgm:presLayoutVars>
          <dgm:chPref val="1"/>
          <dgm:animOne val="branch"/>
          <dgm:animLvl val="lvl"/>
        </dgm:presLayoutVars>
      </dgm:prSet>
      <dgm:spPr/>
    </dgm:pt>
    <dgm:pt modelId="{6C947FC3-1361-4657-A0FE-0E4CF2F6F9F8}" type="pres">
      <dgm:prSet presAssocID="{567BAAA5-24A3-4615-86C5-D6D9F0265204}" presName="Name17" presStyleCnt="0"/>
      <dgm:spPr/>
    </dgm:pt>
    <dgm:pt modelId="{00AAFE8C-8D32-4BF1-BD4C-73F9D4412B39}" type="pres">
      <dgm:prSet presAssocID="{567BAAA5-24A3-4615-86C5-D6D9F0265204}" presName="level1Shape" presStyleLbl="node0" presStyleIdx="0" presStyleCnt="1">
        <dgm:presLayoutVars>
          <dgm:chPref val="3"/>
        </dgm:presLayoutVars>
      </dgm:prSet>
      <dgm:spPr/>
      <dgm:t>
        <a:bodyPr/>
        <a:lstStyle/>
        <a:p>
          <a:endParaRPr lang="cs-CZ"/>
        </a:p>
      </dgm:t>
    </dgm:pt>
    <dgm:pt modelId="{EE500F7F-AA82-4ADB-AC31-16D06CB0747E}" type="pres">
      <dgm:prSet presAssocID="{567BAAA5-24A3-4615-86C5-D6D9F0265204}" presName="hierChild2" presStyleCnt="0"/>
      <dgm:spPr/>
    </dgm:pt>
    <dgm:pt modelId="{74DFFCD6-3B49-4101-B84B-1EBFE07B526D}" type="pres">
      <dgm:prSet presAssocID="{6B7D9415-C978-42E0-AF2F-135ACDB67C3A}" presName="Name25" presStyleLbl="parChTrans1D2" presStyleIdx="0" presStyleCnt="2"/>
      <dgm:spPr/>
      <dgm:t>
        <a:bodyPr/>
        <a:lstStyle/>
        <a:p>
          <a:endParaRPr lang="cs-CZ"/>
        </a:p>
      </dgm:t>
    </dgm:pt>
    <dgm:pt modelId="{167E1B06-80D3-4419-8F8E-FB198E1085A5}" type="pres">
      <dgm:prSet presAssocID="{6B7D9415-C978-42E0-AF2F-135ACDB67C3A}" presName="connTx" presStyleLbl="parChTrans1D2" presStyleIdx="0" presStyleCnt="2"/>
      <dgm:spPr/>
      <dgm:t>
        <a:bodyPr/>
        <a:lstStyle/>
        <a:p>
          <a:endParaRPr lang="cs-CZ"/>
        </a:p>
      </dgm:t>
    </dgm:pt>
    <dgm:pt modelId="{FB8690C9-4C3C-4441-AEB7-BC2B960703A0}" type="pres">
      <dgm:prSet presAssocID="{A2087C48-49EE-4F27-9DA6-948C95371E23}" presName="Name30" presStyleCnt="0"/>
      <dgm:spPr/>
    </dgm:pt>
    <dgm:pt modelId="{66C964E5-6CF3-4562-AB75-36D7BE3E12D6}" type="pres">
      <dgm:prSet presAssocID="{A2087C48-49EE-4F27-9DA6-948C95371E23}" presName="level2Shape" presStyleLbl="node2" presStyleIdx="0" presStyleCnt="2" custScaleX="49875" custScaleY="72841"/>
      <dgm:spPr/>
      <dgm:t>
        <a:bodyPr/>
        <a:lstStyle/>
        <a:p>
          <a:endParaRPr lang="cs-CZ"/>
        </a:p>
      </dgm:t>
    </dgm:pt>
    <dgm:pt modelId="{1DB4C6D9-F6A5-4F7E-A812-2EDF84326F89}" type="pres">
      <dgm:prSet presAssocID="{A2087C48-49EE-4F27-9DA6-948C95371E23}" presName="hierChild3" presStyleCnt="0"/>
      <dgm:spPr/>
    </dgm:pt>
    <dgm:pt modelId="{5910C94D-B535-4624-90EB-07A840A7A661}" type="pres">
      <dgm:prSet presAssocID="{9964FD37-8A60-4519-8B8D-567DA01DC968}" presName="Name25" presStyleLbl="parChTrans1D3" presStyleIdx="0" presStyleCnt="2"/>
      <dgm:spPr/>
      <dgm:t>
        <a:bodyPr/>
        <a:lstStyle/>
        <a:p>
          <a:endParaRPr lang="cs-CZ"/>
        </a:p>
      </dgm:t>
    </dgm:pt>
    <dgm:pt modelId="{32D37CAA-7CD8-4BC0-A951-34D1C5409B2C}" type="pres">
      <dgm:prSet presAssocID="{9964FD37-8A60-4519-8B8D-567DA01DC968}" presName="connTx" presStyleLbl="parChTrans1D3" presStyleIdx="0" presStyleCnt="2"/>
      <dgm:spPr/>
      <dgm:t>
        <a:bodyPr/>
        <a:lstStyle/>
        <a:p>
          <a:endParaRPr lang="cs-CZ"/>
        </a:p>
      </dgm:t>
    </dgm:pt>
    <dgm:pt modelId="{29556CD9-43C4-4E53-B363-8E72B5DBA472}" type="pres">
      <dgm:prSet presAssocID="{C015A505-99E4-4910-BF01-E3613EBD798A}" presName="Name30" presStyleCnt="0"/>
      <dgm:spPr/>
    </dgm:pt>
    <dgm:pt modelId="{3AFFEB31-D1B0-48C2-AD24-D5CA15CFDF42}" type="pres">
      <dgm:prSet presAssocID="{C015A505-99E4-4910-BF01-E3613EBD798A}" presName="level2Shape" presStyleLbl="node3" presStyleIdx="0" presStyleCnt="2" custScaleX="160911" custScaleY="136207"/>
      <dgm:spPr/>
      <dgm:t>
        <a:bodyPr/>
        <a:lstStyle/>
        <a:p>
          <a:endParaRPr lang="cs-CZ"/>
        </a:p>
      </dgm:t>
    </dgm:pt>
    <dgm:pt modelId="{A4B08940-78C1-4F07-A30F-07CA449B9DF5}" type="pres">
      <dgm:prSet presAssocID="{C015A505-99E4-4910-BF01-E3613EBD798A}" presName="hierChild3" presStyleCnt="0"/>
      <dgm:spPr/>
    </dgm:pt>
    <dgm:pt modelId="{F097BEC9-60F8-421E-B115-1F67AF300C00}" type="pres">
      <dgm:prSet presAssocID="{5163A683-D864-4884-BA2B-A0DABF083D89}" presName="Name25" presStyleLbl="parChTrans1D2" presStyleIdx="1" presStyleCnt="2"/>
      <dgm:spPr/>
      <dgm:t>
        <a:bodyPr/>
        <a:lstStyle/>
        <a:p>
          <a:endParaRPr lang="cs-CZ"/>
        </a:p>
      </dgm:t>
    </dgm:pt>
    <dgm:pt modelId="{85CD602D-8940-4AFC-92C7-A98C7C880829}" type="pres">
      <dgm:prSet presAssocID="{5163A683-D864-4884-BA2B-A0DABF083D89}" presName="connTx" presStyleLbl="parChTrans1D2" presStyleIdx="1" presStyleCnt="2"/>
      <dgm:spPr/>
      <dgm:t>
        <a:bodyPr/>
        <a:lstStyle/>
        <a:p>
          <a:endParaRPr lang="cs-CZ"/>
        </a:p>
      </dgm:t>
    </dgm:pt>
    <dgm:pt modelId="{4CB408C8-F48D-41A2-B60C-53E3DEC93C8B}" type="pres">
      <dgm:prSet presAssocID="{685FC298-E25E-4CE2-A131-95FE4C5095B3}" presName="Name30" presStyleCnt="0"/>
      <dgm:spPr/>
    </dgm:pt>
    <dgm:pt modelId="{713D1EA5-7C3F-47AB-B035-BE11EB9B22D4}" type="pres">
      <dgm:prSet presAssocID="{685FC298-E25E-4CE2-A131-95FE4C5095B3}" presName="level2Shape" presStyleLbl="node2" presStyleIdx="1" presStyleCnt="2" custScaleX="49780" custScaleY="68800"/>
      <dgm:spPr/>
      <dgm:t>
        <a:bodyPr/>
        <a:lstStyle/>
        <a:p>
          <a:endParaRPr lang="cs-CZ"/>
        </a:p>
      </dgm:t>
    </dgm:pt>
    <dgm:pt modelId="{7349C4BA-2E75-4924-BE89-A1E4D4A2DC7D}" type="pres">
      <dgm:prSet presAssocID="{685FC298-E25E-4CE2-A131-95FE4C5095B3}" presName="hierChild3" presStyleCnt="0"/>
      <dgm:spPr/>
    </dgm:pt>
    <dgm:pt modelId="{DBAD44A8-29B8-4E5B-BD1C-39F0C5314384}" type="pres">
      <dgm:prSet presAssocID="{BD854B27-A636-40CE-BFD7-C9A1C8E54A17}" presName="Name25" presStyleLbl="parChTrans1D3" presStyleIdx="1" presStyleCnt="2"/>
      <dgm:spPr/>
      <dgm:t>
        <a:bodyPr/>
        <a:lstStyle/>
        <a:p>
          <a:endParaRPr lang="cs-CZ"/>
        </a:p>
      </dgm:t>
    </dgm:pt>
    <dgm:pt modelId="{3C8D25BD-C5A3-435D-8A37-17DE9CA91DE5}" type="pres">
      <dgm:prSet presAssocID="{BD854B27-A636-40CE-BFD7-C9A1C8E54A17}" presName="connTx" presStyleLbl="parChTrans1D3" presStyleIdx="1" presStyleCnt="2"/>
      <dgm:spPr/>
      <dgm:t>
        <a:bodyPr/>
        <a:lstStyle/>
        <a:p>
          <a:endParaRPr lang="cs-CZ"/>
        </a:p>
      </dgm:t>
    </dgm:pt>
    <dgm:pt modelId="{4C086B82-8462-453B-AA53-DC348F6A83A9}" type="pres">
      <dgm:prSet presAssocID="{D96500C5-5642-4AF1-9D09-2684E15A15C6}" presName="Name30" presStyleCnt="0"/>
      <dgm:spPr/>
    </dgm:pt>
    <dgm:pt modelId="{2E6AE173-F58E-4E08-89B5-26341BEB4F44}" type="pres">
      <dgm:prSet presAssocID="{D96500C5-5642-4AF1-9D09-2684E15A15C6}" presName="level2Shape" presStyleLbl="node3" presStyleIdx="1" presStyleCnt="2" custScaleX="160440" custScaleY="142504"/>
      <dgm:spPr/>
      <dgm:t>
        <a:bodyPr/>
        <a:lstStyle/>
        <a:p>
          <a:endParaRPr lang="cs-CZ"/>
        </a:p>
      </dgm:t>
    </dgm:pt>
    <dgm:pt modelId="{47D020AB-E87F-431E-9083-EE72BD898BCD}" type="pres">
      <dgm:prSet presAssocID="{D96500C5-5642-4AF1-9D09-2684E15A15C6}" presName="hierChild3" presStyleCnt="0"/>
      <dgm:spPr/>
    </dgm:pt>
    <dgm:pt modelId="{F138489A-8644-4607-8930-C3F74B5252B1}" type="pres">
      <dgm:prSet presAssocID="{875C774E-68C3-4B53-A77F-8932BA658446}" presName="bgShapesFlow" presStyleCnt="0"/>
      <dgm:spPr/>
    </dgm:pt>
  </dgm:ptLst>
  <dgm:cxnLst>
    <dgm:cxn modelId="{D68F1374-552E-4B2D-AFE3-06EA00559B64}" type="presOf" srcId="{5163A683-D864-4884-BA2B-A0DABF083D89}" destId="{F097BEC9-60F8-421E-B115-1F67AF300C00}" srcOrd="0" destOrd="0" presId="urn:microsoft.com/office/officeart/2005/8/layout/hierarchy5"/>
    <dgm:cxn modelId="{0ABA2F6C-4808-4E6B-876C-3BB2CF43BE15}" type="presOf" srcId="{9964FD37-8A60-4519-8B8D-567DA01DC968}" destId="{5910C94D-B535-4624-90EB-07A840A7A661}" srcOrd="0" destOrd="0" presId="urn:microsoft.com/office/officeart/2005/8/layout/hierarchy5"/>
    <dgm:cxn modelId="{D122A6F4-D869-42E6-8760-4936C5199566}" srcId="{567BAAA5-24A3-4615-86C5-D6D9F0265204}" destId="{A2087C48-49EE-4F27-9DA6-948C95371E23}" srcOrd="0" destOrd="0" parTransId="{6B7D9415-C978-42E0-AF2F-135ACDB67C3A}" sibTransId="{4BF71072-2DEC-45A5-8778-13AA17CB054D}"/>
    <dgm:cxn modelId="{5ADE7E8E-7B88-4B84-9FA0-BEB0C973267C}" srcId="{567BAAA5-24A3-4615-86C5-D6D9F0265204}" destId="{685FC298-E25E-4CE2-A131-95FE4C5095B3}" srcOrd="1" destOrd="0" parTransId="{5163A683-D864-4884-BA2B-A0DABF083D89}" sibTransId="{84736CAA-33C8-4524-8B67-04164176A70C}"/>
    <dgm:cxn modelId="{56DD2F0D-FE2C-4229-BBD4-ECAED6E94E48}" type="presOf" srcId="{567BAAA5-24A3-4615-86C5-D6D9F0265204}" destId="{00AAFE8C-8D32-4BF1-BD4C-73F9D4412B39}" srcOrd="0" destOrd="0" presId="urn:microsoft.com/office/officeart/2005/8/layout/hierarchy5"/>
    <dgm:cxn modelId="{F1E9103E-2542-45AD-B6ED-83CC5450B148}" srcId="{875C774E-68C3-4B53-A77F-8932BA658446}" destId="{567BAAA5-24A3-4615-86C5-D6D9F0265204}" srcOrd="0" destOrd="0" parTransId="{532D56CC-9367-48C7-9FB1-A18030D41E62}" sibTransId="{58530341-6403-450B-8788-9F8C5928FBB6}"/>
    <dgm:cxn modelId="{07BDF749-BB82-488F-8C10-312346CCD122}" type="presOf" srcId="{685FC298-E25E-4CE2-A131-95FE4C5095B3}" destId="{713D1EA5-7C3F-47AB-B035-BE11EB9B22D4}" srcOrd="0" destOrd="0" presId="urn:microsoft.com/office/officeart/2005/8/layout/hierarchy5"/>
    <dgm:cxn modelId="{FC328D00-9D88-4A56-B445-5239B43E46BA}" type="presOf" srcId="{875C774E-68C3-4B53-A77F-8932BA658446}" destId="{8557A9FB-9262-4D9F-AC58-CDC31E21146E}" srcOrd="0" destOrd="0" presId="urn:microsoft.com/office/officeart/2005/8/layout/hierarchy5"/>
    <dgm:cxn modelId="{BFD132ED-AFBD-4A4F-BCDE-31608D63882B}" srcId="{A2087C48-49EE-4F27-9DA6-948C95371E23}" destId="{C015A505-99E4-4910-BF01-E3613EBD798A}" srcOrd="0" destOrd="0" parTransId="{9964FD37-8A60-4519-8B8D-567DA01DC968}" sibTransId="{ABF1EDB3-077E-41FE-8D11-DFCF4496576F}"/>
    <dgm:cxn modelId="{023956EF-0ED0-47E4-B980-F9442B8F4F66}" type="presOf" srcId="{9964FD37-8A60-4519-8B8D-567DA01DC968}" destId="{32D37CAA-7CD8-4BC0-A951-34D1C5409B2C}" srcOrd="1" destOrd="0" presId="urn:microsoft.com/office/officeart/2005/8/layout/hierarchy5"/>
    <dgm:cxn modelId="{B54D52C4-2E2C-481F-907D-B5A4FEF944A5}" type="presOf" srcId="{5163A683-D864-4884-BA2B-A0DABF083D89}" destId="{85CD602D-8940-4AFC-92C7-A98C7C880829}" srcOrd="1" destOrd="0" presId="urn:microsoft.com/office/officeart/2005/8/layout/hierarchy5"/>
    <dgm:cxn modelId="{BEB4FE87-7C37-4A85-95CE-D7D2FBB00FD0}" type="presOf" srcId="{6B7D9415-C978-42E0-AF2F-135ACDB67C3A}" destId="{167E1B06-80D3-4419-8F8E-FB198E1085A5}" srcOrd="1" destOrd="0" presId="urn:microsoft.com/office/officeart/2005/8/layout/hierarchy5"/>
    <dgm:cxn modelId="{402CF285-3420-4D86-A18C-163559271852}" type="presOf" srcId="{D96500C5-5642-4AF1-9D09-2684E15A15C6}" destId="{2E6AE173-F58E-4E08-89B5-26341BEB4F44}" srcOrd="0" destOrd="0" presId="urn:microsoft.com/office/officeart/2005/8/layout/hierarchy5"/>
    <dgm:cxn modelId="{CA002A97-0860-4DE4-AEE2-6339D33E8385}" srcId="{685FC298-E25E-4CE2-A131-95FE4C5095B3}" destId="{D96500C5-5642-4AF1-9D09-2684E15A15C6}" srcOrd="0" destOrd="0" parTransId="{BD854B27-A636-40CE-BFD7-C9A1C8E54A17}" sibTransId="{D552A621-57F1-4035-B97D-54C75F65DFAE}"/>
    <dgm:cxn modelId="{4E59CBE0-9ECF-4B4E-912C-36BCB5D73E41}" type="presOf" srcId="{6B7D9415-C978-42E0-AF2F-135ACDB67C3A}" destId="{74DFFCD6-3B49-4101-B84B-1EBFE07B526D}" srcOrd="0" destOrd="0" presId="urn:microsoft.com/office/officeart/2005/8/layout/hierarchy5"/>
    <dgm:cxn modelId="{8FA56301-F60F-41B4-8D48-81620473B894}" type="presOf" srcId="{C015A505-99E4-4910-BF01-E3613EBD798A}" destId="{3AFFEB31-D1B0-48C2-AD24-D5CA15CFDF42}" srcOrd="0" destOrd="0" presId="urn:microsoft.com/office/officeart/2005/8/layout/hierarchy5"/>
    <dgm:cxn modelId="{B0F9D406-5418-4DB1-AA85-CF8E9C7C6AEB}" type="presOf" srcId="{BD854B27-A636-40CE-BFD7-C9A1C8E54A17}" destId="{DBAD44A8-29B8-4E5B-BD1C-39F0C5314384}" srcOrd="0" destOrd="0" presId="urn:microsoft.com/office/officeart/2005/8/layout/hierarchy5"/>
    <dgm:cxn modelId="{1A96AE83-3F15-4907-8301-880FBED36936}" type="presOf" srcId="{BD854B27-A636-40CE-BFD7-C9A1C8E54A17}" destId="{3C8D25BD-C5A3-435D-8A37-17DE9CA91DE5}" srcOrd="1" destOrd="0" presId="urn:microsoft.com/office/officeart/2005/8/layout/hierarchy5"/>
    <dgm:cxn modelId="{8987522D-50BA-4EF9-8AEF-5A13D5CE2554}" type="presOf" srcId="{A2087C48-49EE-4F27-9DA6-948C95371E23}" destId="{66C964E5-6CF3-4562-AB75-36D7BE3E12D6}" srcOrd="0" destOrd="0" presId="urn:microsoft.com/office/officeart/2005/8/layout/hierarchy5"/>
    <dgm:cxn modelId="{FCFBC437-6EC0-4F72-B946-A6373B589DBC}" type="presParOf" srcId="{8557A9FB-9262-4D9F-AC58-CDC31E21146E}" destId="{9B1C3D86-0C35-4BC4-B3A5-35B32438D977}" srcOrd="0" destOrd="0" presId="urn:microsoft.com/office/officeart/2005/8/layout/hierarchy5"/>
    <dgm:cxn modelId="{979BE5B2-AC24-4527-9CF6-5C8C72F8D167}" type="presParOf" srcId="{9B1C3D86-0C35-4BC4-B3A5-35B32438D977}" destId="{0DBB4FF0-AEE7-49A0-8A51-C87C2D8EEABC}" srcOrd="0" destOrd="0" presId="urn:microsoft.com/office/officeart/2005/8/layout/hierarchy5"/>
    <dgm:cxn modelId="{BDF4DE87-1B1C-445E-B6E9-F8A3D35AD6D2}" type="presParOf" srcId="{0DBB4FF0-AEE7-49A0-8A51-C87C2D8EEABC}" destId="{6C947FC3-1361-4657-A0FE-0E4CF2F6F9F8}" srcOrd="0" destOrd="0" presId="urn:microsoft.com/office/officeart/2005/8/layout/hierarchy5"/>
    <dgm:cxn modelId="{02A5409E-2533-444D-BB32-A989C1E8F1EE}" type="presParOf" srcId="{6C947FC3-1361-4657-A0FE-0E4CF2F6F9F8}" destId="{00AAFE8C-8D32-4BF1-BD4C-73F9D4412B39}" srcOrd="0" destOrd="0" presId="urn:microsoft.com/office/officeart/2005/8/layout/hierarchy5"/>
    <dgm:cxn modelId="{B1496C5A-092E-4E13-8253-69195DC82BAD}" type="presParOf" srcId="{6C947FC3-1361-4657-A0FE-0E4CF2F6F9F8}" destId="{EE500F7F-AA82-4ADB-AC31-16D06CB0747E}" srcOrd="1" destOrd="0" presId="urn:microsoft.com/office/officeart/2005/8/layout/hierarchy5"/>
    <dgm:cxn modelId="{C323E444-121D-474F-A632-250D301392A9}" type="presParOf" srcId="{EE500F7F-AA82-4ADB-AC31-16D06CB0747E}" destId="{74DFFCD6-3B49-4101-B84B-1EBFE07B526D}" srcOrd="0" destOrd="0" presId="urn:microsoft.com/office/officeart/2005/8/layout/hierarchy5"/>
    <dgm:cxn modelId="{2093C7D9-DED0-4B7D-B467-2617F19E2DDE}" type="presParOf" srcId="{74DFFCD6-3B49-4101-B84B-1EBFE07B526D}" destId="{167E1B06-80D3-4419-8F8E-FB198E1085A5}" srcOrd="0" destOrd="0" presId="urn:microsoft.com/office/officeart/2005/8/layout/hierarchy5"/>
    <dgm:cxn modelId="{A02DC2D1-CECC-4B58-B794-7A1BF4366D45}" type="presParOf" srcId="{EE500F7F-AA82-4ADB-AC31-16D06CB0747E}" destId="{FB8690C9-4C3C-4441-AEB7-BC2B960703A0}" srcOrd="1" destOrd="0" presId="urn:microsoft.com/office/officeart/2005/8/layout/hierarchy5"/>
    <dgm:cxn modelId="{106AAE56-FC22-4B7C-A21D-464780525E6C}" type="presParOf" srcId="{FB8690C9-4C3C-4441-AEB7-BC2B960703A0}" destId="{66C964E5-6CF3-4562-AB75-36D7BE3E12D6}" srcOrd="0" destOrd="0" presId="urn:microsoft.com/office/officeart/2005/8/layout/hierarchy5"/>
    <dgm:cxn modelId="{722D8DB1-4F29-4D02-BC23-90613FB06D3E}" type="presParOf" srcId="{FB8690C9-4C3C-4441-AEB7-BC2B960703A0}" destId="{1DB4C6D9-F6A5-4F7E-A812-2EDF84326F89}" srcOrd="1" destOrd="0" presId="urn:microsoft.com/office/officeart/2005/8/layout/hierarchy5"/>
    <dgm:cxn modelId="{6E0EAB16-80B6-4536-8663-F4DE5F148848}" type="presParOf" srcId="{1DB4C6D9-F6A5-4F7E-A812-2EDF84326F89}" destId="{5910C94D-B535-4624-90EB-07A840A7A661}" srcOrd="0" destOrd="0" presId="urn:microsoft.com/office/officeart/2005/8/layout/hierarchy5"/>
    <dgm:cxn modelId="{7B727B1C-95E1-4C44-9386-414C00DBEEAA}" type="presParOf" srcId="{5910C94D-B535-4624-90EB-07A840A7A661}" destId="{32D37CAA-7CD8-4BC0-A951-34D1C5409B2C}" srcOrd="0" destOrd="0" presId="urn:microsoft.com/office/officeart/2005/8/layout/hierarchy5"/>
    <dgm:cxn modelId="{C0210A73-4535-48CD-BEE5-57C3BBACD6DF}" type="presParOf" srcId="{1DB4C6D9-F6A5-4F7E-A812-2EDF84326F89}" destId="{29556CD9-43C4-4E53-B363-8E72B5DBA472}" srcOrd="1" destOrd="0" presId="urn:microsoft.com/office/officeart/2005/8/layout/hierarchy5"/>
    <dgm:cxn modelId="{5DA950EE-72CC-4ACD-A2F9-A0645422CA7D}" type="presParOf" srcId="{29556CD9-43C4-4E53-B363-8E72B5DBA472}" destId="{3AFFEB31-D1B0-48C2-AD24-D5CA15CFDF42}" srcOrd="0" destOrd="0" presId="urn:microsoft.com/office/officeart/2005/8/layout/hierarchy5"/>
    <dgm:cxn modelId="{7AE9CFD3-BD18-4647-8EF5-28D4128F35CD}" type="presParOf" srcId="{29556CD9-43C4-4E53-B363-8E72B5DBA472}" destId="{A4B08940-78C1-4F07-A30F-07CA449B9DF5}" srcOrd="1" destOrd="0" presId="urn:microsoft.com/office/officeart/2005/8/layout/hierarchy5"/>
    <dgm:cxn modelId="{DF6F9EAA-8E5D-4346-A536-B424A1978F26}" type="presParOf" srcId="{EE500F7F-AA82-4ADB-AC31-16D06CB0747E}" destId="{F097BEC9-60F8-421E-B115-1F67AF300C00}" srcOrd="2" destOrd="0" presId="urn:microsoft.com/office/officeart/2005/8/layout/hierarchy5"/>
    <dgm:cxn modelId="{0947F500-A88E-4B6F-971D-AA3CCE87173B}" type="presParOf" srcId="{F097BEC9-60F8-421E-B115-1F67AF300C00}" destId="{85CD602D-8940-4AFC-92C7-A98C7C880829}" srcOrd="0" destOrd="0" presId="urn:microsoft.com/office/officeart/2005/8/layout/hierarchy5"/>
    <dgm:cxn modelId="{9A32A251-9930-4F27-829E-B6C2D5F6444A}" type="presParOf" srcId="{EE500F7F-AA82-4ADB-AC31-16D06CB0747E}" destId="{4CB408C8-F48D-41A2-B60C-53E3DEC93C8B}" srcOrd="3" destOrd="0" presId="urn:microsoft.com/office/officeart/2005/8/layout/hierarchy5"/>
    <dgm:cxn modelId="{77817DE5-3A6D-4774-82D6-B4F66D9C522C}" type="presParOf" srcId="{4CB408C8-F48D-41A2-B60C-53E3DEC93C8B}" destId="{713D1EA5-7C3F-47AB-B035-BE11EB9B22D4}" srcOrd="0" destOrd="0" presId="urn:microsoft.com/office/officeart/2005/8/layout/hierarchy5"/>
    <dgm:cxn modelId="{A95C91CD-0D51-455A-9A6F-A72D5451D886}" type="presParOf" srcId="{4CB408C8-F48D-41A2-B60C-53E3DEC93C8B}" destId="{7349C4BA-2E75-4924-BE89-A1E4D4A2DC7D}" srcOrd="1" destOrd="0" presId="urn:microsoft.com/office/officeart/2005/8/layout/hierarchy5"/>
    <dgm:cxn modelId="{E6C93B18-A603-444D-8A9B-E8D01A627183}" type="presParOf" srcId="{7349C4BA-2E75-4924-BE89-A1E4D4A2DC7D}" destId="{DBAD44A8-29B8-4E5B-BD1C-39F0C5314384}" srcOrd="0" destOrd="0" presId="urn:microsoft.com/office/officeart/2005/8/layout/hierarchy5"/>
    <dgm:cxn modelId="{6B477280-16C2-4A71-B77A-550339102FD6}" type="presParOf" srcId="{DBAD44A8-29B8-4E5B-BD1C-39F0C5314384}" destId="{3C8D25BD-C5A3-435D-8A37-17DE9CA91DE5}" srcOrd="0" destOrd="0" presId="urn:microsoft.com/office/officeart/2005/8/layout/hierarchy5"/>
    <dgm:cxn modelId="{6B622E16-32D0-445A-80F7-158154283855}" type="presParOf" srcId="{7349C4BA-2E75-4924-BE89-A1E4D4A2DC7D}" destId="{4C086B82-8462-453B-AA53-DC348F6A83A9}" srcOrd="1" destOrd="0" presId="urn:microsoft.com/office/officeart/2005/8/layout/hierarchy5"/>
    <dgm:cxn modelId="{EDA0D101-F27F-4370-A16D-153FC955EEE1}" type="presParOf" srcId="{4C086B82-8462-453B-AA53-DC348F6A83A9}" destId="{2E6AE173-F58E-4E08-89B5-26341BEB4F44}" srcOrd="0" destOrd="0" presId="urn:microsoft.com/office/officeart/2005/8/layout/hierarchy5"/>
    <dgm:cxn modelId="{CDBCC366-FD7F-410A-B259-C3F93B83F9BD}" type="presParOf" srcId="{4C086B82-8462-453B-AA53-DC348F6A83A9}" destId="{47D020AB-E87F-431E-9083-EE72BD898BCD}" srcOrd="1" destOrd="0" presId="urn:microsoft.com/office/officeart/2005/8/layout/hierarchy5"/>
    <dgm:cxn modelId="{EDC327E8-2009-493F-A81D-9653EE4F74D5}" type="presParOf" srcId="{8557A9FB-9262-4D9F-AC58-CDC31E21146E}" destId="{F138489A-8644-4607-8930-C3F74B5252B1}" srcOrd="1" destOrd="0" presId="urn:microsoft.com/office/officeart/2005/8/layout/hierarchy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22.2.2012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22.2.2012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22.2.2012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22.2.2012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22.2.2012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22.2.2012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22.2.2012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22.2.2012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22.2.2012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cs.wikipedia.org/wiki/%C4%8Cesk%C3%A9_%C4%8D%C3%ADslovky" TargetMode="External"/><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7.png"/><Relationship Id="rId7"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1.wdp"/><Relationship Id="rId11" Type="http://schemas.microsoft.com/office/2007/relationships/diagramDrawing" Target="../diagrams/drawing1.xml"/><Relationship Id="rId5" Type="http://schemas.openxmlformats.org/officeDocument/2006/relationships/image" Target="../media/image9.png"/><Relationship Id="rId10" Type="http://schemas.openxmlformats.org/officeDocument/2006/relationships/diagramColors" Target="../diagrams/colors1.xml"/><Relationship Id="rId4" Type="http://schemas.openxmlformats.org/officeDocument/2006/relationships/image" Target="../media/image8.jpeg"/><Relationship Id="rId9"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gif"/></Relationships>
</file>

<file path=ppt/slides/_rels/slide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s/_rels/slide5.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1.gif"/><Relationship Id="rId5" Type="http://schemas.openxmlformats.org/officeDocument/2006/relationships/image" Target="../media/image20.gif"/><Relationship Id="rId4" Type="http://schemas.openxmlformats.org/officeDocument/2006/relationships/image" Target="../media/image19.wmf"/></Relationships>
</file>

<file path=ppt/slides/_rels/slide6.xml.rels><?xml version="1.0" encoding="UTF-8" standalone="yes"?>
<Relationships xmlns="http://schemas.openxmlformats.org/package/2006/relationships"><Relationship Id="rId3" Type="http://schemas.openxmlformats.org/officeDocument/2006/relationships/hyperlink" Target="http://cs.wikipedia.org/wiki/Kamenn%C3%BD_most_v_P%C3%ADsku"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cs.wikipedia.org/wiki/Karl%C5%AFv_most" TargetMode="External"/><Relationship Id="rId4" Type="http://schemas.openxmlformats.org/officeDocument/2006/relationships/image" Target="../media/image22.wmf"/></Relationships>
</file>

<file path=ppt/slides/_rels/slide7.xml.rels><?xml version="1.0" encoding="UTF-8" standalone="yes"?>
<Relationships xmlns="http://schemas.openxmlformats.org/package/2006/relationships"><Relationship Id="rId8" Type="http://schemas.openxmlformats.org/officeDocument/2006/relationships/image" Target="../media/image25.gif"/><Relationship Id="rId13" Type="http://schemas.openxmlformats.org/officeDocument/2006/relationships/image" Target="../media/image30.gif"/><Relationship Id="rId3" Type="http://schemas.openxmlformats.org/officeDocument/2006/relationships/notesSlide" Target="../notesSlides/notesSlide7.xml"/><Relationship Id="rId7" Type="http://schemas.openxmlformats.org/officeDocument/2006/relationships/image" Target="../media/image24.gif"/><Relationship Id="rId12" Type="http://schemas.openxmlformats.org/officeDocument/2006/relationships/image" Target="../media/image29.gif"/><Relationship Id="rId2" Type="http://schemas.openxmlformats.org/officeDocument/2006/relationships/slideLayout" Target="../slideLayouts/slideLayout1.xml"/><Relationship Id="rId16" Type="http://schemas.openxmlformats.org/officeDocument/2006/relationships/image" Target="../media/image33.gif"/><Relationship Id="rId1" Type="http://schemas.openxmlformats.org/officeDocument/2006/relationships/audio" Target="file:///C:\Documents%20and%20Settings\prusa\Dokumenty\Prezentace1256.wav" TargetMode="External"/><Relationship Id="rId6" Type="http://schemas.openxmlformats.org/officeDocument/2006/relationships/hyperlink" Target="http://www.mluvniceanglictiny.cz/" TargetMode="External"/><Relationship Id="rId11" Type="http://schemas.openxmlformats.org/officeDocument/2006/relationships/image" Target="../media/image28.gif"/><Relationship Id="rId5" Type="http://schemas.openxmlformats.org/officeDocument/2006/relationships/hyperlink" Target="http://hubblesite.org/" TargetMode="External"/><Relationship Id="rId15" Type="http://schemas.openxmlformats.org/officeDocument/2006/relationships/image" Target="../media/image32.gif"/><Relationship Id="rId10" Type="http://schemas.openxmlformats.org/officeDocument/2006/relationships/image" Target="../media/image27.gif"/><Relationship Id="rId4" Type="http://schemas.openxmlformats.org/officeDocument/2006/relationships/image" Target="../media/image23.png"/><Relationship Id="rId9" Type="http://schemas.openxmlformats.org/officeDocument/2006/relationships/image" Target="../media/image26.gif"/><Relationship Id="rId14" Type="http://schemas.openxmlformats.org/officeDocument/2006/relationships/image" Target="../media/image31.gif"/></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i.lidovky.cz/pes/09/043/pnesd/HPE2a94ce_devatero_p.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558731"/>
            <a:ext cx="3456384" cy="594066"/>
          </a:xfrm>
        </p:spPr>
        <p:txBody>
          <a:bodyPr>
            <a:normAutofit/>
          </a:bodyPr>
          <a:lstStyle/>
          <a:p>
            <a:pPr algn="l"/>
            <a:r>
              <a:rPr lang="cs-CZ" sz="2500" b="1" dirty="0" smtClean="0">
                <a:latin typeface="Times New Roman" pitchFamily="18" charset="0"/>
                <a:cs typeface="Times New Roman" pitchFamily="18" charset="0"/>
              </a:rPr>
              <a:t>11.1 Číslovky </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6" name="TextovéPole 5"/>
          <p:cNvSpPr txBox="1"/>
          <p:nvPr/>
        </p:nvSpPr>
        <p:spPr>
          <a:xfrm>
            <a:off x="4139952" y="775456"/>
            <a:ext cx="2458430" cy="338554"/>
          </a:xfrm>
          <a:prstGeom prst="rect">
            <a:avLst/>
          </a:prstGeom>
          <a:noFill/>
        </p:spPr>
        <p:txBody>
          <a:bodyPr wrap="square" rtlCol="0">
            <a:spAutoFit/>
          </a:bodyPr>
          <a:lstStyle/>
          <a:p>
            <a:pPr algn="just"/>
            <a:r>
              <a:rPr lang="cs-CZ" sz="1600" b="1" dirty="0" smtClean="0">
                <a:latin typeface="Times New Roman" pitchFamily="18" charset="0"/>
                <a:cs typeface="Times New Roman" pitchFamily="18" charset="0"/>
              </a:rPr>
              <a:t>Znáš svoje telefonní číslo?</a:t>
            </a:r>
          </a:p>
        </p:txBody>
      </p:sp>
      <p:sp>
        <p:nvSpPr>
          <p:cNvPr id="7" name="TextovéPole 6"/>
          <p:cNvSpPr txBox="1"/>
          <p:nvPr/>
        </p:nvSpPr>
        <p:spPr>
          <a:xfrm>
            <a:off x="2253972" y="1464016"/>
            <a:ext cx="1944216" cy="338554"/>
          </a:xfrm>
          <a:prstGeom prst="rect">
            <a:avLst/>
          </a:prstGeom>
          <a:noFill/>
        </p:spPr>
        <p:txBody>
          <a:bodyPr wrap="square" rtlCol="0">
            <a:spAutoFit/>
          </a:bodyPr>
          <a:lstStyle/>
          <a:p>
            <a:r>
              <a:rPr lang="cs-CZ" sz="1600" b="1" dirty="0" smtClean="0">
                <a:latin typeface="Times New Roman" pitchFamily="18" charset="0"/>
                <a:cs typeface="Times New Roman" pitchFamily="18" charset="0"/>
              </a:rPr>
              <a:t>Kolikátého je dnes?</a:t>
            </a:r>
            <a:endParaRPr lang="cs-CZ" sz="1200" b="1" dirty="0" smtClean="0">
              <a:solidFill>
                <a:schemeClr val="accent3">
                  <a:lumMod val="50000"/>
                </a:schemeClr>
              </a:solidFill>
            </a:endParaRPr>
          </a:p>
        </p:txBody>
      </p:sp>
      <p:sp>
        <p:nvSpPr>
          <p:cNvPr id="8" name="TextovéPole 7"/>
          <p:cNvSpPr txBox="1"/>
          <p:nvPr/>
        </p:nvSpPr>
        <p:spPr>
          <a:xfrm>
            <a:off x="6077069" y="2877243"/>
            <a:ext cx="2654001"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sz="2400" b="1" dirty="0" smtClean="0">
                <a:solidFill>
                  <a:srgbClr val="FF0000"/>
                </a:solidFill>
                <a:latin typeface="Times New Roman" pitchFamily="18" charset="0"/>
                <a:cs typeface="Times New Roman" pitchFamily="18" charset="0"/>
              </a:rPr>
              <a:t>Číslovky ti odpoví.</a:t>
            </a:r>
            <a:endParaRPr lang="cs-CZ" sz="2400" b="1" dirty="0" smtClean="0">
              <a:solidFill>
                <a:srgbClr val="FF0000"/>
              </a:solidFill>
            </a:endParaRPr>
          </a:p>
        </p:txBody>
      </p:sp>
      <p:pic>
        <p:nvPicPr>
          <p:cNvPr id="1026" name="Picture 2" descr="C:\Users\Evik\AppData\Local\Microsoft\Windows\Temporary Internet Files\Content.IE5\RXS6O44S\MC90023726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7784" y="1955304"/>
            <a:ext cx="949122" cy="94069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Evik\AppData\Local\Microsoft\Windows\Temporary Internet Files\Content.IE5\PF5R84BZ\MP900201727[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8024" y="1208983"/>
            <a:ext cx="1289045" cy="8486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Evik\AppData\Local\Microsoft\Windows\Temporary Internet Files\Content.IE5\ASG3GUI8\MP900405434[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42595" y="1287199"/>
            <a:ext cx="1472208" cy="1051577"/>
          </a:xfrm>
          <a:prstGeom prst="rect">
            <a:avLst/>
          </a:prstGeom>
          <a:noFill/>
          <a:extLst>
            <a:ext uri="{909E8E84-426E-40DD-AFC4-6F175D3DCCD1}">
              <a14:hiddenFill xmlns:a14="http://schemas.microsoft.com/office/drawing/2010/main">
                <a:solidFill>
                  <a:srgbClr val="FFFFFF"/>
                </a:solidFill>
              </a14:hiddenFill>
            </a:ext>
          </a:extLst>
        </p:spPr>
      </p:pic>
      <p:sp>
        <p:nvSpPr>
          <p:cNvPr id="13" name="TextovéPole 12"/>
          <p:cNvSpPr txBox="1"/>
          <p:nvPr/>
        </p:nvSpPr>
        <p:spPr>
          <a:xfrm>
            <a:off x="7200684" y="944733"/>
            <a:ext cx="1726418" cy="338554"/>
          </a:xfrm>
          <a:prstGeom prst="rect">
            <a:avLst/>
          </a:prstGeom>
          <a:noFill/>
        </p:spPr>
        <p:txBody>
          <a:bodyPr wrap="square" rtlCol="0">
            <a:spAutoFit/>
          </a:bodyPr>
          <a:lstStyle/>
          <a:p>
            <a:pPr algn="just"/>
            <a:r>
              <a:rPr lang="cs-CZ" sz="1600" b="1" dirty="0">
                <a:latin typeface="Times New Roman" pitchFamily="18" charset="0"/>
                <a:cs typeface="Times New Roman" pitchFamily="18" charset="0"/>
              </a:rPr>
              <a:t>Kolik je hodin?</a:t>
            </a:r>
          </a:p>
        </p:txBody>
      </p:sp>
      <p:pic>
        <p:nvPicPr>
          <p:cNvPr id="1029" name="Picture 5" descr="C:\Users\Evik\AppData\Local\Microsoft\Windows\Temporary Internet Files\Content.IE5\A8DOJRKH\MC900343355[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4116" y="2387736"/>
            <a:ext cx="1133548" cy="1133548"/>
          </a:xfrm>
          <a:prstGeom prst="rect">
            <a:avLst/>
          </a:prstGeom>
          <a:noFill/>
          <a:extLst>
            <a:ext uri="{909E8E84-426E-40DD-AFC4-6F175D3DCCD1}">
              <a14:hiddenFill xmlns:a14="http://schemas.microsoft.com/office/drawing/2010/main">
                <a:solidFill>
                  <a:srgbClr val="FFFFFF"/>
                </a:solidFill>
              </a14:hiddenFill>
            </a:ext>
          </a:extLst>
        </p:spPr>
      </p:pic>
      <p:sp>
        <p:nvSpPr>
          <p:cNvPr id="15" name="TextovéPole 14"/>
          <p:cNvSpPr txBox="1"/>
          <p:nvPr/>
        </p:nvSpPr>
        <p:spPr>
          <a:xfrm>
            <a:off x="189690" y="1718251"/>
            <a:ext cx="1726418" cy="338554"/>
          </a:xfrm>
          <a:prstGeom prst="rect">
            <a:avLst/>
          </a:prstGeom>
          <a:noFill/>
        </p:spPr>
        <p:txBody>
          <a:bodyPr wrap="square" rtlCol="0">
            <a:spAutoFit/>
          </a:bodyPr>
          <a:lstStyle/>
          <a:p>
            <a:pPr algn="just"/>
            <a:r>
              <a:rPr lang="cs-CZ" sz="1600" b="1" dirty="0" smtClean="0">
                <a:latin typeface="Times New Roman" pitchFamily="18" charset="0"/>
                <a:cs typeface="Times New Roman" pitchFamily="18" charset="0"/>
              </a:rPr>
              <a:t>Umíš násobilku?</a:t>
            </a:r>
            <a:endParaRPr lang="cs-CZ" sz="1600" b="1" dirty="0">
              <a:latin typeface="Times New Roman" pitchFamily="18" charset="0"/>
              <a:cs typeface="Times New Roman" pitchFamily="18" charset="0"/>
            </a:endParaRPr>
          </a:p>
        </p:txBody>
      </p:sp>
      <p:pic>
        <p:nvPicPr>
          <p:cNvPr id="1030" name="Picture 6" descr="C:\Users\Evik\AppData\Local\Microsoft\Windows\Temporary Internet Files\Content.IE5\PF5R84BZ\MC90025112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06937" y="3486626"/>
            <a:ext cx="1564759" cy="836865"/>
          </a:xfrm>
          <a:prstGeom prst="rect">
            <a:avLst/>
          </a:prstGeom>
          <a:noFill/>
          <a:extLst>
            <a:ext uri="{909E8E84-426E-40DD-AFC4-6F175D3DCCD1}">
              <a14:hiddenFill xmlns:a14="http://schemas.microsoft.com/office/drawing/2010/main">
                <a:solidFill>
                  <a:srgbClr val="FFFFFF"/>
                </a:solidFill>
              </a14:hiddenFill>
            </a:ext>
          </a:extLst>
        </p:spPr>
      </p:pic>
      <p:sp>
        <p:nvSpPr>
          <p:cNvPr id="18" name="TextovéPole 17"/>
          <p:cNvSpPr txBox="1"/>
          <p:nvPr/>
        </p:nvSpPr>
        <p:spPr>
          <a:xfrm>
            <a:off x="3707904" y="3099500"/>
            <a:ext cx="1944216" cy="338554"/>
          </a:xfrm>
          <a:prstGeom prst="rect">
            <a:avLst/>
          </a:prstGeom>
          <a:noFill/>
        </p:spPr>
        <p:txBody>
          <a:bodyPr wrap="square" rtlCol="0">
            <a:spAutoFit/>
          </a:bodyPr>
          <a:lstStyle/>
          <a:p>
            <a:r>
              <a:rPr lang="cs-CZ" sz="1600" b="1" dirty="0" smtClean="0">
                <a:latin typeface="Times New Roman" pitchFamily="18" charset="0"/>
                <a:cs typeface="Times New Roman" pitchFamily="18" charset="0"/>
              </a:rPr>
              <a:t>Kolik stojí …?</a:t>
            </a:r>
            <a:endParaRPr lang="cs-CZ" sz="1200" b="1" dirty="0" smtClean="0">
              <a:solidFill>
                <a:schemeClr val="accent3">
                  <a:lumMod val="50000"/>
                </a:schemeClr>
              </a:solidFill>
            </a:endParaRPr>
          </a:p>
        </p:txBody>
      </p:sp>
      <p:sp>
        <p:nvSpPr>
          <p:cNvPr id="17" name="TextovéPole 16"/>
          <p:cNvSpPr txBox="1"/>
          <p:nvPr/>
        </p:nvSpPr>
        <p:spPr>
          <a:xfrm>
            <a:off x="7376456" y="4008013"/>
            <a:ext cx="972108" cy="261610"/>
          </a:xfrm>
          <a:prstGeom prst="rect">
            <a:avLst/>
          </a:prstGeom>
          <a:noFill/>
        </p:spPr>
        <p:txBody>
          <a:bodyPr wrap="square" rtlCol="0">
            <a:spAutoFit/>
          </a:bodyPr>
          <a:lstStyle/>
          <a:p>
            <a:r>
              <a:rPr lang="cs-CZ" sz="1100" b="1" dirty="0" smtClean="0">
                <a:latin typeface="Times New Roman" pitchFamily="18" charset="0"/>
                <a:cs typeface="Times New Roman" pitchFamily="18" charset="0"/>
                <a:hlinkClick r:id="rId8"/>
              </a:rPr>
              <a:t>ČÍSLOVKY</a:t>
            </a:r>
            <a:endParaRPr lang="cs-CZ" sz="1200" b="1" dirty="0" smtClean="0">
              <a:solidFill>
                <a:schemeClr val="accent3">
                  <a:lumMod val="50000"/>
                </a:schemeClr>
              </a:solidFill>
            </a:endParaRPr>
          </a:p>
        </p:txBody>
      </p:sp>
      <p:sp>
        <p:nvSpPr>
          <p:cNvPr id="16" name="TextovéPole 15"/>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Mgr. Eva Zralá</a:t>
            </a:r>
            <a:endParaRPr lang="cs-CZ" sz="1600" dirty="0" smtClean="0">
              <a:solidFill>
                <a:schemeClr val="accent3">
                  <a:lumMod val="50000"/>
                </a:schemeClr>
              </a:solidFill>
              <a:latin typeface="Times New Roman" pitchFamily="18" charset="0"/>
              <a:cs typeface="Times New Roman" pitchFamily="18" charset="0"/>
            </a:endParaRPr>
          </a:p>
          <a:p>
            <a:endParaRPr lang="cs-CZ" sz="1000" dirty="0"/>
          </a:p>
        </p:txBody>
      </p:sp>
      <p:pic>
        <p:nvPicPr>
          <p:cNvPr id="19" name="obrázek 5" descr="Image"/>
          <p:cNvPicPr/>
          <p:nvPr/>
        </p:nvPicPr>
        <p:blipFill>
          <a:blip r:embed="rId9">
            <a:extLst>
              <a:ext uri="{28A0092B-C50C-407E-A947-70E740481C1C}">
                <a14:useLocalDpi xmlns:a14="http://schemas.microsoft.com/office/drawing/2010/main" val="0"/>
              </a:ext>
            </a:extLst>
          </a:blip>
          <a:srcRect/>
          <a:stretch>
            <a:fillRect/>
          </a:stretch>
        </p:blipFill>
        <p:spPr bwMode="auto">
          <a:xfrm>
            <a:off x="6100740" y="4550290"/>
            <a:ext cx="2978785" cy="57086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1453795293"/>
              </p:ext>
            </p:extLst>
          </p:nvPr>
        </p:nvGraphicFramePr>
        <p:xfrm>
          <a:off x="457200" y="1200150"/>
          <a:ext cx="7272808" cy="3163050"/>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Eva Zralá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02</a:t>
                      </a:r>
                      <a:r>
                        <a:rPr lang="cs-CZ" baseline="0" dirty="0" smtClean="0">
                          <a:latin typeface="Times New Roman" pitchFamily="18" charset="0"/>
                          <a:cs typeface="Times New Roman" pitchFamily="18" charset="0"/>
                        </a:rPr>
                        <a:t> </a:t>
                      </a:r>
                      <a:r>
                        <a:rPr lang="cs-CZ" baseline="0" dirty="0" smtClean="0">
                          <a:latin typeface="Times New Roman" pitchFamily="18" charset="0"/>
                          <a:cs typeface="Times New Roman" pitchFamily="18" charset="0"/>
                        </a:rPr>
                        <a:t>– </a:t>
                      </a:r>
                      <a:r>
                        <a:rPr lang="cs-CZ" baseline="0" dirty="0" smtClean="0">
                          <a:latin typeface="Times New Roman" pitchFamily="18" charset="0"/>
                          <a:cs typeface="Times New Roman" pitchFamily="18" charset="0"/>
                        </a:rPr>
                        <a:t>06/2011</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6. a 7.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číslovky</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popisující číslovky jako slovní druh, jejich druhy,</a:t>
                      </a:r>
                      <a:r>
                        <a:rPr lang="cs-CZ" baseline="0" dirty="0" smtClean="0">
                          <a:latin typeface="Times New Roman" pitchFamily="18" charset="0"/>
                          <a:cs typeface="Times New Roman" pitchFamily="18" charset="0"/>
                        </a:rPr>
                        <a:t> skloňování a čtení.</a:t>
                      </a:r>
                      <a:endParaRPr lang="cs-CZ" dirty="0">
                        <a:latin typeface="Times New Roman" pitchFamily="18" charset="0"/>
                        <a:cs typeface="Times New Roman" pitchFamily="18" charset="0"/>
                      </a:endParaRPr>
                    </a:p>
                  </a:txBody>
                  <a:tcPr/>
                </a:tc>
              </a:tr>
            </a:tbl>
          </a:graphicData>
        </a:graphic>
      </p:graphicFrame>
      <p:sp>
        <p:nvSpPr>
          <p:cNvPr id="3" name="TextovéPole 2"/>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Nadpis 1"/>
          <p:cNvSpPr txBox="1">
            <a:spLocks/>
          </p:cNvSpPr>
          <p:nvPr/>
        </p:nvSpPr>
        <p:spPr>
          <a:xfrm>
            <a:off x="323528" y="526376"/>
            <a:ext cx="2916832"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11.10 Anotace</a:t>
            </a:r>
            <a:endParaRPr lang="cs-CZ"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199196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3"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467544" y="1281112"/>
            <a:ext cx="1308374" cy="714574"/>
          </a:xfrm>
          <a:prstGeom prst="rect">
            <a:avLst/>
          </a:prstGeom>
        </p:spPr>
      </p:pic>
      <p:sp>
        <p:nvSpPr>
          <p:cNvPr id="2" name="Nadpis 1"/>
          <p:cNvSpPr>
            <a:spLocks noGrp="1"/>
          </p:cNvSpPr>
          <p:nvPr>
            <p:ph type="ctrTitle"/>
          </p:nvPr>
        </p:nvSpPr>
        <p:spPr>
          <a:xfrm>
            <a:off x="0" y="492443"/>
            <a:ext cx="5040560" cy="594066"/>
          </a:xfrm>
        </p:spPr>
        <p:txBody>
          <a:bodyPr>
            <a:normAutofit/>
          </a:bodyPr>
          <a:lstStyle/>
          <a:p>
            <a:pPr algn="l"/>
            <a:r>
              <a:rPr lang="cs-CZ" sz="2500" b="1" dirty="0" smtClean="0">
                <a:latin typeface="Times New Roman" pitchFamily="18" charset="0"/>
                <a:cs typeface="Times New Roman" pitchFamily="18" charset="0"/>
              </a:rPr>
              <a:t>11.2 Co již víme o číslovkách?</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pic>
        <p:nvPicPr>
          <p:cNvPr id="4" name="Obráze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44444" y="656381"/>
            <a:ext cx="3096344" cy="2998565"/>
          </a:xfrm>
          <a:prstGeom prst="rect">
            <a:avLst/>
          </a:prstGeom>
        </p:spPr>
      </p:pic>
      <p:pic>
        <p:nvPicPr>
          <p:cNvPr id="3" name="Obrázek 2"/>
          <p:cNvPicPr>
            <a:picLocks noChangeAspect="1"/>
          </p:cNvPicPr>
          <p:nvPr/>
        </p:nvPicPr>
        <p:blipFill>
          <a:blip r:embed="rId5" cstate="print">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6916688" y="522159"/>
            <a:ext cx="1905000" cy="1905000"/>
          </a:xfrm>
          <a:prstGeom prst="rect">
            <a:avLst/>
          </a:prstGeom>
          <a:ln>
            <a:noFill/>
          </a:ln>
          <a:effectLst>
            <a:glow rad="127000">
              <a:schemeClr val="accent1">
                <a:alpha val="0"/>
              </a:schemeClr>
            </a:glow>
          </a:effectLst>
        </p:spPr>
      </p:pic>
      <p:sp>
        <p:nvSpPr>
          <p:cNvPr id="12" name="TextovéPole 11"/>
          <p:cNvSpPr txBox="1"/>
          <p:nvPr/>
        </p:nvSpPr>
        <p:spPr>
          <a:xfrm>
            <a:off x="2051720" y="1256848"/>
            <a:ext cx="4392488" cy="738664"/>
          </a:xfrm>
          <a:prstGeom prst="rect">
            <a:avLst/>
          </a:prstGeom>
          <a:noFill/>
          <a:ln>
            <a:noFill/>
            <a:prstDash val="solid"/>
          </a:ln>
        </p:spPr>
        <p:txBody>
          <a:bodyPr wrap="square" rtlCol="0">
            <a:spAutoFit/>
          </a:bodyPr>
          <a:lstStyle/>
          <a:p>
            <a:pPr marL="171450" indent="-171450">
              <a:buFontTx/>
              <a:buChar char="-"/>
            </a:pPr>
            <a:r>
              <a:rPr lang="cs-CZ" sz="1400" dirty="0" smtClean="0">
                <a:latin typeface="Times New Roman" pitchFamily="18" charset="0"/>
                <a:cs typeface="Times New Roman" pitchFamily="18" charset="0"/>
              </a:rPr>
              <a:t>patří mezi ohebné slovní druhy (skloňují se)</a:t>
            </a:r>
          </a:p>
          <a:p>
            <a:pPr marL="171450" indent="-171450">
              <a:buFontTx/>
              <a:buChar char="-"/>
            </a:pPr>
            <a:r>
              <a:rPr lang="cs-CZ" sz="1400" dirty="0" smtClean="0">
                <a:latin typeface="Times New Roman" pitchFamily="18" charset="0"/>
                <a:cs typeface="Times New Roman" pitchFamily="18" charset="0"/>
              </a:rPr>
              <a:t>jsou slova číselného významu</a:t>
            </a:r>
          </a:p>
          <a:p>
            <a:pPr marL="171450" indent="-171450">
              <a:buFontTx/>
              <a:buChar char="-"/>
            </a:pPr>
            <a:r>
              <a:rPr lang="cs-CZ" sz="1400" dirty="0" smtClean="0">
                <a:latin typeface="Times New Roman" pitchFamily="18" charset="0"/>
                <a:cs typeface="Times New Roman" pitchFamily="18" charset="0"/>
              </a:rPr>
              <a:t>označují počet, pořadí, …</a:t>
            </a:r>
          </a:p>
        </p:txBody>
      </p:sp>
      <p:graphicFrame>
        <p:nvGraphicFramePr>
          <p:cNvPr id="7" name="Diagram 6"/>
          <p:cNvGraphicFramePr/>
          <p:nvPr>
            <p:extLst>
              <p:ext uri="{D42A27DB-BD31-4B8C-83A1-F6EECF244321}">
                <p14:modId xmlns:p14="http://schemas.microsoft.com/office/powerpoint/2010/main" val="2020245773"/>
              </p:ext>
            </p:extLst>
          </p:nvPr>
        </p:nvGraphicFramePr>
        <p:xfrm>
          <a:off x="467544" y="1851670"/>
          <a:ext cx="6696744" cy="298861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492443"/>
            <a:ext cx="6783958" cy="594066"/>
          </a:xfrm>
        </p:spPr>
        <p:txBody>
          <a:bodyPr>
            <a:normAutofit/>
          </a:bodyPr>
          <a:lstStyle/>
          <a:p>
            <a:pPr algn="l"/>
            <a:r>
              <a:rPr lang="cs-CZ" sz="2500" b="1" dirty="0" smtClean="0">
                <a:latin typeface="Times New Roman" pitchFamily="18" charset="0"/>
                <a:cs typeface="Times New Roman" pitchFamily="18" charset="0"/>
              </a:rPr>
              <a:t>11.3 Jaké si řekneme nové termíny a názvy?</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120850879"/>
              </p:ext>
            </p:extLst>
          </p:nvPr>
        </p:nvGraphicFramePr>
        <p:xfrm>
          <a:off x="395536" y="1175963"/>
          <a:ext cx="4680520" cy="3628035"/>
        </p:xfrm>
        <a:graphic>
          <a:graphicData uri="http://schemas.openxmlformats.org/drawingml/2006/table">
            <a:tbl>
              <a:tblPr firstRow="1" bandRow="1">
                <a:tableStyleId>{00A15C55-8517-42AA-B614-E9B94910E393}</a:tableStyleId>
              </a:tblPr>
              <a:tblGrid>
                <a:gridCol w="1206134"/>
                <a:gridCol w="1206134"/>
                <a:gridCol w="972108"/>
                <a:gridCol w="1296144"/>
              </a:tblGrid>
              <a:tr h="725607">
                <a:tc>
                  <a:txBody>
                    <a:bodyPr/>
                    <a:lstStyle/>
                    <a:p>
                      <a:pPr algn="ctr"/>
                      <a:r>
                        <a:rPr lang="cs-CZ" sz="1400" dirty="0" smtClean="0">
                          <a:solidFill>
                            <a:schemeClr val="tx1"/>
                          </a:solidFill>
                          <a:latin typeface="Times New Roman" pitchFamily="18" charset="0"/>
                          <a:cs typeface="Times New Roman" pitchFamily="18" charset="0"/>
                        </a:rPr>
                        <a:t>druhy číslovek</a:t>
                      </a:r>
                      <a:endParaRPr lang="cs-CZ" sz="1400" dirty="0">
                        <a:solidFill>
                          <a:schemeClr val="tx1"/>
                        </a:solidFill>
                        <a:latin typeface="Times New Roman" pitchFamily="18" charset="0"/>
                        <a:cs typeface="Times New Roman" pitchFamily="18" charset="0"/>
                      </a:endParaRPr>
                    </a:p>
                  </a:txBody>
                  <a:tcPr anchor="ctr"/>
                </a:tc>
                <a:tc>
                  <a:txBody>
                    <a:bodyPr/>
                    <a:lstStyle/>
                    <a:p>
                      <a:pPr algn="ctr"/>
                      <a:r>
                        <a:rPr lang="cs-CZ" sz="1200" b="0" dirty="0" smtClean="0">
                          <a:solidFill>
                            <a:schemeClr val="tx1"/>
                          </a:solidFill>
                          <a:latin typeface="Times New Roman" pitchFamily="18" charset="0"/>
                          <a:cs typeface="Times New Roman" pitchFamily="18" charset="0"/>
                        </a:rPr>
                        <a:t>otázka</a:t>
                      </a:r>
                      <a:endParaRPr lang="cs-CZ" sz="1200" b="0" dirty="0">
                        <a:solidFill>
                          <a:schemeClr val="tx1"/>
                        </a:solidFill>
                        <a:latin typeface="Times New Roman" pitchFamily="18" charset="0"/>
                        <a:cs typeface="Times New Roman" pitchFamily="18" charset="0"/>
                      </a:endParaRPr>
                    </a:p>
                  </a:txBody>
                  <a:tcPr anchor="ctr"/>
                </a:tc>
                <a:tc>
                  <a:txBody>
                    <a:bodyPr/>
                    <a:lstStyle/>
                    <a:p>
                      <a:pPr algn="ctr"/>
                      <a:r>
                        <a:rPr lang="cs-CZ" sz="1200" b="0" dirty="0" smtClean="0">
                          <a:solidFill>
                            <a:schemeClr val="tx1"/>
                          </a:solidFill>
                          <a:latin typeface="Times New Roman" pitchFamily="18" charset="0"/>
                          <a:cs typeface="Times New Roman" pitchFamily="18" charset="0"/>
                        </a:rPr>
                        <a:t>určité</a:t>
                      </a:r>
                      <a:r>
                        <a:rPr lang="cs-CZ" sz="1200" dirty="0" smtClean="0">
                          <a:solidFill>
                            <a:schemeClr val="tx1"/>
                          </a:solidFill>
                          <a:latin typeface="Times New Roman" pitchFamily="18" charset="0"/>
                          <a:cs typeface="Times New Roman" pitchFamily="18" charset="0"/>
                        </a:rPr>
                        <a:t> </a:t>
                      </a:r>
                      <a:endParaRPr lang="cs-CZ" sz="1200" dirty="0">
                        <a:solidFill>
                          <a:schemeClr val="tx1"/>
                        </a:solidFill>
                        <a:latin typeface="Times New Roman" pitchFamily="18" charset="0"/>
                        <a:cs typeface="Times New Roman" pitchFamily="18" charset="0"/>
                      </a:endParaRPr>
                    </a:p>
                  </a:txBody>
                  <a:tcPr anchor="ctr"/>
                </a:tc>
                <a:tc>
                  <a:txBody>
                    <a:bodyPr/>
                    <a:lstStyle/>
                    <a:p>
                      <a:pPr algn="ctr"/>
                      <a:r>
                        <a:rPr lang="cs-CZ" sz="1200" b="0" dirty="0" smtClean="0">
                          <a:solidFill>
                            <a:schemeClr val="tx1"/>
                          </a:solidFill>
                          <a:latin typeface="Times New Roman" pitchFamily="18" charset="0"/>
                          <a:cs typeface="Times New Roman" pitchFamily="18" charset="0"/>
                        </a:rPr>
                        <a:t>neurčité</a:t>
                      </a:r>
                      <a:endParaRPr lang="cs-CZ" sz="1200" b="0" dirty="0">
                        <a:solidFill>
                          <a:schemeClr val="tx1"/>
                        </a:solidFill>
                        <a:latin typeface="Times New Roman" pitchFamily="18" charset="0"/>
                        <a:cs typeface="Times New Roman" pitchFamily="18" charset="0"/>
                      </a:endParaRPr>
                    </a:p>
                  </a:txBody>
                  <a:tcPr anchor="ctr"/>
                </a:tc>
              </a:tr>
              <a:tr h="725607">
                <a:tc>
                  <a:txBody>
                    <a:bodyPr/>
                    <a:lstStyle/>
                    <a:p>
                      <a:pPr algn="ctr"/>
                      <a:r>
                        <a:rPr lang="cs-CZ" sz="1600" b="1" dirty="0" smtClean="0">
                          <a:solidFill>
                            <a:schemeClr val="tx1"/>
                          </a:solidFill>
                          <a:latin typeface="Times New Roman" pitchFamily="18" charset="0"/>
                          <a:cs typeface="Times New Roman" pitchFamily="18" charset="0"/>
                        </a:rPr>
                        <a:t>základní</a:t>
                      </a:r>
                      <a:endParaRPr lang="cs-CZ" sz="1600" b="1"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kolik?</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pět</a:t>
                      </a:r>
                      <a:endParaRPr lang="cs-CZ" sz="1200" b="1" dirty="0">
                        <a:solidFill>
                          <a:srgbClr val="FF0000"/>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několik</a:t>
                      </a:r>
                      <a:endParaRPr lang="cs-CZ" sz="1200" b="1" dirty="0">
                        <a:solidFill>
                          <a:srgbClr val="FF0000"/>
                        </a:solidFill>
                        <a:latin typeface="Times New Roman" pitchFamily="18" charset="0"/>
                        <a:cs typeface="Times New Roman" pitchFamily="18" charset="0"/>
                      </a:endParaRPr>
                    </a:p>
                  </a:txBody>
                  <a:tcPr anchor="ctr"/>
                </a:tc>
              </a:tr>
              <a:tr h="725607">
                <a:tc>
                  <a:txBody>
                    <a:bodyPr/>
                    <a:lstStyle/>
                    <a:p>
                      <a:pPr algn="ctr"/>
                      <a:r>
                        <a:rPr lang="cs-CZ" sz="1600" b="1" dirty="0" smtClean="0">
                          <a:solidFill>
                            <a:schemeClr val="tx1"/>
                          </a:solidFill>
                          <a:latin typeface="Times New Roman" pitchFamily="18" charset="0"/>
                          <a:cs typeface="Times New Roman" pitchFamily="18" charset="0"/>
                        </a:rPr>
                        <a:t>řadové</a:t>
                      </a:r>
                      <a:endParaRPr lang="cs-CZ" sz="1600" b="1"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kolikátý?</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pátý</a:t>
                      </a:r>
                      <a:endParaRPr lang="cs-CZ" sz="1200" b="1" dirty="0">
                        <a:solidFill>
                          <a:srgbClr val="FF0000"/>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několikátý</a:t>
                      </a:r>
                      <a:endParaRPr lang="cs-CZ" sz="1200" b="1" dirty="0">
                        <a:solidFill>
                          <a:srgbClr val="FF0000"/>
                        </a:solidFill>
                        <a:latin typeface="Times New Roman" pitchFamily="18" charset="0"/>
                        <a:cs typeface="Times New Roman" pitchFamily="18" charset="0"/>
                      </a:endParaRPr>
                    </a:p>
                  </a:txBody>
                  <a:tcPr anchor="ctr"/>
                </a:tc>
              </a:tr>
              <a:tr h="725607">
                <a:tc>
                  <a:txBody>
                    <a:bodyPr/>
                    <a:lstStyle/>
                    <a:p>
                      <a:pPr algn="ctr"/>
                      <a:r>
                        <a:rPr lang="cs-CZ" sz="1600" b="1" dirty="0" smtClean="0">
                          <a:solidFill>
                            <a:schemeClr val="tx1"/>
                          </a:solidFill>
                          <a:latin typeface="Times New Roman" pitchFamily="18" charset="0"/>
                          <a:cs typeface="Times New Roman" pitchFamily="18" charset="0"/>
                        </a:rPr>
                        <a:t>druhové</a:t>
                      </a:r>
                      <a:endParaRPr lang="cs-CZ" sz="1600" b="1"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kolikerý?</a:t>
                      </a:r>
                    </a:p>
                    <a:p>
                      <a:pPr algn="l"/>
                      <a:r>
                        <a:rPr lang="cs-CZ" sz="1200" dirty="0" smtClean="0">
                          <a:solidFill>
                            <a:schemeClr val="tx1"/>
                          </a:solidFill>
                          <a:latin typeface="Times New Roman" pitchFamily="18" charset="0"/>
                          <a:cs typeface="Times New Roman" pitchFamily="18" charset="0"/>
                        </a:rPr>
                        <a:t>kolikero?</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paterý</a:t>
                      </a:r>
                    </a:p>
                    <a:p>
                      <a:pPr algn="l"/>
                      <a:r>
                        <a:rPr lang="cs-CZ" sz="1200" b="1" dirty="0" smtClean="0">
                          <a:solidFill>
                            <a:srgbClr val="FF0000"/>
                          </a:solidFill>
                          <a:latin typeface="Times New Roman" pitchFamily="18" charset="0"/>
                          <a:cs typeface="Times New Roman" pitchFamily="18" charset="0"/>
                        </a:rPr>
                        <a:t>patero</a:t>
                      </a:r>
                      <a:endParaRPr lang="cs-CZ" sz="1200" b="1" dirty="0">
                        <a:solidFill>
                          <a:srgbClr val="FF0000"/>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několikerý</a:t>
                      </a:r>
                    </a:p>
                    <a:p>
                      <a:pPr algn="l"/>
                      <a:r>
                        <a:rPr lang="cs-CZ" sz="1200" b="1" dirty="0" smtClean="0">
                          <a:solidFill>
                            <a:srgbClr val="FF0000"/>
                          </a:solidFill>
                          <a:latin typeface="Times New Roman" pitchFamily="18" charset="0"/>
                          <a:cs typeface="Times New Roman" pitchFamily="18" charset="0"/>
                        </a:rPr>
                        <a:t>několikero</a:t>
                      </a:r>
                      <a:endParaRPr lang="cs-CZ" sz="1200" b="1" dirty="0">
                        <a:solidFill>
                          <a:srgbClr val="FF0000"/>
                        </a:solidFill>
                        <a:latin typeface="Times New Roman" pitchFamily="18" charset="0"/>
                        <a:cs typeface="Times New Roman" pitchFamily="18" charset="0"/>
                      </a:endParaRPr>
                    </a:p>
                  </a:txBody>
                  <a:tcPr anchor="ctr"/>
                </a:tc>
              </a:tr>
              <a:tr h="725607">
                <a:tc>
                  <a:txBody>
                    <a:bodyPr/>
                    <a:lstStyle/>
                    <a:p>
                      <a:pPr algn="ctr"/>
                      <a:r>
                        <a:rPr lang="cs-CZ" sz="1600" b="1" dirty="0" smtClean="0">
                          <a:solidFill>
                            <a:schemeClr val="tx1"/>
                          </a:solidFill>
                          <a:latin typeface="Times New Roman" pitchFamily="18" charset="0"/>
                          <a:cs typeface="Times New Roman" pitchFamily="18" charset="0"/>
                        </a:rPr>
                        <a:t>násobné</a:t>
                      </a:r>
                      <a:endParaRPr lang="cs-CZ" sz="1600" b="1"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kolikrát?</a:t>
                      </a:r>
                    </a:p>
                    <a:p>
                      <a:pPr algn="l"/>
                      <a:r>
                        <a:rPr lang="cs-CZ" sz="1200" dirty="0" smtClean="0">
                          <a:solidFill>
                            <a:schemeClr val="tx1"/>
                          </a:solidFill>
                          <a:latin typeface="Times New Roman" pitchFamily="18" charset="0"/>
                          <a:cs typeface="Times New Roman" pitchFamily="18" charset="0"/>
                        </a:rPr>
                        <a:t>kolikanásobný?</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pětkrát</a:t>
                      </a:r>
                    </a:p>
                    <a:p>
                      <a:pPr algn="l"/>
                      <a:r>
                        <a:rPr lang="cs-CZ" sz="1200" b="1" dirty="0" smtClean="0">
                          <a:solidFill>
                            <a:srgbClr val="FF0000"/>
                          </a:solidFill>
                          <a:latin typeface="Times New Roman" pitchFamily="18" charset="0"/>
                          <a:cs typeface="Times New Roman" pitchFamily="18" charset="0"/>
                        </a:rPr>
                        <a:t>pětinásobný</a:t>
                      </a:r>
                      <a:endParaRPr lang="cs-CZ" sz="1200" b="1" dirty="0">
                        <a:solidFill>
                          <a:srgbClr val="FF0000"/>
                        </a:solidFill>
                        <a:latin typeface="Times New Roman" pitchFamily="18" charset="0"/>
                        <a:cs typeface="Times New Roman" pitchFamily="18" charset="0"/>
                      </a:endParaRPr>
                    </a:p>
                  </a:txBody>
                  <a:tcPr anchor="ctr"/>
                </a:tc>
                <a:tc>
                  <a:txBody>
                    <a:bodyPr/>
                    <a:lstStyle/>
                    <a:p>
                      <a:pPr algn="l"/>
                      <a:r>
                        <a:rPr lang="cs-CZ" sz="1200" b="1" dirty="0" smtClean="0">
                          <a:solidFill>
                            <a:srgbClr val="FF0000"/>
                          </a:solidFill>
                          <a:latin typeface="Times New Roman" pitchFamily="18" charset="0"/>
                          <a:cs typeface="Times New Roman" pitchFamily="18" charset="0"/>
                        </a:rPr>
                        <a:t>několikrát</a:t>
                      </a:r>
                    </a:p>
                    <a:p>
                      <a:pPr algn="l"/>
                      <a:r>
                        <a:rPr lang="cs-CZ" sz="1200" b="1" dirty="0" smtClean="0">
                          <a:solidFill>
                            <a:srgbClr val="FF0000"/>
                          </a:solidFill>
                          <a:latin typeface="Times New Roman" pitchFamily="18" charset="0"/>
                          <a:cs typeface="Times New Roman" pitchFamily="18" charset="0"/>
                        </a:rPr>
                        <a:t>několikanásobný</a:t>
                      </a:r>
                      <a:endParaRPr lang="cs-CZ" sz="1200" b="1" dirty="0">
                        <a:solidFill>
                          <a:srgbClr val="FF0000"/>
                        </a:solidFill>
                        <a:latin typeface="Times New Roman" pitchFamily="18" charset="0"/>
                        <a:cs typeface="Times New Roman" pitchFamily="18" charset="0"/>
                      </a:endParaRPr>
                    </a:p>
                  </a:txBody>
                  <a:tcPr anchor="ctr"/>
                </a:tc>
              </a:tr>
            </a:tbl>
          </a:graphicData>
        </a:graphic>
      </p:graphicFrame>
      <p:pic>
        <p:nvPicPr>
          <p:cNvPr id="1026" name="Picture 2" descr="C:\Users\Evik\AppData\Local\Microsoft\Windows\Temporary Internet Files\Content.IE5\RXS6O44S\MP90040067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92015" y="1455626"/>
            <a:ext cx="1080120" cy="10801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Evik\AppData\Local\Microsoft\Windows\Temporary Internet Files\Content.IE5\PF5R84BZ\MM900283839[1].gif"/>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35684" y="2067694"/>
            <a:ext cx="1296144" cy="1145430"/>
          </a:xfrm>
          <a:prstGeom prst="rect">
            <a:avLst/>
          </a:prstGeom>
          <a:noFill/>
          <a:extLst>
            <a:ext uri="{909E8E84-426E-40DD-AFC4-6F175D3DCCD1}">
              <a14:hiddenFill xmlns:a14="http://schemas.microsoft.com/office/drawing/2010/main">
                <a:solidFill>
                  <a:srgbClr val="FFFFFF"/>
                </a:solidFill>
              </a14:hiddenFill>
            </a:ext>
          </a:extLst>
        </p:spPr>
      </p:pic>
      <p:pic>
        <p:nvPicPr>
          <p:cNvPr id="4" name="Obrázek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69118" y="2772955"/>
            <a:ext cx="1006034" cy="1462103"/>
          </a:xfrm>
          <a:prstGeom prst="rect">
            <a:avLst/>
          </a:prstGeom>
        </p:spPr>
      </p:pic>
      <p:pic>
        <p:nvPicPr>
          <p:cNvPr id="1032" name="Picture 8" descr="C:\Users\Evik\AppData\Local\Microsoft\Windows\Temporary Internet Files\Content.IE5\RXS6O44S\MC900434901[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6296" y="3787584"/>
            <a:ext cx="1203516" cy="12035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5155" y="485994"/>
            <a:ext cx="4284984" cy="594066"/>
          </a:xfrm>
        </p:spPr>
        <p:txBody>
          <a:bodyPr>
            <a:normAutofit fontScale="90000"/>
          </a:bodyPr>
          <a:lstStyle/>
          <a:p>
            <a:pPr algn="l"/>
            <a:r>
              <a:rPr lang="cs-CZ" sz="2800" b="1" dirty="0" smtClean="0">
                <a:latin typeface="Times New Roman" pitchFamily="18" charset="0"/>
                <a:cs typeface="Times New Roman" pitchFamily="18" charset="0"/>
              </a:rPr>
              <a:t>11.4 Co si řekneme nového?</a:t>
            </a:r>
            <a:endParaRPr lang="cs-CZ" sz="28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1" name="TextovéPole 10"/>
          <p:cNvSpPr txBox="1"/>
          <p:nvPr/>
        </p:nvSpPr>
        <p:spPr>
          <a:xfrm>
            <a:off x="293975" y="1542251"/>
            <a:ext cx="4320481" cy="138499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Skloňování číslovek</a:t>
            </a:r>
            <a:r>
              <a:rPr lang="cs-CZ" sz="1200" b="1" dirty="0" smtClean="0">
                <a:latin typeface="Times New Roman" pitchFamily="18" charset="0"/>
                <a:cs typeface="Times New Roman" pitchFamily="18" charset="0"/>
              </a:rPr>
              <a:t>:</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číslovka </a:t>
            </a:r>
            <a:r>
              <a:rPr lang="cs-CZ" sz="1200" b="1" dirty="0" smtClean="0">
                <a:solidFill>
                  <a:schemeClr val="tx1"/>
                </a:solidFill>
                <a:latin typeface="Times New Roman" pitchFamily="18" charset="0"/>
                <a:cs typeface="Times New Roman" pitchFamily="18" charset="0"/>
              </a:rPr>
              <a:t>jeden</a:t>
            </a:r>
            <a:r>
              <a:rPr lang="cs-CZ" sz="1200" dirty="0" smtClean="0">
                <a:solidFill>
                  <a:schemeClr val="tx1"/>
                </a:solidFill>
                <a:latin typeface="Times New Roman" pitchFamily="18" charset="0"/>
                <a:cs typeface="Times New Roman" pitchFamily="18" charset="0"/>
              </a:rPr>
              <a:t> se skloňuje podle zájmenného vzoru </a:t>
            </a:r>
            <a:r>
              <a:rPr lang="cs-CZ" sz="1200" b="1" dirty="0" smtClean="0">
                <a:solidFill>
                  <a:schemeClr val="tx1"/>
                </a:solidFill>
                <a:latin typeface="Times New Roman" pitchFamily="18" charset="0"/>
                <a:cs typeface="Times New Roman" pitchFamily="18" charset="0"/>
              </a:rPr>
              <a:t>ten</a:t>
            </a:r>
            <a:endParaRPr lang="cs-CZ" sz="1200" dirty="0" smtClean="0">
              <a:solidFill>
                <a:schemeClr val="tx1"/>
              </a:solidFill>
              <a:latin typeface="Times New Roman" pitchFamily="18" charset="0"/>
              <a:cs typeface="Times New Roman" pitchFamily="18" charset="0"/>
            </a:endParaRP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číslovky </a:t>
            </a:r>
            <a:r>
              <a:rPr lang="cs-CZ" sz="1200" b="1" dirty="0" smtClean="0">
                <a:solidFill>
                  <a:schemeClr val="tx1"/>
                </a:solidFill>
                <a:latin typeface="Times New Roman" pitchFamily="18" charset="0"/>
                <a:cs typeface="Times New Roman" pitchFamily="18" charset="0"/>
              </a:rPr>
              <a:t>dva, oba, tři, čtyři </a:t>
            </a:r>
            <a:r>
              <a:rPr lang="cs-CZ" sz="1200" dirty="0" smtClean="0">
                <a:solidFill>
                  <a:schemeClr val="tx1"/>
                </a:solidFill>
                <a:latin typeface="Times New Roman" pitchFamily="18" charset="0"/>
                <a:cs typeface="Times New Roman" pitchFamily="18" charset="0"/>
              </a:rPr>
              <a:t>mají zvláštní skloňování</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číslovky </a:t>
            </a:r>
            <a:r>
              <a:rPr lang="cs-CZ" sz="1200" b="1" dirty="0" smtClean="0">
                <a:solidFill>
                  <a:schemeClr val="tx1"/>
                </a:solidFill>
                <a:latin typeface="Times New Roman" pitchFamily="18" charset="0"/>
                <a:cs typeface="Times New Roman" pitchFamily="18" charset="0"/>
              </a:rPr>
              <a:t>pět </a:t>
            </a:r>
            <a:r>
              <a:rPr lang="cs-CZ" sz="1200" dirty="0" smtClean="0">
                <a:solidFill>
                  <a:schemeClr val="tx1"/>
                </a:solidFill>
                <a:latin typeface="Times New Roman" pitchFamily="18" charset="0"/>
                <a:cs typeface="Times New Roman" pitchFamily="18" charset="0"/>
              </a:rPr>
              <a:t>až </a:t>
            </a:r>
            <a:r>
              <a:rPr lang="cs-CZ" sz="1200" b="1" dirty="0" smtClean="0">
                <a:solidFill>
                  <a:schemeClr val="tx1"/>
                </a:solidFill>
                <a:latin typeface="Times New Roman" pitchFamily="18" charset="0"/>
                <a:cs typeface="Times New Roman" pitchFamily="18" charset="0"/>
              </a:rPr>
              <a:t>devětadevadesát </a:t>
            </a:r>
            <a:r>
              <a:rPr lang="cs-CZ" sz="1200" dirty="0" smtClean="0">
                <a:solidFill>
                  <a:schemeClr val="tx1"/>
                </a:solidFill>
                <a:latin typeface="Times New Roman" pitchFamily="18" charset="0"/>
                <a:cs typeface="Times New Roman" pitchFamily="18" charset="0"/>
              </a:rPr>
              <a:t>mají jen dva tvary – jeden pro 1. a 4. pád (</a:t>
            </a:r>
            <a:r>
              <a:rPr lang="cs-CZ" sz="1200" b="1" dirty="0" smtClean="0">
                <a:solidFill>
                  <a:schemeClr val="tx1"/>
                </a:solidFill>
                <a:latin typeface="Times New Roman" pitchFamily="18" charset="0"/>
                <a:cs typeface="Times New Roman" pitchFamily="18" charset="0"/>
              </a:rPr>
              <a:t>pět</a:t>
            </a:r>
            <a:r>
              <a:rPr lang="cs-CZ" sz="1200" dirty="0" smtClean="0">
                <a:solidFill>
                  <a:schemeClr val="tx1"/>
                </a:solidFill>
                <a:latin typeface="Times New Roman" pitchFamily="18" charset="0"/>
                <a:cs typeface="Times New Roman" pitchFamily="18" charset="0"/>
              </a:rPr>
              <a:t>), druhý pro ostatní pády (</a:t>
            </a:r>
            <a:r>
              <a:rPr lang="cs-CZ" sz="1200" b="1" dirty="0" smtClean="0">
                <a:solidFill>
                  <a:schemeClr val="tx1"/>
                </a:solidFill>
                <a:latin typeface="Times New Roman" pitchFamily="18" charset="0"/>
                <a:cs typeface="Times New Roman" pitchFamily="18" charset="0"/>
              </a:rPr>
              <a:t>pěti</a:t>
            </a:r>
            <a:r>
              <a:rPr lang="cs-CZ" sz="1200" dirty="0" smtClean="0">
                <a:solidFill>
                  <a:schemeClr val="tx1"/>
                </a:solidFill>
                <a:latin typeface="Times New Roman" pitchFamily="18" charset="0"/>
                <a:cs typeface="Times New Roman" pitchFamily="18" charset="0"/>
              </a:rPr>
              <a:t>)</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podle vzorů podstatných jmen se skloňují číslovky: </a:t>
            </a:r>
            <a:r>
              <a:rPr lang="cs-CZ" sz="1200" b="1" dirty="0" smtClean="0">
                <a:solidFill>
                  <a:schemeClr val="tx1"/>
                </a:solidFill>
                <a:latin typeface="Times New Roman" pitchFamily="18" charset="0"/>
                <a:cs typeface="Times New Roman" pitchFamily="18" charset="0"/>
              </a:rPr>
              <a:t>sto</a:t>
            </a:r>
            <a:r>
              <a:rPr lang="cs-CZ" sz="1200" dirty="0" smtClean="0">
                <a:solidFill>
                  <a:schemeClr val="tx1"/>
                </a:solidFill>
                <a:latin typeface="Times New Roman" pitchFamily="18" charset="0"/>
                <a:cs typeface="Times New Roman" pitchFamily="18" charset="0"/>
              </a:rPr>
              <a:t> (město), </a:t>
            </a:r>
            <a:r>
              <a:rPr lang="cs-CZ" sz="1200" b="1" dirty="0" smtClean="0">
                <a:solidFill>
                  <a:schemeClr val="tx1"/>
                </a:solidFill>
                <a:latin typeface="Times New Roman" pitchFamily="18" charset="0"/>
                <a:cs typeface="Times New Roman" pitchFamily="18" charset="0"/>
              </a:rPr>
              <a:t>tisíc </a:t>
            </a:r>
            <a:r>
              <a:rPr lang="cs-CZ" sz="1200" dirty="0" smtClean="0">
                <a:solidFill>
                  <a:schemeClr val="tx1"/>
                </a:solidFill>
                <a:latin typeface="Times New Roman" pitchFamily="18" charset="0"/>
                <a:cs typeface="Times New Roman" pitchFamily="18" charset="0"/>
              </a:rPr>
              <a:t>(stroj), </a:t>
            </a:r>
            <a:r>
              <a:rPr lang="cs-CZ" sz="1200" b="1" dirty="0" smtClean="0">
                <a:solidFill>
                  <a:schemeClr val="tx1"/>
                </a:solidFill>
                <a:latin typeface="Times New Roman" pitchFamily="18" charset="0"/>
                <a:cs typeface="Times New Roman" pitchFamily="18" charset="0"/>
              </a:rPr>
              <a:t>milion </a:t>
            </a:r>
            <a:r>
              <a:rPr lang="cs-CZ" sz="1200" dirty="0" smtClean="0">
                <a:solidFill>
                  <a:schemeClr val="tx1"/>
                </a:solidFill>
                <a:latin typeface="Times New Roman" pitchFamily="18" charset="0"/>
                <a:cs typeface="Times New Roman" pitchFamily="18" charset="0"/>
              </a:rPr>
              <a:t>(hrad), </a:t>
            </a:r>
            <a:r>
              <a:rPr lang="cs-CZ" sz="1200" b="1" dirty="0" smtClean="0">
                <a:solidFill>
                  <a:schemeClr val="tx1"/>
                </a:solidFill>
                <a:latin typeface="Times New Roman" pitchFamily="18" charset="0"/>
                <a:cs typeface="Times New Roman" pitchFamily="18" charset="0"/>
              </a:rPr>
              <a:t>miliarda</a:t>
            </a:r>
            <a:r>
              <a:rPr lang="cs-CZ" sz="1200" dirty="0" smtClean="0">
                <a:solidFill>
                  <a:schemeClr val="tx1"/>
                </a:solidFill>
                <a:latin typeface="Times New Roman" pitchFamily="18" charset="0"/>
                <a:cs typeface="Times New Roman" pitchFamily="18" charset="0"/>
              </a:rPr>
              <a:t> (žena) </a:t>
            </a:r>
            <a:endParaRPr lang="cs-CZ" sz="1200" dirty="0">
              <a:solidFill>
                <a:schemeClr val="tx1"/>
              </a:solidFill>
              <a:latin typeface="Times New Roman" pitchFamily="18" charset="0"/>
              <a:cs typeface="Times New Roman" pitchFamily="18" charset="0"/>
            </a:endParaRPr>
          </a:p>
        </p:txBody>
      </p:sp>
      <p:graphicFrame>
        <p:nvGraphicFramePr>
          <p:cNvPr id="12" name="Tabulka 11"/>
          <p:cNvGraphicFramePr>
            <a:graphicFrameLocks noGrp="1"/>
          </p:cNvGraphicFramePr>
          <p:nvPr>
            <p:extLst>
              <p:ext uri="{D42A27DB-BD31-4B8C-83A1-F6EECF244321}">
                <p14:modId xmlns:p14="http://schemas.microsoft.com/office/powerpoint/2010/main" val="4177054005"/>
              </p:ext>
            </p:extLst>
          </p:nvPr>
        </p:nvGraphicFramePr>
        <p:xfrm>
          <a:off x="5168379" y="492443"/>
          <a:ext cx="3690218" cy="1950720"/>
        </p:xfrm>
        <a:graphic>
          <a:graphicData uri="http://schemas.openxmlformats.org/drawingml/2006/table">
            <a:tbl>
              <a:tblPr firstRow="1">
                <a:tableStyleId>{00A15C55-8517-42AA-B614-E9B94910E393}</a:tableStyleId>
              </a:tblPr>
              <a:tblGrid>
                <a:gridCol w="449858"/>
                <a:gridCol w="720080"/>
                <a:gridCol w="792088"/>
                <a:gridCol w="720080"/>
                <a:gridCol w="1008112"/>
              </a:tblGrid>
              <a:tr h="206366">
                <a:tc>
                  <a:txBody>
                    <a:bodyPr/>
                    <a:lstStyle/>
                    <a:p>
                      <a:pPr algn="ctr"/>
                      <a:r>
                        <a:rPr lang="cs-CZ" sz="1200" b="0" dirty="0" smtClean="0">
                          <a:solidFill>
                            <a:schemeClr val="tx1"/>
                          </a:solidFill>
                          <a:latin typeface="Times New Roman" pitchFamily="18" charset="0"/>
                          <a:cs typeface="Times New Roman" pitchFamily="18" charset="0"/>
                        </a:rPr>
                        <a:t>pád</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400" b="1" dirty="0" smtClean="0">
                          <a:solidFill>
                            <a:schemeClr val="tx1"/>
                          </a:solidFill>
                          <a:latin typeface="Times New Roman" pitchFamily="18" charset="0"/>
                          <a:cs typeface="Times New Roman" pitchFamily="18" charset="0"/>
                        </a:rPr>
                        <a:t>dva</a:t>
                      </a:r>
                      <a:endParaRPr lang="cs-CZ" sz="1400" b="1" dirty="0">
                        <a:solidFill>
                          <a:schemeClr val="tx1"/>
                        </a:solidFill>
                        <a:latin typeface="Times New Roman" pitchFamily="18" charset="0"/>
                        <a:cs typeface="Times New Roman" pitchFamily="18" charset="0"/>
                      </a:endParaRPr>
                    </a:p>
                  </a:txBody>
                  <a:tcPr anchor="ctr"/>
                </a:tc>
                <a:tc>
                  <a:txBody>
                    <a:bodyPr/>
                    <a:lstStyle/>
                    <a:p>
                      <a:pPr algn="l"/>
                      <a:r>
                        <a:rPr lang="cs-CZ" sz="1400" b="1" dirty="0" smtClean="0">
                          <a:solidFill>
                            <a:schemeClr val="tx1"/>
                          </a:solidFill>
                          <a:latin typeface="Times New Roman" pitchFamily="18" charset="0"/>
                          <a:cs typeface="Times New Roman" pitchFamily="18" charset="0"/>
                        </a:rPr>
                        <a:t>oba</a:t>
                      </a:r>
                      <a:endParaRPr lang="cs-CZ" sz="1400" b="1" dirty="0">
                        <a:solidFill>
                          <a:schemeClr val="tx1"/>
                        </a:solidFill>
                        <a:latin typeface="Times New Roman" pitchFamily="18" charset="0"/>
                        <a:cs typeface="Times New Roman" pitchFamily="18" charset="0"/>
                      </a:endParaRPr>
                    </a:p>
                  </a:txBody>
                  <a:tcPr anchor="ctr"/>
                </a:tc>
                <a:tc>
                  <a:txBody>
                    <a:bodyPr/>
                    <a:lstStyle/>
                    <a:p>
                      <a:pPr algn="l"/>
                      <a:r>
                        <a:rPr lang="cs-CZ" sz="1400" b="1" dirty="0" smtClean="0">
                          <a:solidFill>
                            <a:schemeClr val="tx1"/>
                          </a:solidFill>
                          <a:latin typeface="Times New Roman" pitchFamily="18" charset="0"/>
                          <a:cs typeface="Times New Roman" pitchFamily="18" charset="0"/>
                        </a:rPr>
                        <a:t>tři</a:t>
                      </a:r>
                      <a:endParaRPr lang="cs-CZ" sz="1400" b="1" dirty="0">
                        <a:solidFill>
                          <a:schemeClr val="tx1"/>
                        </a:solidFill>
                        <a:latin typeface="Times New Roman" pitchFamily="18" charset="0"/>
                        <a:cs typeface="Times New Roman" pitchFamily="18" charset="0"/>
                      </a:endParaRPr>
                    </a:p>
                  </a:txBody>
                  <a:tcPr anchor="ctr"/>
                </a:tc>
                <a:tc>
                  <a:txBody>
                    <a:bodyPr/>
                    <a:lstStyle/>
                    <a:p>
                      <a:pPr algn="l"/>
                      <a:r>
                        <a:rPr lang="cs-CZ" sz="1400" b="1" dirty="0" smtClean="0">
                          <a:solidFill>
                            <a:schemeClr val="tx1"/>
                          </a:solidFill>
                          <a:latin typeface="Times New Roman" pitchFamily="18" charset="0"/>
                          <a:cs typeface="Times New Roman" pitchFamily="18" charset="0"/>
                        </a:rPr>
                        <a:t>čtyři</a:t>
                      </a:r>
                      <a:endParaRPr lang="cs-CZ" sz="1400" b="1" dirty="0">
                        <a:solidFill>
                          <a:schemeClr val="tx1"/>
                        </a:solidFill>
                        <a:latin typeface="Times New Roman" pitchFamily="18" charset="0"/>
                        <a:cs typeface="Times New Roman" pitchFamily="18" charset="0"/>
                      </a:endParaRPr>
                    </a:p>
                  </a:txBody>
                  <a:tcPr anchor="ctr"/>
                </a:tc>
              </a:tr>
              <a:tr h="274320">
                <a:tc>
                  <a:txBody>
                    <a:bodyPr/>
                    <a:lstStyle/>
                    <a:p>
                      <a:pPr algn="ctr"/>
                      <a:r>
                        <a:rPr lang="cs-CZ" sz="1200" b="0" dirty="0" smtClean="0">
                          <a:solidFill>
                            <a:schemeClr val="tx1"/>
                          </a:solidFill>
                          <a:latin typeface="Times New Roman" pitchFamily="18" charset="0"/>
                          <a:cs typeface="Times New Roman" pitchFamily="18" charset="0"/>
                        </a:rPr>
                        <a:t>1.</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dva, dvě</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oba, obě</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tři</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čtyři</a:t>
                      </a:r>
                      <a:endParaRPr lang="cs-CZ" sz="1200" b="0" dirty="0">
                        <a:solidFill>
                          <a:schemeClr val="tx1"/>
                        </a:solidFill>
                        <a:latin typeface="Times New Roman" pitchFamily="18" charset="0"/>
                        <a:cs typeface="Times New Roman" pitchFamily="18" charset="0"/>
                      </a:endParaRPr>
                    </a:p>
                  </a:txBody>
                  <a:tcPr anchor="ctr"/>
                </a:tc>
              </a:tr>
              <a:tr h="274320">
                <a:tc>
                  <a:txBody>
                    <a:bodyPr/>
                    <a:lstStyle/>
                    <a:p>
                      <a:pPr algn="ctr"/>
                      <a:r>
                        <a:rPr lang="cs-CZ" sz="1200" b="0" dirty="0" smtClean="0">
                          <a:solidFill>
                            <a:schemeClr val="tx1"/>
                          </a:solidFill>
                          <a:latin typeface="Times New Roman" pitchFamily="18" charset="0"/>
                          <a:cs typeface="Times New Roman" pitchFamily="18" charset="0"/>
                        </a:rPr>
                        <a:t>2.</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dvou</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obou</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tří, třech</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čtyř, čtyřech</a:t>
                      </a:r>
                      <a:endParaRPr lang="cs-CZ" sz="1200" b="0" dirty="0">
                        <a:solidFill>
                          <a:schemeClr val="tx1"/>
                        </a:solidFill>
                        <a:latin typeface="Times New Roman" pitchFamily="18" charset="0"/>
                        <a:cs typeface="Times New Roman" pitchFamily="18" charset="0"/>
                      </a:endParaRPr>
                    </a:p>
                  </a:txBody>
                  <a:tcPr anchor="ctr"/>
                </a:tc>
              </a:tr>
              <a:tr h="274320">
                <a:tc>
                  <a:txBody>
                    <a:bodyPr/>
                    <a:lstStyle/>
                    <a:p>
                      <a:pPr algn="ctr"/>
                      <a:r>
                        <a:rPr lang="cs-CZ" sz="1200" b="0" dirty="0" smtClean="0">
                          <a:solidFill>
                            <a:schemeClr val="tx1"/>
                          </a:solidFill>
                          <a:latin typeface="Times New Roman" pitchFamily="18" charset="0"/>
                          <a:cs typeface="Times New Roman" pitchFamily="18" charset="0"/>
                        </a:rPr>
                        <a:t>3.</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dvěma</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oběma</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třem</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čtyřem</a:t>
                      </a:r>
                      <a:endParaRPr lang="cs-CZ" sz="1200" b="0" dirty="0">
                        <a:solidFill>
                          <a:schemeClr val="tx1"/>
                        </a:solidFill>
                        <a:latin typeface="Times New Roman" pitchFamily="18" charset="0"/>
                        <a:cs typeface="Times New Roman" pitchFamily="18" charset="0"/>
                      </a:endParaRPr>
                    </a:p>
                  </a:txBody>
                  <a:tcPr anchor="ctr"/>
                </a:tc>
              </a:tr>
              <a:tr h="274320">
                <a:tc>
                  <a:txBody>
                    <a:bodyPr/>
                    <a:lstStyle/>
                    <a:p>
                      <a:pPr algn="ctr"/>
                      <a:r>
                        <a:rPr lang="cs-CZ" sz="1200" b="0" dirty="0" smtClean="0">
                          <a:solidFill>
                            <a:schemeClr val="tx1"/>
                          </a:solidFill>
                          <a:latin typeface="Times New Roman" pitchFamily="18" charset="0"/>
                          <a:cs typeface="Times New Roman" pitchFamily="18" charset="0"/>
                        </a:rPr>
                        <a:t>4.</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dva, dvě</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oba, obě</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tři</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čtyři</a:t>
                      </a:r>
                      <a:endParaRPr lang="cs-CZ" sz="1200" b="0" dirty="0">
                        <a:solidFill>
                          <a:schemeClr val="tx1"/>
                        </a:solidFill>
                        <a:latin typeface="Times New Roman" pitchFamily="18" charset="0"/>
                        <a:cs typeface="Times New Roman" pitchFamily="18" charset="0"/>
                      </a:endParaRPr>
                    </a:p>
                  </a:txBody>
                  <a:tcPr anchor="ctr"/>
                </a:tc>
              </a:tr>
              <a:tr h="274320">
                <a:tc>
                  <a:txBody>
                    <a:bodyPr/>
                    <a:lstStyle/>
                    <a:p>
                      <a:pPr algn="ctr"/>
                      <a:r>
                        <a:rPr lang="cs-CZ" sz="1200" b="0" dirty="0" smtClean="0">
                          <a:solidFill>
                            <a:schemeClr val="tx1"/>
                          </a:solidFill>
                          <a:latin typeface="Times New Roman" pitchFamily="18" charset="0"/>
                          <a:cs typeface="Times New Roman" pitchFamily="18" charset="0"/>
                        </a:rPr>
                        <a:t>6.</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dvou</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obou</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třech</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čtyřech</a:t>
                      </a:r>
                      <a:endParaRPr lang="cs-CZ" sz="1200" b="0" dirty="0">
                        <a:solidFill>
                          <a:schemeClr val="tx1"/>
                        </a:solidFill>
                        <a:latin typeface="Times New Roman" pitchFamily="18" charset="0"/>
                        <a:cs typeface="Times New Roman" pitchFamily="18" charset="0"/>
                      </a:endParaRPr>
                    </a:p>
                  </a:txBody>
                  <a:tcPr anchor="ctr"/>
                </a:tc>
              </a:tr>
              <a:tr h="123800">
                <a:tc>
                  <a:txBody>
                    <a:bodyPr/>
                    <a:lstStyle/>
                    <a:p>
                      <a:pPr algn="ctr"/>
                      <a:r>
                        <a:rPr lang="cs-CZ" sz="1200" b="0" dirty="0" smtClean="0">
                          <a:solidFill>
                            <a:schemeClr val="tx1"/>
                          </a:solidFill>
                          <a:latin typeface="Times New Roman" pitchFamily="18" charset="0"/>
                          <a:cs typeface="Times New Roman" pitchFamily="18" charset="0"/>
                        </a:rPr>
                        <a:t>7.</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dvěma</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oběma</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třemi</a:t>
                      </a:r>
                      <a:endParaRPr lang="cs-CZ" sz="1200" b="0" dirty="0">
                        <a:solidFill>
                          <a:schemeClr val="tx1"/>
                        </a:solidFill>
                        <a:latin typeface="Times New Roman" pitchFamily="18" charset="0"/>
                        <a:cs typeface="Times New Roman" pitchFamily="18" charset="0"/>
                      </a:endParaRPr>
                    </a:p>
                  </a:txBody>
                  <a:tcPr anchor="ctr"/>
                </a:tc>
                <a:tc>
                  <a:txBody>
                    <a:bodyPr/>
                    <a:lstStyle/>
                    <a:p>
                      <a:pPr algn="l"/>
                      <a:r>
                        <a:rPr lang="cs-CZ" sz="1200" b="0" dirty="0" smtClean="0">
                          <a:solidFill>
                            <a:schemeClr val="tx1"/>
                          </a:solidFill>
                          <a:latin typeface="Times New Roman" pitchFamily="18" charset="0"/>
                          <a:cs typeface="Times New Roman" pitchFamily="18" charset="0"/>
                        </a:rPr>
                        <a:t>čtyřmi</a:t>
                      </a:r>
                      <a:endParaRPr lang="cs-CZ" sz="1200" b="0" dirty="0">
                        <a:solidFill>
                          <a:schemeClr val="tx1"/>
                        </a:solidFill>
                        <a:latin typeface="Times New Roman" pitchFamily="18" charset="0"/>
                        <a:cs typeface="Times New Roman" pitchFamily="18" charset="0"/>
                      </a:endParaRPr>
                    </a:p>
                  </a:txBody>
                  <a:tcPr anchor="ctr"/>
                </a:tc>
              </a:tr>
            </a:tbl>
          </a:graphicData>
        </a:graphic>
      </p:graphicFrame>
      <p:sp>
        <p:nvSpPr>
          <p:cNvPr id="6" name="Šipka doprava 5"/>
          <p:cNvSpPr/>
          <p:nvPr/>
        </p:nvSpPr>
        <p:spPr>
          <a:xfrm rot="21143745">
            <a:off x="3923636" y="1919599"/>
            <a:ext cx="1034963" cy="124746"/>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cs-CZ"/>
          </a:p>
        </p:txBody>
      </p:sp>
      <p:sp>
        <p:nvSpPr>
          <p:cNvPr id="14" name="TextovéPole 13"/>
          <p:cNvSpPr txBox="1"/>
          <p:nvPr/>
        </p:nvSpPr>
        <p:spPr>
          <a:xfrm>
            <a:off x="294816" y="3030088"/>
            <a:ext cx="4146302" cy="196977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Čtení číslovek</a:t>
            </a:r>
            <a:r>
              <a:rPr lang="cs-CZ" sz="1200" b="1" dirty="0" smtClean="0">
                <a:latin typeface="Times New Roman" pitchFamily="18" charset="0"/>
                <a:cs typeface="Times New Roman" pitchFamily="18" charset="0"/>
              </a:rPr>
              <a:t>:</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při četbě složeného číslovkového výrazu čteme všechny jeho části v patřičném pádě </a:t>
            </a:r>
            <a:r>
              <a:rPr lang="cs-CZ" sz="1400" dirty="0" smtClean="0">
                <a:solidFill>
                  <a:schemeClr val="tx1"/>
                </a:solidFill>
                <a:latin typeface="Times New Roman" pitchFamily="18" charset="0"/>
                <a:cs typeface="Times New Roman" pitchFamily="18" charset="0"/>
              </a:rPr>
              <a:t>(</a:t>
            </a:r>
            <a:r>
              <a:rPr lang="cs-CZ" sz="1200" dirty="0" smtClean="0">
                <a:solidFill>
                  <a:srgbClr val="FF0000"/>
                </a:solidFill>
                <a:latin typeface="Times New Roman" pitchFamily="18" charset="0"/>
                <a:cs typeface="Times New Roman" pitchFamily="18" charset="0"/>
              </a:rPr>
              <a:t>před 2863 lety – před dvěma tisíci osmi sty šedesáti třemi lety</a:t>
            </a:r>
            <a:r>
              <a:rPr lang="cs-CZ" sz="1200" dirty="0" smtClean="0">
                <a:solidFill>
                  <a:schemeClr val="tx1"/>
                </a:solidFill>
                <a:latin typeface="Times New Roman" pitchFamily="18" charset="0"/>
                <a:cs typeface="Times New Roman" pitchFamily="18" charset="0"/>
              </a:rPr>
              <a:t>)</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letopočty můžeme číst jako číslovky řadové nebo základní (</a:t>
            </a:r>
            <a:r>
              <a:rPr lang="cs-CZ" sz="1200" dirty="0" smtClean="0">
                <a:solidFill>
                  <a:srgbClr val="FF0000"/>
                </a:solidFill>
                <a:latin typeface="Times New Roman" pitchFamily="18" charset="0"/>
                <a:cs typeface="Times New Roman" pitchFamily="18" charset="0"/>
              </a:rPr>
              <a:t>roku 2011 – roku dva tisíce jedenáct / roku dvoutisícího jedenáctého</a:t>
            </a:r>
            <a:r>
              <a:rPr lang="cs-CZ" sz="1200" dirty="0" smtClean="0">
                <a:solidFill>
                  <a:schemeClr val="tx1"/>
                </a:solidFill>
                <a:latin typeface="Times New Roman" pitchFamily="18" charset="0"/>
                <a:cs typeface="Times New Roman" pitchFamily="18" charset="0"/>
              </a:rPr>
              <a:t>)</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o tvaru jmen počítaných předmětů rozhoduje obvykle poslední část číslovky (</a:t>
            </a:r>
            <a:r>
              <a:rPr lang="cs-CZ" sz="1200" dirty="0" smtClean="0">
                <a:solidFill>
                  <a:srgbClr val="FF0000"/>
                </a:solidFill>
                <a:latin typeface="Times New Roman" pitchFamily="18" charset="0"/>
                <a:cs typeface="Times New Roman" pitchFamily="18" charset="0"/>
              </a:rPr>
              <a:t>třiadvacet rohlíků – jako dvacet rohlíků X dvacet tři rohlíky – jako tři rohlíky</a:t>
            </a:r>
            <a:r>
              <a:rPr lang="cs-CZ" sz="1200" dirty="0" smtClean="0">
                <a:solidFill>
                  <a:schemeClr val="tx1"/>
                </a:solidFill>
                <a:latin typeface="Times New Roman" pitchFamily="18" charset="0"/>
                <a:cs typeface="Times New Roman" pitchFamily="18" charset="0"/>
              </a:rPr>
              <a:t>)</a:t>
            </a:r>
            <a:endParaRPr lang="cs-CZ" sz="1200" dirty="0">
              <a:solidFill>
                <a:srgbClr val="FF0000"/>
              </a:solidFill>
              <a:latin typeface="Times New Roman" pitchFamily="18" charset="0"/>
              <a:cs typeface="Times New Roman" pitchFamily="18" charset="0"/>
            </a:endParaRPr>
          </a:p>
        </p:txBody>
      </p:sp>
      <p:sp>
        <p:nvSpPr>
          <p:cNvPr id="17" name="TextovéPole 16"/>
          <p:cNvSpPr txBox="1"/>
          <p:nvPr/>
        </p:nvSpPr>
        <p:spPr>
          <a:xfrm>
            <a:off x="4788024" y="3036562"/>
            <a:ext cx="4190019"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Pravopis číslovek</a:t>
            </a:r>
            <a:r>
              <a:rPr lang="cs-CZ" sz="1200" b="1" dirty="0" smtClean="0">
                <a:latin typeface="Times New Roman" pitchFamily="18" charset="0"/>
                <a:cs typeface="Times New Roman" pitchFamily="18" charset="0"/>
              </a:rPr>
              <a:t>:</a:t>
            </a:r>
            <a:endParaRPr lang="cs-CZ" sz="1200" dirty="0" smtClean="0">
              <a:latin typeface="Times New Roman" pitchFamily="18" charset="0"/>
              <a:cs typeface="Times New Roman" pitchFamily="18" charset="0"/>
            </a:endParaRPr>
          </a:p>
          <a:p>
            <a:pPr marL="171450" indent="-171450">
              <a:buFont typeface="Arial" pitchFamily="34" charset="0"/>
              <a:buChar char="•"/>
            </a:pPr>
            <a:r>
              <a:rPr lang="cs-CZ" sz="1200" dirty="0" smtClean="0">
                <a:latin typeface="Times New Roman" pitchFamily="18" charset="0"/>
                <a:cs typeface="Times New Roman" pitchFamily="18" charset="0"/>
              </a:rPr>
              <a:t>za číslovkami řadovými vyjádřenými číslicemi </a:t>
            </a:r>
            <a:r>
              <a:rPr lang="cs-CZ" sz="1200" b="1" dirty="0" smtClean="0">
                <a:latin typeface="Times New Roman" pitchFamily="18" charset="0"/>
                <a:cs typeface="Times New Roman" pitchFamily="18" charset="0"/>
              </a:rPr>
              <a:t>píšeme tečku</a:t>
            </a:r>
            <a:r>
              <a:rPr lang="cs-CZ" sz="1200" dirty="0">
                <a:latin typeface="Times New Roman" pitchFamily="18" charset="0"/>
                <a:cs typeface="Times New Roman" pitchFamily="18" charset="0"/>
              </a:rPr>
              <a:t> </a:t>
            </a:r>
          </a:p>
          <a:p>
            <a:r>
              <a:rPr lang="cs-CZ" sz="1200" dirty="0" smtClean="0">
                <a:latin typeface="Times New Roman" pitchFamily="18" charset="0"/>
                <a:cs typeface="Times New Roman" pitchFamily="18" charset="0"/>
              </a:rPr>
              <a:t>X tečka se nepíše: za letopočtem (</a:t>
            </a:r>
            <a:r>
              <a:rPr lang="cs-CZ" sz="1200" dirty="0" smtClean="0">
                <a:solidFill>
                  <a:srgbClr val="FF0000"/>
                </a:solidFill>
                <a:latin typeface="Times New Roman" pitchFamily="18" charset="0"/>
                <a:cs typeface="Times New Roman" pitchFamily="18" charset="0"/>
              </a:rPr>
              <a:t>roku 1950</a:t>
            </a:r>
            <a:r>
              <a:rPr lang="cs-CZ" sz="1200" dirty="0" smtClean="0">
                <a:solidFill>
                  <a:schemeClr val="tx1"/>
                </a:solidFill>
                <a:latin typeface="Times New Roman" pitchFamily="18" charset="0"/>
                <a:cs typeface="Times New Roman" pitchFamily="18" charset="0"/>
              </a:rPr>
              <a:t>), za datem napsaným zlomkem (</a:t>
            </a:r>
            <a:r>
              <a:rPr lang="cs-CZ" sz="1200" dirty="0" smtClean="0">
                <a:solidFill>
                  <a:srgbClr val="FF0000"/>
                </a:solidFill>
                <a:latin typeface="Times New Roman" pitchFamily="18" charset="0"/>
                <a:cs typeface="Times New Roman" pitchFamily="18" charset="0"/>
              </a:rPr>
              <a:t>4/5</a:t>
            </a:r>
            <a:r>
              <a:rPr lang="cs-CZ" sz="1200" dirty="0" smtClean="0">
                <a:solidFill>
                  <a:schemeClr val="tx1"/>
                </a:solidFill>
                <a:latin typeface="Times New Roman" pitchFamily="18" charset="0"/>
                <a:cs typeface="Times New Roman" pitchFamily="18" charset="0"/>
              </a:rPr>
              <a:t>), za označením stránky, kapitoly apod., stojí-li číslice za jménem (</a:t>
            </a:r>
            <a:r>
              <a:rPr lang="cs-CZ" sz="1200" dirty="0" smtClean="0">
                <a:solidFill>
                  <a:srgbClr val="FF0000"/>
                </a:solidFill>
                <a:latin typeface="Times New Roman" pitchFamily="18" charset="0"/>
                <a:cs typeface="Times New Roman" pitchFamily="18" charset="0"/>
              </a:rPr>
              <a:t>kapitola 28</a:t>
            </a:r>
            <a:r>
              <a:rPr lang="cs-CZ" sz="1200" dirty="0" smtClean="0">
                <a:solidFill>
                  <a:schemeClr val="tx1"/>
                </a:solidFill>
                <a:latin typeface="Times New Roman" pitchFamily="18" charset="0"/>
                <a:cs typeface="Times New Roman" pitchFamily="18" charset="0"/>
              </a:rPr>
              <a:t>)</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každou číslovku složeného číslovkového výrazu píšeme zvlášť (</a:t>
            </a:r>
            <a:r>
              <a:rPr lang="cs-CZ" sz="1200" dirty="0" smtClean="0">
                <a:solidFill>
                  <a:srgbClr val="FF0000"/>
                </a:solidFill>
                <a:latin typeface="Times New Roman" pitchFamily="18" charset="0"/>
                <a:cs typeface="Times New Roman" pitchFamily="18" charset="0"/>
              </a:rPr>
              <a:t>padesát pět</a:t>
            </a:r>
            <a:r>
              <a:rPr lang="cs-CZ" sz="1200" dirty="0" smtClean="0">
                <a:solidFill>
                  <a:schemeClr val="tx1"/>
                </a:solidFill>
                <a:latin typeface="Times New Roman" pitchFamily="18" charset="0"/>
                <a:cs typeface="Times New Roman" pitchFamily="18" charset="0"/>
              </a:rPr>
              <a:t>) X jsou-li však v obráceném pořadí, píšeme je dohromady (</a:t>
            </a:r>
            <a:r>
              <a:rPr lang="cs-CZ" sz="1200" dirty="0" smtClean="0">
                <a:solidFill>
                  <a:srgbClr val="FF0000"/>
                </a:solidFill>
                <a:latin typeface="Times New Roman" pitchFamily="18" charset="0"/>
                <a:cs typeface="Times New Roman" pitchFamily="18" charset="0"/>
              </a:rPr>
              <a:t>pětapadesát</a:t>
            </a:r>
            <a:r>
              <a:rPr lang="cs-CZ" sz="1200" dirty="0" smtClean="0">
                <a:solidFill>
                  <a:schemeClr val="tx1"/>
                </a:solidFill>
                <a:latin typeface="Times New Roman" pitchFamily="18" charset="0"/>
                <a:cs typeface="Times New Roman" pitchFamily="18" charset="0"/>
              </a:rPr>
              <a:t>)</a:t>
            </a:r>
          </a:p>
          <a:p>
            <a:pPr marL="171450" indent="-171450">
              <a:buFont typeface="Arial" pitchFamily="34" charset="0"/>
              <a:buChar char="•"/>
            </a:pPr>
            <a:r>
              <a:rPr lang="cs-CZ" sz="1200" dirty="0" smtClean="0">
                <a:solidFill>
                  <a:schemeClr val="tx1"/>
                </a:solidFill>
                <a:latin typeface="Times New Roman" pitchFamily="18" charset="0"/>
                <a:cs typeface="Times New Roman" pitchFamily="18" charset="0"/>
              </a:rPr>
              <a:t>na poštovních poukázkách a šecích píšeme číslovky dohromady (jako jedno slovo)</a:t>
            </a:r>
            <a:endParaRPr lang="cs-CZ" sz="1200" dirty="0" smtClean="0">
              <a:latin typeface="Times New Roman" pitchFamily="18" charset="0"/>
              <a:cs typeface="Times New Roman" pitchFamily="18" charset="0"/>
            </a:endParaRPr>
          </a:p>
        </p:txBody>
      </p:sp>
      <p:pic>
        <p:nvPicPr>
          <p:cNvPr id="2050" name="Picture 2" descr="C:\Users\Evik\AppData\Local\Microsoft\Windows\Temporary Internet Files\Content.IE5\RXS6O44S\MC90028171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71232" y="2443641"/>
            <a:ext cx="285637" cy="58644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Evik\AppData\Local\Microsoft\Windows\Temporary Internet Files\Content.IE5\PF5R84BZ\MC90029793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304" y="2430907"/>
            <a:ext cx="249509" cy="59918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Evik\AppData\Local\Microsoft\Windows\Temporary Internet Files\Content.IE5\PF5R84BZ\MC90028171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10859" y="2443641"/>
            <a:ext cx="317075" cy="59292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Evik\AppData\Local\Microsoft\Windows\Temporary Internet Files\Content.IE5\PF5R84BZ\MC90023728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67967" y="987574"/>
            <a:ext cx="1959165" cy="7365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1520" y="627534"/>
            <a:ext cx="3996952" cy="594066"/>
          </a:xfrm>
        </p:spPr>
        <p:txBody>
          <a:bodyPr>
            <a:normAutofit fontScale="90000"/>
          </a:bodyPr>
          <a:lstStyle/>
          <a:p>
            <a:pPr algn="l"/>
            <a:r>
              <a:rPr lang="cs-CZ" sz="2800" b="1" dirty="0" smtClean="0">
                <a:latin typeface="Times New Roman" pitchFamily="18" charset="0"/>
                <a:cs typeface="Times New Roman" pitchFamily="18" charset="0"/>
              </a:rPr>
              <a:t>11.5 Procvičení a příklady</a:t>
            </a:r>
            <a:endParaRPr lang="cs-CZ" sz="2800" b="1" dirty="0">
              <a:latin typeface="Times New Roman" pitchFamily="18" charset="0"/>
              <a:cs typeface="Times New Roman" pitchFamily="18" charset="0"/>
            </a:endParaRPr>
          </a:p>
        </p:txBody>
      </p:sp>
      <p:sp>
        <p:nvSpPr>
          <p:cNvPr id="10" name="TextovéPole 9"/>
          <p:cNvSpPr txBox="1"/>
          <p:nvPr/>
        </p:nvSpPr>
        <p:spPr>
          <a:xfrm>
            <a:off x="395536" y="1635646"/>
            <a:ext cx="3816424" cy="369332"/>
          </a:xfrm>
          <a:prstGeom prst="rect">
            <a:avLst/>
          </a:prstGeom>
          <a:noFill/>
        </p:spPr>
        <p:txBody>
          <a:bodyPr wrap="square" rtlCol="0">
            <a:spAutoFit/>
          </a:bodyPr>
          <a:lstStyle/>
          <a:p>
            <a:endParaRPr lang="cs-CZ" dirty="0"/>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26" name="TextovéPole 25"/>
          <p:cNvSpPr txBox="1"/>
          <p:nvPr/>
        </p:nvSpPr>
        <p:spPr>
          <a:xfrm>
            <a:off x="4427984" y="1073408"/>
            <a:ext cx="4565204" cy="138499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Doplň náležitě tečky, kde chybějí</a:t>
            </a:r>
            <a:r>
              <a:rPr lang="cs-CZ" sz="1200" b="1" dirty="0" smtClean="0">
                <a:latin typeface="Times New Roman" pitchFamily="18" charset="0"/>
                <a:cs typeface="Times New Roman" pitchFamily="18" charset="0"/>
              </a:rPr>
              <a:t>:</a:t>
            </a:r>
          </a:p>
          <a:p>
            <a:endParaRPr lang="cs-CZ" sz="1200" b="1" dirty="0">
              <a:solidFill>
                <a:schemeClr val="accent3">
                  <a:lumMod val="50000"/>
                </a:schemeClr>
              </a:solidFill>
              <a:latin typeface="Times New Roman" pitchFamily="18" charset="0"/>
              <a:cs typeface="Times New Roman" pitchFamily="18" charset="0"/>
            </a:endParaRPr>
          </a:p>
          <a:p>
            <a:r>
              <a:rPr lang="cs-CZ" sz="1200" dirty="0" smtClean="0">
                <a:latin typeface="Times New Roman" pitchFamily="18" charset="0"/>
                <a:cs typeface="Times New Roman" pitchFamily="18" charset="0"/>
              </a:rPr>
              <a:t>Zima začíná 21 prosince, jaro 21 března, léto 21 června, ale podzim až 23 září. Chodíme do 6 ročníku. Karel IV je zván „Otcem vlasti“. Budeme číst článek na 20 straně. Na straně 20 je také pěkná ilustrace. Bydlím v ulici 5 května číslo 28 ve 2 poschodí. Vlak vyjíždí v 16 hodin 21  minut, sejdeme se tedy po 16 hodině.</a:t>
            </a:r>
            <a:endParaRPr lang="cs-CZ" sz="1200" dirty="0">
              <a:latin typeface="Times New Roman" pitchFamily="18" charset="0"/>
              <a:cs typeface="Times New Roman" pitchFamily="18" charset="0"/>
            </a:endParaRPr>
          </a:p>
        </p:txBody>
      </p:sp>
      <p:sp>
        <p:nvSpPr>
          <p:cNvPr id="14" name="TextovéPole 13"/>
          <p:cNvSpPr txBox="1"/>
          <p:nvPr/>
        </p:nvSpPr>
        <p:spPr>
          <a:xfrm>
            <a:off x="251520" y="1442740"/>
            <a:ext cx="1872208"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Urči druhy číslovek</a:t>
            </a:r>
            <a:r>
              <a:rPr lang="cs-CZ" sz="1200" b="1" dirty="0" smtClean="0">
                <a:latin typeface="Times New Roman" pitchFamily="18" charset="0"/>
                <a:cs typeface="Times New Roman" pitchFamily="18" charset="0"/>
              </a:rPr>
              <a:t>:</a:t>
            </a:r>
          </a:p>
          <a:p>
            <a:endParaRPr lang="cs-CZ" sz="1200" b="1" dirty="0">
              <a:solidFill>
                <a:schemeClr val="accent3">
                  <a:lumMod val="50000"/>
                </a:schemeClr>
              </a:solidFill>
              <a:latin typeface="Times New Roman" pitchFamily="18" charset="0"/>
              <a:cs typeface="Times New Roman" pitchFamily="18" charset="0"/>
            </a:endParaRPr>
          </a:p>
          <a:p>
            <a:r>
              <a:rPr lang="cs-CZ" sz="1200" dirty="0" smtClean="0">
                <a:latin typeface="Times New Roman" pitchFamily="18" charset="0"/>
                <a:cs typeface="Times New Roman" pitchFamily="18" charset="0"/>
              </a:rPr>
              <a:t>troje, několikátý, patery, jednou, deset, trojnásobný, jedenáctého, tolik, osmá </a:t>
            </a:r>
          </a:p>
        </p:txBody>
      </p:sp>
      <p:sp>
        <p:nvSpPr>
          <p:cNvPr id="15" name="TextovéPole 14"/>
          <p:cNvSpPr txBox="1"/>
          <p:nvPr/>
        </p:nvSpPr>
        <p:spPr>
          <a:xfrm>
            <a:off x="1187624" y="2715766"/>
            <a:ext cx="3096344"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Přečti /zapiš různým způsobem letopočty</a:t>
            </a:r>
            <a:r>
              <a:rPr lang="cs-CZ" sz="1200" b="1" dirty="0" smtClean="0">
                <a:latin typeface="Times New Roman" pitchFamily="18" charset="0"/>
                <a:cs typeface="Times New Roman" pitchFamily="18" charset="0"/>
              </a:rPr>
              <a:t>:</a:t>
            </a:r>
          </a:p>
          <a:p>
            <a:endParaRPr lang="cs-CZ" sz="1200" b="1" dirty="0">
              <a:solidFill>
                <a:schemeClr val="accent3">
                  <a:lumMod val="50000"/>
                </a:schemeClr>
              </a:solidFill>
              <a:latin typeface="Times New Roman" pitchFamily="18" charset="0"/>
              <a:cs typeface="Times New Roman" pitchFamily="18" charset="0"/>
            </a:endParaRPr>
          </a:p>
          <a:p>
            <a:r>
              <a:rPr lang="cs-CZ" sz="1200" dirty="0" smtClean="0">
                <a:latin typeface="Times New Roman" pitchFamily="18" charset="0"/>
                <a:cs typeface="Times New Roman" pitchFamily="18" charset="0"/>
              </a:rPr>
              <a:t>475, 1112, 1348, 1863, 1905, 1914, 1989, 2006</a:t>
            </a:r>
            <a:endParaRPr lang="cs-CZ" sz="1200" dirty="0">
              <a:latin typeface="Times New Roman" pitchFamily="18" charset="0"/>
              <a:cs typeface="Times New Roman" pitchFamily="18" charset="0"/>
            </a:endParaRPr>
          </a:p>
        </p:txBody>
      </p:sp>
      <p:pic>
        <p:nvPicPr>
          <p:cNvPr id="1030" name="Picture 6" descr="C:\Users\Evik\AppData\Local\Microsoft\Windows\Temporary Internet Files\Content.IE5\A8DOJRKH\MM900172482[1].gi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2752" y="611266"/>
            <a:ext cx="948036" cy="831474"/>
          </a:xfrm>
          <a:prstGeom prst="rect">
            <a:avLst/>
          </a:prstGeom>
          <a:noFill/>
          <a:extLst>
            <a:ext uri="{909E8E84-426E-40DD-AFC4-6F175D3DCCD1}">
              <a14:hiddenFill xmlns:a14="http://schemas.microsoft.com/office/drawing/2010/main">
                <a:solidFill>
                  <a:srgbClr val="FFFFFF"/>
                </a:solidFill>
              </a14:hiddenFill>
            </a:ext>
          </a:extLst>
        </p:spPr>
      </p:pic>
      <p:sp>
        <p:nvSpPr>
          <p:cNvPr id="22" name="TextovéPole 21"/>
          <p:cNvSpPr txBox="1"/>
          <p:nvPr/>
        </p:nvSpPr>
        <p:spPr>
          <a:xfrm>
            <a:off x="4427587" y="2689473"/>
            <a:ext cx="4565204"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Číslovky v závorkách napiš slovy</a:t>
            </a:r>
            <a:r>
              <a:rPr lang="cs-CZ" sz="1200" b="1" dirty="0" smtClean="0">
                <a:latin typeface="Times New Roman" pitchFamily="18" charset="0"/>
                <a:cs typeface="Times New Roman" pitchFamily="18" charset="0"/>
              </a:rPr>
              <a:t>:</a:t>
            </a:r>
          </a:p>
          <a:p>
            <a:endParaRPr lang="cs-CZ" sz="1200" b="1" dirty="0" smtClean="0">
              <a:solidFill>
                <a:schemeClr val="accent3">
                  <a:lumMod val="50000"/>
                </a:schemeClr>
              </a:solidFill>
              <a:latin typeface="Times New Roman" pitchFamily="18" charset="0"/>
              <a:cs typeface="Times New Roman" pitchFamily="18" charset="0"/>
            </a:endParaRPr>
          </a:p>
          <a:p>
            <a:r>
              <a:rPr lang="cs-CZ" sz="1200" dirty="0" smtClean="0">
                <a:latin typeface="Times New Roman" pitchFamily="18" charset="0"/>
                <a:cs typeface="Times New Roman" pitchFamily="18" charset="0"/>
              </a:rPr>
              <a:t>Po ztrátě (2) bodů jsme byli až (3.). Na školní výlet jsme jeli bez (3) spolužáků, kteří byli již (8.) den nemocní. (4) děleno (2) jsou (2). Vstupné na představení je (25) korun. Zastavte se mezi (3.) a (4.) hodinou. </a:t>
            </a:r>
            <a:endParaRPr lang="cs-CZ" sz="1200" dirty="0">
              <a:latin typeface="Times New Roman" pitchFamily="18" charset="0"/>
              <a:cs typeface="Times New Roman" pitchFamily="18" charset="0"/>
            </a:endParaRPr>
          </a:p>
        </p:txBody>
      </p:sp>
      <p:sp>
        <p:nvSpPr>
          <p:cNvPr id="23" name="TextovéPole 22"/>
          <p:cNvSpPr txBox="1"/>
          <p:nvPr/>
        </p:nvSpPr>
        <p:spPr>
          <a:xfrm>
            <a:off x="266775" y="4087723"/>
            <a:ext cx="6825506"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Číslovky napiš slovy a počítané předměty dej do správných tvarů</a:t>
            </a:r>
            <a:r>
              <a:rPr lang="cs-CZ" sz="1200" b="1" dirty="0" smtClean="0">
                <a:latin typeface="Times New Roman" pitchFamily="18" charset="0"/>
                <a:cs typeface="Times New Roman" pitchFamily="18" charset="0"/>
              </a:rPr>
              <a:t>:</a:t>
            </a:r>
          </a:p>
          <a:p>
            <a:endParaRPr lang="cs-CZ" sz="1200" b="1" dirty="0" smtClean="0">
              <a:solidFill>
                <a:schemeClr val="accent3">
                  <a:lumMod val="50000"/>
                </a:schemeClr>
              </a:solidFill>
              <a:latin typeface="Times New Roman" pitchFamily="18" charset="0"/>
              <a:cs typeface="Times New Roman" pitchFamily="18" charset="0"/>
            </a:endParaRPr>
          </a:p>
          <a:p>
            <a:r>
              <a:rPr lang="cs-CZ" sz="1200" dirty="0" smtClean="0">
                <a:latin typeface="Times New Roman" pitchFamily="18" charset="0"/>
                <a:cs typeface="Times New Roman" pitchFamily="18" charset="0"/>
              </a:rPr>
              <a:t>před 593 (rok), bez 2 600 000 (obyvatel), pro 2 342 (divák), s 221 (voják), se 175 (koruna), o 1 886 (strom)</a:t>
            </a:r>
            <a:endParaRPr lang="cs-CZ" sz="1200" dirty="0">
              <a:latin typeface="Times New Roman" pitchFamily="18" charset="0"/>
              <a:cs typeface="Times New Roman" pitchFamily="18" charset="0"/>
            </a:endParaRPr>
          </a:p>
        </p:txBody>
      </p:sp>
      <p:pic>
        <p:nvPicPr>
          <p:cNvPr id="1032" name="Picture 8" descr="C:\Users\Evik\AppData\Local\Microsoft\Windows\Temporary Internet Files\Content.IE5\PF5R84BZ\MC90029529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83768" y="1416416"/>
            <a:ext cx="1457608" cy="1068309"/>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Evik\AppData\Local\Microsoft\Windows\Temporary Internet Files\Content.IE5\PF5R84BZ\MM900283704[1].gif"/>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7952" y="4383088"/>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Evik\AppData\Local\Microsoft\Windows\Temporary Internet Files\Content.IE5\ASG3GUI8\MM900285289[1].gif"/>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2702982"/>
            <a:ext cx="914400" cy="1209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627534"/>
            <a:ext cx="4284984" cy="594066"/>
          </a:xfrm>
        </p:spPr>
        <p:txBody>
          <a:bodyPr>
            <a:normAutofit fontScale="90000"/>
          </a:bodyPr>
          <a:lstStyle/>
          <a:p>
            <a:pPr algn="l"/>
            <a:r>
              <a:rPr lang="cs-CZ" sz="2800" b="1" dirty="0" smtClean="0">
                <a:latin typeface="Times New Roman" pitchFamily="18" charset="0"/>
                <a:cs typeface="Times New Roman" pitchFamily="18" charset="0"/>
              </a:rPr>
              <a:t>11.6 Něco navíc pro šikovné</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a:hlinkClick r:id="rId3"/>
          </p:cNvPr>
          <p:cNvSpPr txBox="1"/>
          <p:nvPr/>
        </p:nvSpPr>
        <p:spPr>
          <a:xfrm>
            <a:off x="243236" y="1203598"/>
            <a:ext cx="5408884" cy="378565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Vyhledej v textu číslovky a urči jejich druh (rozliš jednak číslovky určité a neurčité, jednak číslovky základní, řadové, druhové a násobné)</a:t>
            </a:r>
            <a:r>
              <a:rPr lang="cs-CZ" sz="1200" b="1" dirty="0" smtClean="0">
                <a:latin typeface="Times New Roman" pitchFamily="18" charset="0"/>
                <a:cs typeface="Times New Roman" pitchFamily="18" charset="0"/>
              </a:rPr>
              <a:t>:</a:t>
            </a:r>
          </a:p>
          <a:p>
            <a:endParaRPr lang="cs-CZ" sz="1200" b="1" u="sng" dirty="0">
              <a:latin typeface="Times New Roman" pitchFamily="18" charset="0"/>
              <a:cs typeface="Times New Roman" pitchFamily="18" charset="0"/>
            </a:endParaRPr>
          </a:p>
          <a:p>
            <a:r>
              <a:rPr lang="cs-CZ" sz="1200" dirty="0" smtClean="0">
                <a:latin typeface="Times New Roman" pitchFamily="18" charset="0"/>
                <a:cs typeface="Times New Roman" pitchFamily="18" charset="0"/>
              </a:rPr>
              <a:t>Naše slavné kamenné mosty</a:t>
            </a:r>
          </a:p>
          <a:p>
            <a:endParaRPr lang="cs-CZ" sz="1200" dirty="0">
              <a:latin typeface="Times New Roman" pitchFamily="18" charset="0"/>
              <a:cs typeface="Times New Roman" pitchFamily="18" charset="0"/>
            </a:endParaRPr>
          </a:p>
          <a:p>
            <a:pPr algn="just"/>
            <a:r>
              <a:rPr lang="cs-CZ" sz="1200" dirty="0" smtClean="0">
                <a:latin typeface="Times New Roman" pitchFamily="18" charset="0"/>
                <a:cs typeface="Times New Roman" pitchFamily="18" charset="0"/>
              </a:rPr>
              <a:t>Prvním kamenným mostem u nás byl pražský most Juditin. Dal jej vystavět král Vladislav II. a pojmenoval jej po své manželce. Stavba byla dokončena roku 1171. Juditin most stál přibližně tam, kde je dnes most Karlův, ale byl o pět metrů nižší a byl při povodních několikrát vážně poškozen. Nakonec se roku 1342 spojilo k útoku trojí nebezpečí: velká voda, led a naplavené dříví a byl stržen téměř celý. Patnáct let se dívali zarmoucení Pražané na zřícený Juditin most, než císař Karel IV. dal vybudovat nový kamenný most. Stavba trvala pětadvacet let. Po obou stranách mostu stojí řada krásných soch. Most není přímý, má dvakrát lomenou osu, a proto není z jedné brány vidět do druhé. Je dlouhý pět set patnáct metrů a má šestnáct klenutých oblouků. Mnohokrát jej poškodily povodně, zčásti se i zřítil do Vltavy, ale byl vždy znovu opraven. Patří k několika nejcennějším památkám naší vlasti.</a:t>
            </a:r>
          </a:p>
          <a:p>
            <a:pPr algn="just"/>
            <a:r>
              <a:rPr lang="cs-CZ" sz="1200" dirty="0" smtClean="0">
                <a:latin typeface="Times New Roman" pitchFamily="18" charset="0"/>
                <a:cs typeface="Times New Roman" pitchFamily="18" charset="0"/>
              </a:rPr>
              <a:t>Můžeme se však pochlubit i nejstarším zachovaným mostem ve střední Evropě, zbudovaným necelých sto let po mostě Juditině. Spojuje břehy kdysi zlatonosné Otavy v Písku. Dal ho postavit roku 1263 Přemysl Otakar II. Most vydržel mnohonásobné nápory povodní i ker a slouží dodnes.</a:t>
            </a:r>
          </a:p>
        </p:txBody>
      </p:sp>
      <p:pic>
        <p:nvPicPr>
          <p:cNvPr id="2050" name="Picture 2" descr="C:\Users\Evik\AppData\Local\Microsoft\Windows\Temporary Internet Files\Content.IE5\RXS6O44S\MC90041499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60" y="771550"/>
            <a:ext cx="2839704" cy="245957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6459904" y="3579862"/>
            <a:ext cx="1944216" cy="1077218"/>
          </a:xfrm>
          <a:prstGeom prst="rect">
            <a:avLst/>
          </a:prstGeom>
          <a:noFill/>
        </p:spPr>
        <p:txBody>
          <a:bodyPr wrap="square" rtlCol="0">
            <a:spAutoFit/>
          </a:bodyPr>
          <a:lstStyle/>
          <a:p>
            <a:r>
              <a:rPr lang="cs-CZ" sz="1600" b="1" dirty="0" smtClean="0">
                <a:latin typeface="Times New Roman" pitchFamily="18" charset="0"/>
                <a:cs typeface="Times New Roman" pitchFamily="18" charset="0"/>
                <a:hlinkClick r:id="rId5"/>
              </a:rPr>
              <a:t>Karlův most</a:t>
            </a:r>
            <a:endParaRPr lang="cs-CZ" sz="1600" b="1" dirty="0" smtClean="0">
              <a:latin typeface="Times New Roman" pitchFamily="18" charset="0"/>
              <a:cs typeface="Times New Roman" pitchFamily="18" charset="0"/>
            </a:endParaRPr>
          </a:p>
          <a:p>
            <a:endParaRPr lang="cs-CZ" sz="1600" b="1" dirty="0">
              <a:solidFill>
                <a:schemeClr val="accent3">
                  <a:lumMod val="50000"/>
                </a:schemeClr>
              </a:solidFill>
              <a:latin typeface="Times New Roman" pitchFamily="18" charset="0"/>
              <a:cs typeface="Times New Roman" pitchFamily="18" charset="0"/>
            </a:endParaRPr>
          </a:p>
          <a:p>
            <a:r>
              <a:rPr lang="cs-CZ" sz="1600" b="1" dirty="0" smtClean="0">
                <a:latin typeface="Times New Roman" pitchFamily="18" charset="0"/>
                <a:cs typeface="Times New Roman" pitchFamily="18" charset="0"/>
                <a:hlinkClick r:id="rId3"/>
              </a:rPr>
              <a:t>Kamenný most v Písku</a:t>
            </a:r>
            <a:endParaRPr lang="cs-CZ" sz="12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248" y="481802"/>
            <a:ext cx="4896544" cy="594066"/>
          </a:xfrm>
        </p:spPr>
        <p:txBody>
          <a:bodyPr>
            <a:normAutofit/>
          </a:bodyPr>
          <a:lstStyle/>
          <a:p>
            <a:pPr algn="l"/>
            <a:r>
              <a:rPr lang="cs-CZ" sz="2500" b="1" dirty="0" smtClean="0">
                <a:latin typeface="Times New Roman" pitchFamily="18" charset="0"/>
                <a:cs typeface="Times New Roman" pitchFamily="18" charset="0"/>
              </a:rPr>
              <a:t>11.7 </a:t>
            </a:r>
            <a:r>
              <a:rPr lang="cs-CZ" sz="2500" b="1" dirty="0" err="1" smtClean="0">
                <a:latin typeface="Times New Roman" pitchFamily="18" charset="0"/>
                <a:cs typeface="Times New Roman" pitchFamily="18" charset="0"/>
              </a:rPr>
              <a:t>Numerals</a:t>
            </a:r>
            <a:endParaRPr lang="cs-CZ" sz="2500" b="1" dirty="0">
              <a:latin typeface="Times New Roman" pitchFamily="18" charset="0"/>
              <a:cs typeface="Times New Roman" pitchFamily="18" charset="0"/>
            </a:endParaRPr>
          </a:p>
        </p:txBody>
      </p:sp>
      <p:pic>
        <p:nvPicPr>
          <p:cNvPr id="5" name="Prezentace1256.wav">
            <a:hlinkClick r:id="" action="ppaction://media"/>
          </p:cNvPr>
          <p:cNvPicPr>
            <a:picLocks noRot="1" noChangeAspect="1"/>
          </p:cNvPicPr>
          <p:nvPr>
            <a:audioFile r:link="rId1"/>
          </p:nvPr>
        </p:nvPicPr>
        <p:blipFill>
          <a:blip r:embed="rId4" cstate="print"/>
          <a:stretch>
            <a:fillRect/>
          </a:stretch>
        </p:blipFill>
        <p:spPr>
          <a:xfrm>
            <a:off x="8688388" y="4687888"/>
            <a:ext cx="304800" cy="304800"/>
          </a:xfrm>
          <a:prstGeom prst="rect">
            <a:avLst/>
          </a:prstGeom>
        </p:spPr>
      </p:pic>
      <p:sp>
        <p:nvSpPr>
          <p:cNvPr id="11" name="TextovéPole 10">
            <a:hlinkClick r:id="rId5"/>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6" name="Obdélník 15"/>
          <p:cNvSpPr/>
          <p:nvPr/>
        </p:nvSpPr>
        <p:spPr>
          <a:xfrm>
            <a:off x="395536" y="4687888"/>
            <a:ext cx="4283968" cy="246221"/>
          </a:xfrm>
          <a:prstGeom prst="rect">
            <a:avLst/>
          </a:prstGeom>
        </p:spPr>
        <p:txBody>
          <a:bodyPr wrap="square">
            <a:spAutoFit/>
          </a:bodyPr>
          <a:lstStyle/>
          <a:p>
            <a:r>
              <a:rPr lang="cs-CZ" sz="1000" dirty="0">
                <a:hlinkClick r:id="rId6"/>
              </a:rPr>
              <a:t>http://</a:t>
            </a:r>
            <a:r>
              <a:rPr lang="cs-CZ" sz="1000" dirty="0" smtClean="0">
                <a:hlinkClick r:id="rId6"/>
              </a:rPr>
              <a:t>www.mluvniceanglictiny.cz</a:t>
            </a:r>
            <a:r>
              <a:rPr lang="cs-CZ" sz="1000" dirty="0" smtClean="0"/>
              <a:t> </a:t>
            </a:r>
            <a:endParaRPr lang="cs-CZ" sz="1000" dirty="0"/>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Czech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and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19" name="TextovéPole 18"/>
          <p:cNvSpPr txBox="1"/>
          <p:nvPr/>
        </p:nvSpPr>
        <p:spPr>
          <a:xfrm>
            <a:off x="239365" y="932409"/>
            <a:ext cx="3608683" cy="41549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číslovky základní</a:t>
            </a:r>
            <a:r>
              <a:rPr lang="cs-CZ" sz="1200" b="1" dirty="0" smtClean="0">
                <a:latin typeface="Times New Roman" pitchFamily="18" charset="0"/>
                <a:cs typeface="Times New Roman" pitchFamily="18" charset="0"/>
              </a:rPr>
              <a:t>	</a:t>
            </a:r>
            <a:r>
              <a:rPr lang="cs-CZ" sz="1200" b="1" u="sng" dirty="0" err="1" smtClean="0">
                <a:latin typeface="Times New Roman" pitchFamily="18" charset="0"/>
                <a:cs typeface="Times New Roman" pitchFamily="18" charset="0"/>
              </a:rPr>
              <a:t>cardinal</a:t>
            </a:r>
            <a:r>
              <a:rPr lang="cs-CZ" sz="1200" b="1" u="sng" dirty="0">
                <a:latin typeface="Times New Roman" pitchFamily="18" charset="0"/>
                <a:cs typeface="Times New Roman" pitchFamily="18" charset="0"/>
              </a:rPr>
              <a:t> </a:t>
            </a:r>
            <a:r>
              <a:rPr lang="cs-CZ" sz="1200" b="1" u="sng" dirty="0" err="1" smtClean="0">
                <a:latin typeface="Times New Roman" pitchFamily="18" charset="0"/>
                <a:cs typeface="Times New Roman" pitchFamily="18" charset="0"/>
              </a:rPr>
              <a:t>numbers</a:t>
            </a:r>
            <a:endParaRPr lang="cs-CZ" sz="1200" b="1" u="sng"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 1  </a:t>
            </a:r>
            <a:r>
              <a:rPr lang="cs-CZ" sz="1200" dirty="0" err="1" smtClean="0">
                <a:latin typeface="Times New Roman" pitchFamily="18" charset="0"/>
                <a:cs typeface="Times New Roman" pitchFamily="18" charset="0"/>
              </a:rPr>
              <a:t>one</a:t>
            </a:r>
            <a:r>
              <a:rPr lang="cs-CZ" sz="1200" dirty="0" smtClean="0">
                <a:latin typeface="Times New Roman" pitchFamily="18" charset="0"/>
                <a:cs typeface="Times New Roman" pitchFamily="18" charset="0"/>
              </a:rPr>
              <a:t>		   30 </a:t>
            </a:r>
            <a:r>
              <a:rPr lang="cs-CZ" sz="1200" dirty="0" err="1" smtClean="0">
                <a:latin typeface="Times New Roman" pitchFamily="18" charset="0"/>
                <a:cs typeface="Times New Roman" pitchFamily="18" charset="0"/>
              </a:rPr>
              <a:t>thirty</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2 </a:t>
            </a:r>
            <a:r>
              <a:rPr lang="cs-CZ" sz="1200" dirty="0" err="1" smtClean="0">
                <a:latin typeface="Times New Roman" pitchFamily="18" charset="0"/>
                <a:cs typeface="Times New Roman" pitchFamily="18" charset="0"/>
              </a:rPr>
              <a:t>two</a:t>
            </a:r>
            <a:r>
              <a:rPr lang="cs-CZ" sz="1200" dirty="0" smtClean="0">
                <a:latin typeface="Times New Roman" pitchFamily="18" charset="0"/>
                <a:cs typeface="Times New Roman" pitchFamily="18" charset="0"/>
              </a:rPr>
              <a:t>		   40 </a:t>
            </a:r>
            <a:r>
              <a:rPr lang="cs-CZ" sz="1200" dirty="0" err="1" smtClean="0">
                <a:latin typeface="Times New Roman" pitchFamily="18" charset="0"/>
                <a:cs typeface="Times New Roman" pitchFamily="18" charset="0"/>
              </a:rPr>
              <a:t>forty</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3 </a:t>
            </a:r>
            <a:r>
              <a:rPr lang="cs-CZ" sz="1200" dirty="0" err="1" smtClean="0">
                <a:latin typeface="Times New Roman" pitchFamily="18" charset="0"/>
                <a:cs typeface="Times New Roman" pitchFamily="18" charset="0"/>
              </a:rPr>
              <a:t>three</a:t>
            </a:r>
            <a:r>
              <a:rPr lang="cs-CZ" sz="1200" dirty="0" smtClean="0">
                <a:latin typeface="Times New Roman" pitchFamily="18" charset="0"/>
                <a:cs typeface="Times New Roman" pitchFamily="18" charset="0"/>
              </a:rPr>
              <a:t>		   50 </a:t>
            </a:r>
            <a:r>
              <a:rPr lang="cs-CZ" sz="1200" dirty="0" err="1" smtClean="0">
                <a:latin typeface="Times New Roman" pitchFamily="18" charset="0"/>
                <a:cs typeface="Times New Roman" pitchFamily="18" charset="0"/>
              </a:rPr>
              <a:t>fifty</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4 </a:t>
            </a:r>
            <a:r>
              <a:rPr lang="cs-CZ" sz="1200" dirty="0" err="1" smtClean="0">
                <a:latin typeface="Times New Roman" pitchFamily="18" charset="0"/>
                <a:cs typeface="Times New Roman" pitchFamily="18" charset="0"/>
              </a:rPr>
              <a:t>four</a:t>
            </a:r>
            <a:r>
              <a:rPr lang="cs-CZ" sz="1200" dirty="0" smtClean="0">
                <a:latin typeface="Times New Roman" pitchFamily="18" charset="0"/>
                <a:cs typeface="Times New Roman" pitchFamily="18" charset="0"/>
              </a:rPr>
              <a:t>		   60 </a:t>
            </a:r>
            <a:r>
              <a:rPr lang="cs-CZ" sz="1200" dirty="0" err="1" smtClean="0">
                <a:latin typeface="Times New Roman" pitchFamily="18" charset="0"/>
                <a:cs typeface="Times New Roman" pitchFamily="18" charset="0"/>
              </a:rPr>
              <a:t>sixty</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5 </a:t>
            </a:r>
            <a:r>
              <a:rPr lang="cs-CZ" sz="1200" dirty="0" err="1" smtClean="0">
                <a:latin typeface="Times New Roman" pitchFamily="18" charset="0"/>
                <a:cs typeface="Times New Roman" pitchFamily="18" charset="0"/>
              </a:rPr>
              <a:t>five</a:t>
            </a:r>
            <a:r>
              <a:rPr lang="cs-CZ" sz="1200" dirty="0" smtClean="0">
                <a:latin typeface="Times New Roman" pitchFamily="18" charset="0"/>
                <a:cs typeface="Times New Roman" pitchFamily="18" charset="0"/>
              </a:rPr>
              <a:t>		   70 </a:t>
            </a:r>
            <a:r>
              <a:rPr lang="cs-CZ" sz="1200" dirty="0" err="1" smtClean="0">
                <a:latin typeface="Times New Roman" pitchFamily="18" charset="0"/>
                <a:cs typeface="Times New Roman" pitchFamily="18" charset="0"/>
              </a:rPr>
              <a:t>seventy</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6 </a:t>
            </a:r>
            <a:r>
              <a:rPr lang="cs-CZ" sz="1200" dirty="0" err="1" smtClean="0">
                <a:latin typeface="Times New Roman" pitchFamily="18" charset="0"/>
                <a:cs typeface="Times New Roman" pitchFamily="18" charset="0"/>
              </a:rPr>
              <a:t>six</a:t>
            </a:r>
            <a:r>
              <a:rPr lang="cs-CZ" sz="1200" dirty="0" smtClean="0">
                <a:latin typeface="Times New Roman" pitchFamily="18" charset="0"/>
                <a:cs typeface="Times New Roman" pitchFamily="18" charset="0"/>
              </a:rPr>
              <a:t>		   80 </a:t>
            </a:r>
            <a:r>
              <a:rPr lang="cs-CZ" sz="1200" dirty="0" err="1" smtClean="0">
                <a:latin typeface="Times New Roman" pitchFamily="18" charset="0"/>
                <a:cs typeface="Times New Roman" pitchFamily="18" charset="0"/>
              </a:rPr>
              <a:t>eighty</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7 </a:t>
            </a:r>
            <a:r>
              <a:rPr lang="cs-CZ" sz="1200" dirty="0" err="1" smtClean="0">
                <a:latin typeface="Times New Roman" pitchFamily="18" charset="0"/>
                <a:cs typeface="Times New Roman" pitchFamily="18" charset="0"/>
              </a:rPr>
              <a:t>seven</a:t>
            </a:r>
            <a:r>
              <a:rPr lang="cs-CZ" sz="1200" dirty="0" smtClean="0">
                <a:latin typeface="Times New Roman" pitchFamily="18" charset="0"/>
                <a:cs typeface="Times New Roman" pitchFamily="18" charset="0"/>
              </a:rPr>
              <a:t>		   90 </a:t>
            </a:r>
            <a:r>
              <a:rPr lang="cs-CZ" sz="1200" dirty="0" err="1" smtClean="0">
                <a:latin typeface="Times New Roman" pitchFamily="18" charset="0"/>
                <a:cs typeface="Times New Roman" pitchFamily="18" charset="0"/>
              </a:rPr>
              <a:t>ninety</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8 </a:t>
            </a:r>
            <a:r>
              <a:rPr lang="cs-CZ" sz="1200" dirty="0" err="1" smtClean="0">
                <a:latin typeface="Times New Roman" pitchFamily="18" charset="0"/>
                <a:cs typeface="Times New Roman" pitchFamily="18" charset="0"/>
              </a:rPr>
              <a:t>eight</a:t>
            </a:r>
            <a:r>
              <a:rPr lang="cs-CZ" sz="1200" dirty="0" smtClean="0">
                <a:latin typeface="Times New Roman" pitchFamily="18" charset="0"/>
                <a:cs typeface="Times New Roman" pitchFamily="18" charset="0"/>
              </a:rPr>
              <a:t>		  100 </a:t>
            </a:r>
            <a:r>
              <a:rPr lang="cs-CZ" sz="1200" dirty="0" err="1" smtClean="0">
                <a:latin typeface="Times New Roman" pitchFamily="18" charset="0"/>
                <a:cs typeface="Times New Roman" pitchFamily="18" charset="0"/>
              </a:rPr>
              <a:t>one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hundred</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9 </a:t>
            </a:r>
            <a:r>
              <a:rPr lang="cs-CZ" sz="1200" dirty="0" err="1" smtClean="0">
                <a:latin typeface="Times New Roman" pitchFamily="18" charset="0"/>
                <a:cs typeface="Times New Roman" pitchFamily="18" charset="0"/>
              </a:rPr>
              <a:t>nine</a:t>
            </a:r>
            <a:r>
              <a:rPr lang="cs-CZ" sz="1200" dirty="0" smtClean="0">
                <a:latin typeface="Times New Roman" pitchFamily="18" charset="0"/>
                <a:cs typeface="Times New Roman" pitchFamily="18" charset="0"/>
              </a:rPr>
              <a:t>		  300 </a:t>
            </a:r>
            <a:r>
              <a:rPr lang="cs-CZ" sz="1200" dirty="0" err="1" smtClean="0">
                <a:latin typeface="Times New Roman" pitchFamily="18" charset="0"/>
                <a:cs typeface="Times New Roman" pitchFamily="18" charset="0"/>
              </a:rPr>
              <a:t>three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hundred</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10 ten		1,000 </a:t>
            </a:r>
            <a:r>
              <a:rPr lang="cs-CZ" sz="1200" dirty="0" err="1" smtClean="0">
                <a:latin typeface="Times New Roman" pitchFamily="18" charset="0"/>
                <a:cs typeface="Times New Roman" pitchFamily="18" charset="0"/>
              </a:rPr>
              <a:t>one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thousand</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11 </a:t>
            </a:r>
            <a:r>
              <a:rPr lang="cs-CZ" sz="1200" dirty="0" err="1" smtClean="0">
                <a:latin typeface="Times New Roman" pitchFamily="18" charset="0"/>
                <a:cs typeface="Times New Roman" pitchFamily="18" charset="0"/>
              </a:rPr>
              <a:t>eleven</a:t>
            </a:r>
            <a:r>
              <a:rPr lang="cs-CZ" sz="1200" dirty="0" smtClean="0">
                <a:latin typeface="Times New Roman" pitchFamily="18" charset="0"/>
                <a:cs typeface="Times New Roman" pitchFamily="18" charset="0"/>
              </a:rPr>
              <a:t>		3,000 </a:t>
            </a:r>
            <a:r>
              <a:rPr lang="cs-CZ" sz="1200" dirty="0" err="1" smtClean="0">
                <a:latin typeface="Times New Roman" pitchFamily="18" charset="0"/>
                <a:cs typeface="Times New Roman" pitchFamily="18" charset="0"/>
              </a:rPr>
              <a:t>three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thousand</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12 </a:t>
            </a:r>
            <a:r>
              <a:rPr lang="cs-CZ" sz="1200" dirty="0" err="1" smtClean="0">
                <a:latin typeface="Times New Roman" pitchFamily="18" charset="0"/>
                <a:cs typeface="Times New Roman" pitchFamily="18" charset="0"/>
              </a:rPr>
              <a:t>twelve</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13 </a:t>
            </a:r>
            <a:r>
              <a:rPr lang="cs-CZ" sz="1200" dirty="0" err="1" smtClean="0">
                <a:latin typeface="Times New Roman" pitchFamily="18" charset="0"/>
                <a:cs typeface="Times New Roman" pitchFamily="18" charset="0"/>
              </a:rPr>
              <a:t>thirteen</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14 </a:t>
            </a:r>
            <a:r>
              <a:rPr lang="cs-CZ" sz="1200" dirty="0" err="1" smtClean="0">
                <a:latin typeface="Times New Roman" pitchFamily="18" charset="0"/>
                <a:cs typeface="Times New Roman" pitchFamily="18" charset="0"/>
              </a:rPr>
              <a:t>fourteen</a:t>
            </a:r>
            <a:r>
              <a:rPr lang="cs-CZ" sz="1200" dirty="0" smtClean="0">
                <a:latin typeface="Times New Roman" pitchFamily="18" charset="0"/>
                <a:cs typeface="Times New Roman" pitchFamily="18" charset="0"/>
              </a:rPr>
              <a:t>	</a:t>
            </a:r>
          </a:p>
          <a:p>
            <a:r>
              <a:rPr lang="cs-CZ" sz="1200" dirty="0" smtClean="0">
                <a:latin typeface="Times New Roman" pitchFamily="18" charset="0"/>
                <a:cs typeface="Times New Roman" pitchFamily="18" charset="0"/>
              </a:rPr>
              <a:t>15 </a:t>
            </a:r>
            <a:r>
              <a:rPr lang="cs-CZ" sz="1200" dirty="0" err="1" smtClean="0">
                <a:latin typeface="Times New Roman" pitchFamily="18" charset="0"/>
                <a:cs typeface="Times New Roman" pitchFamily="18" charset="0"/>
              </a:rPr>
              <a:t>fifteen</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16 </a:t>
            </a:r>
            <a:r>
              <a:rPr lang="cs-CZ" sz="1200" dirty="0" err="1" smtClean="0">
                <a:latin typeface="Times New Roman" pitchFamily="18" charset="0"/>
                <a:cs typeface="Times New Roman" pitchFamily="18" charset="0"/>
              </a:rPr>
              <a:t>sixteen</a:t>
            </a:r>
            <a:r>
              <a:rPr lang="cs-CZ" sz="1200" dirty="0" smtClean="0">
                <a:latin typeface="Times New Roman" pitchFamily="18" charset="0"/>
                <a:cs typeface="Times New Roman" pitchFamily="18" charset="0"/>
              </a:rPr>
              <a:t>	</a:t>
            </a:r>
            <a:r>
              <a:rPr lang="cs-CZ" sz="1200" dirty="0" smtClean="0">
                <a:solidFill>
                  <a:srgbClr val="FF0000"/>
                </a:solidFill>
                <a:latin typeface="Times New Roman" pitchFamily="18" charset="0"/>
                <a:cs typeface="Times New Roman" pitchFamily="18" charset="0"/>
              </a:rPr>
              <a:t>    </a:t>
            </a:r>
            <a:r>
              <a:rPr lang="cs-CZ" sz="1200" b="1" dirty="0" smtClean="0">
                <a:solidFill>
                  <a:srgbClr val="FF0000"/>
                </a:solidFill>
                <a:latin typeface="Times New Roman" pitchFamily="18" charset="0"/>
                <a:cs typeface="Times New Roman" pitchFamily="18" charset="0"/>
              </a:rPr>
              <a:t>888 </a:t>
            </a:r>
            <a:r>
              <a:rPr lang="cs-CZ" sz="1200" b="1" dirty="0" err="1" smtClean="0">
                <a:solidFill>
                  <a:srgbClr val="FF0000"/>
                </a:solidFill>
                <a:latin typeface="Times New Roman" pitchFamily="18" charset="0"/>
                <a:cs typeface="Times New Roman" pitchFamily="18" charset="0"/>
              </a:rPr>
              <a:t>eight</a:t>
            </a:r>
            <a:r>
              <a:rPr lang="cs-CZ" sz="1200" b="1" dirty="0" smtClean="0">
                <a:solidFill>
                  <a:srgbClr val="FF0000"/>
                </a:solidFill>
                <a:latin typeface="Times New Roman" pitchFamily="18" charset="0"/>
                <a:cs typeface="Times New Roman" pitchFamily="18" charset="0"/>
              </a:rPr>
              <a:t> </a:t>
            </a:r>
            <a:r>
              <a:rPr lang="cs-CZ" sz="1200" b="1" dirty="0" err="1" smtClean="0">
                <a:solidFill>
                  <a:srgbClr val="FF0000"/>
                </a:solidFill>
                <a:latin typeface="Times New Roman" pitchFamily="18" charset="0"/>
                <a:cs typeface="Times New Roman" pitchFamily="18" charset="0"/>
              </a:rPr>
              <a:t>hundred</a:t>
            </a:r>
            <a:r>
              <a:rPr lang="cs-CZ" sz="1200" b="1" dirty="0" smtClean="0">
                <a:solidFill>
                  <a:srgbClr val="FF0000"/>
                </a:solidFill>
                <a:latin typeface="Times New Roman" pitchFamily="18" charset="0"/>
                <a:cs typeface="Times New Roman" pitchFamily="18" charset="0"/>
              </a:rPr>
              <a:t> and </a:t>
            </a:r>
            <a:r>
              <a:rPr lang="cs-CZ" sz="1200" b="1" dirty="0" err="1" smtClean="0">
                <a:solidFill>
                  <a:srgbClr val="FF0000"/>
                </a:solidFill>
                <a:latin typeface="Times New Roman" pitchFamily="18" charset="0"/>
                <a:cs typeface="Times New Roman" pitchFamily="18" charset="0"/>
              </a:rPr>
              <a:t>eighty</a:t>
            </a:r>
            <a:r>
              <a:rPr lang="cs-CZ" sz="1200" b="1" dirty="0" smtClean="0">
                <a:solidFill>
                  <a:srgbClr val="FF0000"/>
                </a:solidFill>
                <a:latin typeface="Times New Roman" pitchFamily="18" charset="0"/>
                <a:cs typeface="Times New Roman" pitchFamily="18" charset="0"/>
              </a:rPr>
              <a:t> </a:t>
            </a:r>
            <a:r>
              <a:rPr lang="cs-CZ" sz="1200" b="1" dirty="0" err="1" smtClean="0">
                <a:solidFill>
                  <a:srgbClr val="FF0000"/>
                </a:solidFill>
                <a:latin typeface="Times New Roman" pitchFamily="18" charset="0"/>
                <a:cs typeface="Times New Roman" pitchFamily="18" charset="0"/>
              </a:rPr>
              <a:t>eight</a:t>
            </a:r>
            <a:endParaRPr lang="cs-CZ" sz="1200" b="1" dirty="0" smtClean="0">
              <a:solidFill>
                <a:srgbClr val="FF0000"/>
              </a:solidFill>
              <a:latin typeface="Times New Roman" pitchFamily="18" charset="0"/>
              <a:cs typeface="Times New Roman" pitchFamily="18" charset="0"/>
            </a:endParaRPr>
          </a:p>
          <a:p>
            <a:r>
              <a:rPr lang="cs-CZ" sz="1200" dirty="0" smtClean="0">
                <a:latin typeface="Times New Roman" pitchFamily="18" charset="0"/>
                <a:cs typeface="Times New Roman" pitchFamily="18" charset="0"/>
              </a:rPr>
              <a:t>17 </a:t>
            </a:r>
            <a:r>
              <a:rPr lang="cs-CZ" sz="1200" dirty="0" err="1" smtClean="0">
                <a:latin typeface="Times New Roman" pitchFamily="18" charset="0"/>
                <a:cs typeface="Times New Roman" pitchFamily="18" charset="0"/>
              </a:rPr>
              <a:t>seventeen</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18 </a:t>
            </a:r>
            <a:r>
              <a:rPr lang="cs-CZ" sz="1200" dirty="0" err="1" smtClean="0">
                <a:latin typeface="Times New Roman" pitchFamily="18" charset="0"/>
                <a:cs typeface="Times New Roman" pitchFamily="18" charset="0"/>
              </a:rPr>
              <a:t>eighteen</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19 </a:t>
            </a:r>
            <a:r>
              <a:rPr lang="cs-CZ" sz="1200" dirty="0" err="1" smtClean="0">
                <a:latin typeface="Times New Roman" pitchFamily="18" charset="0"/>
                <a:cs typeface="Times New Roman" pitchFamily="18" charset="0"/>
              </a:rPr>
              <a:t>nineteen</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20 </a:t>
            </a:r>
            <a:r>
              <a:rPr lang="cs-CZ" sz="1200" dirty="0" err="1" smtClean="0">
                <a:latin typeface="Times New Roman" pitchFamily="18" charset="0"/>
                <a:cs typeface="Times New Roman" pitchFamily="18" charset="0"/>
              </a:rPr>
              <a:t>twenty</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21 </a:t>
            </a:r>
            <a:r>
              <a:rPr lang="cs-CZ" sz="1200" dirty="0" err="1" smtClean="0">
                <a:latin typeface="Times New Roman" pitchFamily="18" charset="0"/>
                <a:cs typeface="Times New Roman" pitchFamily="18" charset="0"/>
              </a:rPr>
              <a:t>twenty-one</a:t>
            </a:r>
            <a:endParaRPr lang="cs-CZ" sz="1200" dirty="0" smtClean="0">
              <a:latin typeface="Times New Roman" pitchFamily="18" charset="0"/>
              <a:cs typeface="Times New Roman" pitchFamily="18" charset="0"/>
            </a:endParaRPr>
          </a:p>
        </p:txBody>
      </p:sp>
      <p:sp>
        <p:nvSpPr>
          <p:cNvPr id="25" name="TextovéPole 24"/>
          <p:cNvSpPr txBox="1"/>
          <p:nvPr/>
        </p:nvSpPr>
        <p:spPr>
          <a:xfrm>
            <a:off x="4781229" y="1022370"/>
            <a:ext cx="4211959" cy="39703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číslovky řadové</a:t>
            </a:r>
            <a:r>
              <a:rPr lang="cs-CZ" sz="1200" b="1" dirty="0" smtClean="0">
                <a:latin typeface="Times New Roman" pitchFamily="18" charset="0"/>
                <a:cs typeface="Times New Roman" pitchFamily="18" charset="0"/>
              </a:rPr>
              <a:t>	</a:t>
            </a:r>
            <a:r>
              <a:rPr lang="cs-CZ" sz="1200" b="1" u="sng" dirty="0" err="1" smtClean="0">
                <a:latin typeface="Times New Roman" pitchFamily="18" charset="0"/>
                <a:cs typeface="Times New Roman" pitchFamily="18" charset="0"/>
              </a:rPr>
              <a:t>ordinal</a:t>
            </a:r>
            <a:r>
              <a:rPr lang="cs-CZ" sz="1200" b="1" u="sng" dirty="0" smtClean="0">
                <a:latin typeface="Times New Roman" pitchFamily="18" charset="0"/>
                <a:cs typeface="Times New Roman" pitchFamily="18" charset="0"/>
              </a:rPr>
              <a:t> </a:t>
            </a:r>
            <a:r>
              <a:rPr lang="cs-CZ" sz="1200" b="1" u="sng" dirty="0" err="1" smtClean="0">
                <a:latin typeface="Times New Roman" pitchFamily="18" charset="0"/>
                <a:cs typeface="Times New Roman" pitchFamily="18" charset="0"/>
              </a:rPr>
              <a:t>numbers</a:t>
            </a:r>
            <a:endParaRPr lang="cs-CZ" sz="1200" b="1" u="sng"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 1</a:t>
            </a:r>
            <a:r>
              <a:rPr lang="cs-CZ" sz="1200" baseline="30000" dirty="0" smtClean="0">
                <a:latin typeface="Times New Roman" pitchFamily="18" charset="0"/>
                <a:cs typeface="Times New Roman" pitchFamily="18" charset="0"/>
              </a:rPr>
              <a:t>st</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first</a:t>
            </a:r>
            <a:r>
              <a:rPr lang="cs-CZ" sz="1200" dirty="0" smtClean="0">
                <a:latin typeface="Times New Roman" pitchFamily="18" charset="0"/>
                <a:cs typeface="Times New Roman" pitchFamily="18" charset="0"/>
              </a:rPr>
              <a:t>		   30</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thirtieth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2</a:t>
            </a:r>
            <a:r>
              <a:rPr lang="cs-CZ" sz="1200" baseline="30000" dirty="0" smtClean="0">
                <a:latin typeface="Times New Roman" pitchFamily="18" charset="0"/>
                <a:cs typeface="Times New Roman" pitchFamily="18" charset="0"/>
              </a:rPr>
              <a:t>nd</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second		   40</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fortieth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3</a:t>
            </a:r>
            <a:r>
              <a:rPr lang="cs-CZ" sz="1200" baseline="30000" dirty="0" smtClean="0">
                <a:latin typeface="Times New Roman" pitchFamily="18" charset="0"/>
                <a:cs typeface="Times New Roman" pitchFamily="18" charset="0"/>
              </a:rPr>
              <a:t>rd</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third</a:t>
            </a:r>
            <a:r>
              <a:rPr lang="cs-CZ" sz="1200" dirty="0" smtClean="0">
                <a:latin typeface="Times New Roman" pitchFamily="18" charset="0"/>
                <a:cs typeface="Times New Roman" pitchFamily="18" charset="0"/>
              </a:rPr>
              <a:t>		   50</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fiftieth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4</a:t>
            </a:r>
            <a:r>
              <a:rPr lang="cs-CZ" sz="1200" baseline="30000" dirty="0" smtClean="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fourth</a:t>
            </a:r>
            <a:r>
              <a:rPr lang="cs-CZ" sz="1200" dirty="0" smtClean="0">
                <a:latin typeface="Times New Roman" pitchFamily="18" charset="0"/>
                <a:cs typeface="Times New Roman" pitchFamily="18" charset="0"/>
              </a:rPr>
              <a:t>		   60</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sixtieth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5</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fifth</a:t>
            </a:r>
            <a:r>
              <a:rPr lang="cs-CZ" sz="1200" dirty="0" smtClean="0">
                <a:latin typeface="Times New Roman" pitchFamily="18" charset="0"/>
                <a:cs typeface="Times New Roman" pitchFamily="18" charset="0"/>
              </a:rPr>
              <a:t>		   70</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seventieth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6</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sixth</a:t>
            </a:r>
            <a:r>
              <a:rPr lang="cs-CZ" sz="1200" dirty="0" smtClean="0">
                <a:latin typeface="Times New Roman" pitchFamily="18" charset="0"/>
                <a:cs typeface="Times New Roman" pitchFamily="18" charset="0"/>
              </a:rPr>
              <a:t>		   80</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eightieth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7</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seventh</a:t>
            </a:r>
            <a:r>
              <a:rPr lang="cs-CZ" sz="1200" dirty="0" smtClean="0">
                <a:latin typeface="Times New Roman" pitchFamily="18" charset="0"/>
                <a:cs typeface="Times New Roman" pitchFamily="18" charset="0"/>
              </a:rPr>
              <a:t>	   90</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ninetieth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8</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eighth</a:t>
            </a:r>
            <a:r>
              <a:rPr lang="cs-CZ" sz="1200" dirty="0" smtClean="0">
                <a:latin typeface="Times New Roman" pitchFamily="18" charset="0"/>
                <a:cs typeface="Times New Roman" pitchFamily="18" charset="0"/>
              </a:rPr>
              <a:t>		  100</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hundredth</a:t>
            </a:r>
            <a:endParaRPr lang="cs-CZ" sz="1200" dirty="0" smtClean="0">
              <a:latin typeface="Times New Roman" pitchFamily="18" charset="0"/>
              <a:cs typeface="Times New Roman" pitchFamily="18" charset="0"/>
            </a:endParaRPr>
          </a:p>
          <a:p>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9</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ninth</a:t>
            </a:r>
            <a:r>
              <a:rPr lang="cs-CZ" sz="1200" dirty="0" smtClean="0">
                <a:latin typeface="Times New Roman" pitchFamily="18" charset="0"/>
                <a:cs typeface="Times New Roman" pitchFamily="18" charset="0"/>
              </a:rPr>
              <a:t>		  101</a:t>
            </a:r>
            <a:r>
              <a:rPr lang="cs-CZ" sz="1200" baseline="30000" dirty="0" smtClean="0">
                <a:latin typeface="Times New Roman" pitchFamily="18" charset="0"/>
                <a:cs typeface="Times New Roman" pitchFamily="18" charset="0"/>
              </a:rPr>
              <a:t>st</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one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hundred</a:t>
            </a:r>
            <a:r>
              <a:rPr lang="cs-CZ" sz="1200" dirty="0" smtClean="0">
                <a:latin typeface="Times New Roman" pitchFamily="18" charset="0"/>
                <a:cs typeface="Times New Roman" pitchFamily="18" charset="0"/>
              </a:rPr>
              <a:t> and </a:t>
            </a:r>
            <a:r>
              <a:rPr lang="cs-CZ" sz="1200" dirty="0" err="1" smtClean="0">
                <a:latin typeface="Times New Roman" pitchFamily="18" charset="0"/>
                <a:cs typeface="Times New Roman" pitchFamily="18" charset="0"/>
              </a:rPr>
              <a:t>first</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10</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tenth</a:t>
            </a:r>
            <a:r>
              <a:rPr lang="cs-CZ" sz="1200" dirty="0" smtClean="0">
                <a:latin typeface="Times New Roman" pitchFamily="18" charset="0"/>
                <a:cs typeface="Times New Roman" pitchFamily="18" charset="0"/>
              </a:rPr>
              <a:t>		  230</a:t>
            </a:r>
            <a:r>
              <a:rPr lang="cs-CZ" sz="1200" baseline="30000" dirty="0" smtClean="0">
                <a:latin typeface="Times New Roman" pitchFamily="18" charset="0"/>
                <a:cs typeface="Times New Roman" pitchFamily="18" charset="0"/>
              </a:rPr>
              <a:t>th </a:t>
            </a:r>
            <a:r>
              <a:rPr lang="cs-CZ" sz="1200" dirty="0" err="1" smtClean="0">
                <a:latin typeface="Times New Roman" pitchFamily="18" charset="0"/>
                <a:cs typeface="Times New Roman" pitchFamily="18" charset="0"/>
              </a:rPr>
              <a:t>the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two</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hundred</a:t>
            </a:r>
            <a:r>
              <a:rPr lang="cs-CZ" sz="1200" dirty="0" smtClean="0">
                <a:latin typeface="Times New Roman" pitchFamily="18" charset="0"/>
                <a:cs typeface="Times New Roman" pitchFamily="18" charset="0"/>
              </a:rPr>
              <a:t> and </a:t>
            </a:r>
            <a:r>
              <a:rPr lang="cs-CZ" sz="1200" dirty="0" err="1" smtClean="0">
                <a:latin typeface="Times New Roman" pitchFamily="18" charset="0"/>
                <a:cs typeface="Times New Roman" pitchFamily="18" charset="0"/>
              </a:rPr>
              <a:t>thirtieth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11</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eleventh</a:t>
            </a:r>
            <a:r>
              <a:rPr lang="cs-CZ" sz="1200" dirty="0" smtClean="0">
                <a:latin typeface="Times New Roman" pitchFamily="18" charset="0"/>
                <a:cs typeface="Times New Roman" pitchFamily="18" charset="0"/>
              </a:rPr>
              <a:t>	</a:t>
            </a:r>
            <a:r>
              <a:rPr lang="cs-CZ" sz="1200" dirty="0">
                <a:latin typeface="Times New Roman" pitchFamily="18" charset="0"/>
                <a:cs typeface="Times New Roman" pitchFamily="18" charset="0"/>
              </a:rPr>
              <a:t>1,000</a:t>
            </a:r>
            <a:r>
              <a:rPr lang="cs-CZ" sz="1200" baseline="30000" dirty="0">
                <a:latin typeface="Times New Roman" pitchFamily="18" charset="0"/>
                <a:cs typeface="Times New Roman" pitchFamily="18" charset="0"/>
              </a:rPr>
              <a:t>th</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thousandth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12</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twelfth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13</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thirteenth</a:t>
            </a:r>
            <a:r>
              <a:rPr lang="cs-CZ" sz="1200" dirty="0" smtClean="0">
                <a:latin typeface="Times New Roman" pitchFamily="18" charset="0"/>
                <a:cs typeface="Times New Roman" pitchFamily="18" charset="0"/>
              </a:rPr>
              <a:t>	</a:t>
            </a:r>
          </a:p>
          <a:p>
            <a:r>
              <a:rPr lang="cs-CZ" sz="1200" dirty="0" smtClean="0">
                <a:latin typeface="Times New Roman" pitchFamily="18" charset="0"/>
                <a:cs typeface="Times New Roman" pitchFamily="18" charset="0"/>
              </a:rPr>
              <a:t>15</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fourteenth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16</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sixteenth</a:t>
            </a:r>
            <a:endParaRPr lang="cs-CZ" sz="1200" b="1"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17</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seventeenth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18</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eighteenth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19</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nineteenth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20</a:t>
            </a:r>
            <a:r>
              <a:rPr lang="cs-CZ" sz="1200" baseline="30000" dirty="0">
                <a:latin typeface="Times New Roman" pitchFamily="18" charset="0"/>
                <a:cs typeface="Times New Roman" pitchFamily="18" charset="0"/>
              </a:rPr>
              <a:t>th</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twentieth</a:t>
            </a:r>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21</a:t>
            </a:r>
            <a:r>
              <a:rPr lang="cs-CZ" sz="1200" baseline="30000" dirty="0" smtClean="0">
                <a:latin typeface="Times New Roman" pitchFamily="18" charset="0"/>
                <a:cs typeface="Times New Roman" pitchFamily="18" charset="0"/>
              </a:rPr>
              <a:t>st</a:t>
            </a:r>
            <a:r>
              <a:rPr lang="cs-CZ" sz="1200" dirty="0" smtClean="0">
                <a:latin typeface="Times New Roman" pitchFamily="18" charset="0"/>
                <a:cs typeface="Times New Roman" pitchFamily="18" charset="0"/>
              </a:rPr>
              <a:t> </a:t>
            </a:r>
            <a:r>
              <a:rPr lang="cs-CZ" sz="1200" dirty="0" err="1">
                <a:latin typeface="Times New Roman" pitchFamily="18" charset="0"/>
                <a:cs typeface="Times New Roman" pitchFamily="18" charset="0"/>
              </a:rPr>
              <a:t>the</a:t>
            </a:r>
            <a:r>
              <a:rPr lang="cs-CZ" sz="1200" dirty="0">
                <a:latin typeface="Times New Roman" pitchFamily="18" charset="0"/>
                <a:cs typeface="Times New Roman" pitchFamily="18" charset="0"/>
              </a:rPr>
              <a:t> </a:t>
            </a:r>
            <a:r>
              <a:rPr lang="cs-CZ" sz="1200" dirty="0" err="1" smtClean="0">
                <a:latin typeface="Times New Roman" pitchFamily="18" charset="0"/>
                <a:cs typeface="Times New Roman" pitchFamily="18" charset="0"/>
              </a:rPr>
              <a:t>twenty-first</a:t>
            </a:r>
            <a:endParaRPr lang="cs-CZ" sz="1200" dirty="0" smtClean="0">
              <a:latin typeface="Times New Roman" pitchFamily="18" charset="0"/>
              <a:cs typeface="Times New Roman" pitchFamily="18" charset="0"/>
            </a:endParaRPr>
          </a:p>
        </p:txBody>
      </p:sp>
      <p:pic>
        <p:nvPicPr>
          <p:cNvPr id="3073" name="Picture 1" descr="C:\Users\Evik\AppData\Local\Microsoft\Windows\Temporary Internet Files\Content.IE5\ASG3GUI8\MM900178303[1].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00905" y="3404262"/>
            <a:ext cx="666750" cy="66675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Evik\AppData\Local\Microsoft\Windows\Temporary Internet Files\Content.IE5\A8DOJRKH\MM900178302[1].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182841" y="396572"/>
            <a:ext cx="666750" cy="6667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Evik\AppData\Local\Microsoft\Windows\Temporary Internet Files\Content.IE5\PF5R84BZ\MM900178304[1].gif"/>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195736" y="4079875"/>
            <a:ext cx="882774" cy="88277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Evik\AppData\Local\Microsoft\Windows\Temporary Internet Files\Content.IE5\RXS6O44S\MM900178300[1].gif"/>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153722" y="716937"/>
            <a:ext cx="666750" cy="66675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Evik\AppData\Local\Microsoft\Windows\Temporary Internet Files\Content.IE5\RXS6O44S\MM900178305[1].gif"/>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24763" y="4079875"/>
            <a:ext cx="666750" cy="6667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Evik\AppData\Local\Microsoft\Windows\Temporary Internet Files\Content.IE5\RXS6O44S\MM900178299[1].gif"/>
          <p:cNvPicPr>
            <a:picLocks noChangeAspect="1" noChangeArrowheads="1" noCrop="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072708" y="1779662"/>
            <a:ext cx="443508" cy="443508"/>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C:\Users\Evik\AppData\Local\Microsoft\Windows\Temporary Internet Files\Content.IE5\ASG3GUI8\MM900178297[1].gif"/>
          <p:cNvPicPr>
            <a:picLocks noChangeAspect="1" noChangeArrowheads="1" noCrop="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131840" y="483518"/>
            <a:ext cx="504056" cy="45243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C:\Users\Evik\AppData\Local\Microsoft\Windows\Temporary Internet Files\Content.IE5\A8DOJRKH\MM900178301[1].gif"/>
          <p:cNvPicPr>
            <a:picLocks noChangeAspect="1" noChangeArrowheads="1" noCrop="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331640" y="1923678"/>
            <a:ext cx="444996" cy="444996"/>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descr="C:\Users\Evik\AppData\Local\Microsoft\Windows\Temporary Internet Files\Content.IE5\PF5R84BZ\MM900178296[1].gif"/>
          <p:cNvPicPr>
            <a:picLocks noChangeAspect="1" noChangeArrowheads="1" noCrop="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906197" y="1777545"/>
            <a:ext cx="666750" cy="66675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C:\Users\Evik\AppData\Local\Microsoft\Windows\Temporary Internet Files\Content.IE5\ASG3GUI8\MM900178298[1].gif"/>
          <p:cNvPicPr>
            <a:picLocks noChangeAspect="1" noChangeArrowheads="1" noCrop="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223360" y="657016"/>
            <a:ext cx="557869" cy="55786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3528" y="526376"/>
            <a:ext cx="2916832" cy="594066"/>
          </a:xfrm>
        </p:spPr>
        <p:txBody>
          <a:bodyPr>
            <a:normAutofit/>
          </a:bodyPr>
          <a:lstStyle/>
          <a:p>
            <a:pPr algn="l"/>
            <a:r>
              <a:rPr lang="cs-CZ" sz="2500" b="1" dirty="0" smtClean="0">
                <a:latin typeface="Times New Roman" pitchFamily="18" charset="0"/>
                <a:cs typeface="Times New Roman" pitchFamily="18" charset="0"/>
              </a:rPr>
              <a:t>11.8 Test znalostí</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3" name="TextovéPole 12"/>
          <p:cNvSpPr txBox="1"/>
          <p:nvPr/>
        </p:nvSpPr>
        <p:spPr>
          <a:xfrm>
            <a:off x="7092280"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endParaRPr lang="cs-CZ" sz="10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370384435"/>
              </p:ext>
            </p:extLst>
          </p:nvPr>
        </p:nvGraphicFramePr>
        <p:xfrm>
          <a:off x="755576" y="1059582"/>
          <a:ext cx="6336704" cy="3870960"/>
        </p:xfrm>
        <a:graphic>
          <a:graphicData uri="http://schemas.openxmlformats.org/drawingml/2006/table">
            <a:tbl>
              <a:tblPr bandRow="1">
                <a:tableStyleId>{775DCB02-9BB8-47FD-8907-85C794F793BA}</a:tableStyleId>
              </a:tblPr>
              <a:tblGrid>
                <a:gridCol w="3048000"/>
                <a:gridCol w="3288704"/>
              </a:tblGrid>
              <a:tr h="370840">
                <a:tc>
                  <a:txBody>
                    <a:bodyPr/>
                    <a:lstStyle/>
                    <a:p>
                      <a:pPr marL="342900" indent="-342900" algn="l">
                        <a:buAutoNum type="arabicPeriod"/>
                      </a:pPr>
                      <a:r>
                        <a:rPr lang="cs-CZ" sz="1600" dirty="0" smtClean="0">
                          <a:latin typeface="Times New Roman" pitchFamily="18" charset="0"/>
                          <a:cs typeface="Times New Roman" pitchFamily="18" charset="0"/>
                        </a:rPr>
                        <a:t>Jaké jsou druhy číslovek?</a:t>
                      </a:r>
                    </a:p>
                    <a:p>
                      <a:pPr marL="342900" indent="-342900" algn="l"/>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základní,</a:t>
                      </a:r>
                      <a:r>
                        <a:rPr lang="cs-CZ" sz="1200" baseline="0" dirty="0" smtClean="0">
                          <a:latin typeface="Times New Roman" pitchFamily="18" charset="0"/>
                          <a:cs typeface="Times New Roman" pitchFamily="18" charset="0"/>
                        </a:rPr>
                        <a:t> obecné, druhové a násobné</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zásadní, řadové, druhové a dvojné</a:t>
                      </a:r>
                    </a:p>
                    <a:p>
                      <a:pPr marL="342900" indent="-342900" algn="l"/>
                      <a:r>
                        <a:rPr lang="cs-CZ" sz="1200" dirty="0" smtClean="0">
                          <a:latin typeface="Times New Roman" pitchFamily="18" charset="0"/>
                          <a:cs typeface="Times New Roman" pitchFamily="18" charset="0"/>
                        </a:rPr>
                        <a:t>c/  základní,</a:t>
                      </a:r>
                      <a:r>
                        <a:rPr lang="cs-CZ" sz="1200" baseline="0" dirty="0" smtClean="0">
                          <a:latin typeface="Times New Roman" pitchFamily="18" charset="0"/>
                          <a:cs typeface="Times New Roman" pitchFamily="18" charset="0"/>
                        </a:rPr>
                        <a:t> řadové, druhové a násobné</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základní, řadové, záporné a násobné</a:t>
                      </a:r>
                    </a:p>
                    <a:p>
                      <a:endParaRPr lang="cs-CZ" dirty="0">
                        <a:latin typeface="Times New Roman" pitchFamily="18" charset="0"/>
                        <a:cs typeface="Times New Roman" pitchFamily="18" charset="0"/>
                      </a:endParaRPr>
                    </a:p>
                  </a:txBody>
                  <a:tcPr/>
                </a:tc>
                <a:tc>
                  <a:txBody>
                    <a:bodyPr/>
                    <a:lstStyle/>
                    <a:p>
                      <a:pPr marL="342900" indent="-342900" algn="l">
                        <a:buAutoNum type="arabicPeriod" startAt="3"/>
                      </a:pPr>
                      <a:r>
                        <a:rPr lang="cs-CZ" sz="1600" dirty="0" smtClean="0">
                          <a:latin typeface="Times New Roman" pitchFamily="18" charset="0"/>
                          <a:cs typeface="Times New Roman" pitchFamily="18" charset="0"/>
                        </a:rPr>
                        <a:t>Vyber správný zápis číslovkového</a:t>
                      </a:r>
                      <a:r>
                        <a:rPr lang="cs-CZ" sz="1600" baseline="0" dirty="0" smtClean="0">
                          <a:latin typeface="Times New Roman" pitchFamily="18" charset="0"/>
                          <a:cs typeface="Times New Roman" pitchFamily="18" charset="0"/>
                        </a:rPr>
                        <a:t> výrazu </a:t>
                      </a:r>
                      <a:r>
                        <a:rPr lang="cs-CZ" sz="1600" b="1" baseline="0" dirty="0" smtClean="0">
                          <a:latin typeface="Times New Roman" pitchFamily="18" charset="0"/>
                          <a:cs typeface="Times New Roman" pitchFamily="18" charset="0"/>
                        </a:rPr>
                        <a:t>před 2 567 lety</a:t>
                      </a:r>
                      <a:r>
                        <a:rPr lang="cs-CZ" sz="1600" b="0" baseline="0" dirty="0" smtClean="0">
                          <a:latin typeface="Times New Roman" pitchFamily="18" charset="0"/>
                          <a:cs typeface="Times New Roman" pitchFamily="18" charset="0"/>
                        </a:rPr>
                        <a:t>:</a:t>
                      </a:r>
                    </a:p>
                    <a:p>
                      <a:pPr marL="0" indent="0" algn="l">
                        <a:buNone/>
                      </a:pPr>
                      <a:endParaRPr lang="cs-CZ" sz="16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před</a:t>
                      </a:r>
                      <a:r>
                        <a:rPr lang="cs-CZ" sz="1200" baseline="0" dirty="0" smtClean="0">
                          <a:latin typeface="Times New Roman" pitchFamily="18" charset="0"/>
                          <a:cs typeface="Times New Roman" pitchFamily="18" charset="0"/>
                        </a:rPr>
                        <a:t> dvěma tisíci pěti sty šedesáti sedmi lety</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před</a:t>
                      </a:r>
                      <a:r>
                        <a:rPr lang="cs-CZ" sz="1200" baseline="0" dirty="0" smtClean="0">
                          <a:latin typeface="Times New Roman" pitchFamily="18" charset="0"/>
                          <a:cs typeface="Times New Roman" pitchFamily="18" charset="0"/>
                        </a:rPr>
                        <a:t> </a:t>
                      </a:r>
                      <a:r>
                        <a:rPr lang="cs-CZ" sz="1200" baseline="0" dirty="0" err="1" smtClean="0">
                          <a:latin typeface="Times New Roman" pitchFamily="18" charset="0"/>
                          <a:cs typeface="Times New Roman" pitchFamily="18" charset="0"/>
                        </a:rPr>
                        <a:t>dvěmi</a:t>
                      </a:r>
                      <a:r>
                        <a:rPr lang="cs-CZ" sz="1200" baseline="0" dirty="0" smtClean="0">
                          <a:latin typeface="Times New Roman" pitchFamily="18" charset="0"/>
                          <a:cs typeface="Times New Roman" pitchFamily="18" charset="0"/>
                        </a:rPr>
                        <a:t> tisíci </a:t>
                      </a:r>
                      <a:r>
                        <a:rPr lang="cs-CZ" sz="1200" baseline="0" dirty="0" err="1" smtClean="0">
                          <a:latin typeface="Times New Roman" pitchFamily="18" charset="0"/>
                          <a:cs typeface="Times New Roman" pitchFamily="18" charset="0"/>
                        </a:rPr>
                        <a:t>pětisty</a:t>
                      </a:r>
                      <a:r>
                        <a:rPr lang="cs-CZ" sz="1200" baseline="0" dirty="0" smtClean="0">
                          <a:latin typeface="Times New Roman" pitchFamily="18" charset="0"/>
                          <a:cs typeface="Times New Roman" pitchFamily="18" charset="0"/>
                        </a:rPr>
                        <a:t> šedesáti sedmi lety</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před</a:t>
                      </a:r>
                      <a:r>
                        <a:rPr lang="cs-CZ" sz="1200" baseline="0" dirty="0" smtClean="0">
                          <a:latin typeface="Times New Roman" pitchFamily="18" charset="0"/>
                          <a:cs typeface="Times New Roman" pitchFamily="18" charset="0"/>
                        </a:rPr>
                        <a:t> dvěma tisíci </a:t>
                      </a:r>
                      <a:r>
                        <a:rPr lang="cs-CZ" sz="1200" baseline="0" dirty="0" err="1" smtClean="0">
                          <a:latin typeface="Times New Roman" pitchFamily="18" charset="0"/>
                          <a:cs typeface="Times New Roman" pitchFamily="18" charset="0"/>
                        </a:rPr>
                        <a:t>pětseti</a:t>
                      </a:r>
                      <a:r>
                        <a:rPr lang="cs-CZ" sz="1200" baseline="0" dirty="0" smtClean="0">
                          <a:latin typeface="Times New Roman" pitchFamily="18" charset="0"/>
                          <a:cs typeface="Times New Roman" pitchFamily="18" charset="0"/>
                        </a:rPr>
                        <a:t> šedesáti sedmi lety</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před</a:t>
                      </a:r>
                      <a:r>
                        <a:rPr lang="cs-CZ" sz="1200" baseline="0" dirty="0" smtClean="0">
                          <a:latin typeface="Times New Roman" pitchFamily="18" charset="0"/>
                          <a:cs typeface="Times New Roman" pitchFamily="18" charset="0"/>
                        </a:rPr>
                        <a:t> dvěma tisíci pět seti </a:t>
                      </a:r>
                      <a:r>
                        <a:rPr lang="cs-CZ" sz="1200" baseline="0" dirty="0" err="1" smtClean="0">
                          <a:latin typeface="Times New Roman" pitchFamily="18" charset="0"/>
                          <a:cs typeface="Times New Roman" pitchFamily="18" charset="0"/>
                        </a:rPr>
                        <a:t>šedesátisedmi</a:t>
                      </a:r>
                      <a:r>
                        <a:rPr lang="cs-CZ" sz="1200" baseline="0" dirty="0" smtClean="0">
                          <a:latin typeface="Times New Roman" pitchFamily="18" charset="0"/>
                          <a:cs typeface="Times New Roman" pitchFamily="18" charset="0"/>
                        </a:rPr>
                        <a:t> lety</a:t>
                      </a:r>
                      <a:endParaRPr lang="cs-CZ" sz="1200" dirty="0" smtClean="0">
                        <a:latin typeface="Times New Roman" pitchFamily="18" charset="0"/>
                        <a:cs typeface="Times New Roman" pitchFamily="18" charset="0"/>
                      </a:endParaRPr>
                    </a:p>
                    <a:p>
                      <a:pPr marL="342900" indent="-342900" algn="l"/>
                      <a:endParaRPr lang="cs-CZ" dirty="0">
                        <a:latin typeface="Times New Roman" pitchFamily="18" charset="0"/>
                        <a:cs typeface="Times New Roman" pitchFamily="18" charset="0"/>
                      </a:endParaRPr>
                    </a:p>
                  </a:txBody>
                  <a:tcPr/>
                </a:tc>
              </a:tr>
              <a:tr h="370840">
                <a:tc>
                  <a:txBody>
                    <a:bodyPr/>
                    <a:lstStyle/>
                    <a:p>
                      <a:pPr marL="342900" indent="-342900" algn="l">
                        <a:buAutoNum type="arabicPeriod" startAt="2"/>
                      </a:pPr>
                      <a:r>
                        <a:rPr lang="cs-CZ" sz="1600" dirty="0" smtClean="0">
                          <a:latin typeface="Times New Roman" pitchFamily="18" charset="0"/>
                          <a:cs typeface="Times New Roman" pitchFamily="18" charset="0"/>
                        </a:rPr>
                        <a:t>Za kterými číslovkami píšeme tečku?</a:t>
                      </a: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druhovými</a:t>
                      </a:r>
                    </a:p>
                    <a:p>
                      <a:pPr marL="342900" indent="-342900" algn="l"/>
                      <a:r>
                        <a:rPr lang="cs-CZ" sz="1200" dirty="0" smtClean="0">
                          <a:latin typeface="Times New Roman" pitchFamily="18" charset="0"/>
                          <a:cs typeface="Times New Roman" pitchFamily="18" charset="0"/>
                        </a:rPr>
                        <a:t>b/  násobnými</a:t>
                      </a:r>
                    </a:p>
                    <a:p>
                      <a:pPr marL="342900" indent="-342900" algn="l"/>
                      <a:r>
                        <a:rPr lang="cs-CZ" sz="1200" dirty="0" smtClean="0">
                          <a:latin typeface="Times New Roman" pitchFamily="18" charset="0"/>
                          <a:cs typeface="Times New Roman" pitchFamily="18" charset="0"/>
                        </a:rPr>
                        <a:t>c/  základními</a:t>
                      </a:r>
                    </a:p>
                    <a:p>
                      <a:pPr marL="342900" indent="-342900" algn="l"/>
                      <a:r>
                        <a:rPr lang="cs-CZ" sz="1200" dirty="0" smtClean="0">
                          <a:latin typeface="Times New Roman" pitchFamily="18" charset="0"/>
                          <a:cs typeface="Times New Roman" pitchFamily="18" charset="0"/>
                        </a:rPr>
                        <a:t>d/  řadovými</a:t>
                      </a:r>
                    </a:p>
                    <a:p>
                      <a:endParaRPr lang="cs-CZ" dirty="0">
                        <a:latin typeface="Times New Roman" pitchFamily="18" charset="0"/>
                        <a:cs typeface="Times New Roman" pitchFamily="18" charset="0"/>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dirty="0" smtClean="0">
                          <a:latin typeface="Times New Roman" pitchFamily="18" charset="0"/>
                          <a:cs typeface="Times New Roman" pitchFamily="18" charset="0"/>
                        </a:rPr>
                        <a:t>Která z následujících číslovek je určitá</a:t>
                      </a:r>
                      <a:r>
                        <a:rPr lang="cs-CZ" sz="1600" baseline="0" dirty="0" smtClean="0">
                          <a:latin typeface="Times New Roman" pitchFamily="18" charset="0"/>
                          <a:cs typeface="Times New Roman" pitchFamily="18" charset="0"/>
                        </a:rPr>
                        <a:t> druhová?</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dvojnásobný</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jednou</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osmnáctery</a:t>
                      </a:r>
                      <a:endParaRPr lang="cs-CZ"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pětapadesátý</a:t>
                      </a:r>
                      <a:endParaRPr lang="cs-CZ" sz="1200" dirty="0" smtClean="0">
                        <a:latin typeface="Times New Roman" pitchFamily="18" charset="0"/>
                        <a:cs typeface="Times New Roman" pitchFamily="18" charset="0"/>
                      </a:endParaRPr>
                    </a:p>
                    <a:p>
                      <a:endParaRPr lang="cs-CZ" sz="1600" dirty="0">
                        <a:latin typeface="Times New Roman" pitchFamily="18" charset="0"/>
                        <a:cs typeface="Times New Roman" pitchFamily="18" charset="0"/>
                      </a:endParaRPr>
                    </a:p>
                  </a:txBody>
                  <a:tcPr/>
                </a:tc>
              </a:tr>
            </a:tbl>
          </a:graphicData>
        </a:graphic>
      </p:graphicFrame>
      <p:sp>
        <p:nvSpPr>
          <p:cNvPr id="16" name="TextovéPole 15"/>
          <p:cNvSpPr txBox="1"/>
          <p:nvPr/>
        </p:nvSpPr>
        <p:spPr>
          <a:xfrm>
            <a:off x="7596336" y="1419622"/>
            <a:ext cx="504056" cy="1200329"/>
          </a:xfrm>
          <a:prstGeom prst="rect">
            <a:avLst/>
          </a:prstGeom>
          <a:noFill/>
        </p:spPr>
        <p:txBody>
          <a:bodyPr wrap="square" rtlCol="0">
            <a:spAutoFit/>
          </a:bodyPr>
          <a:lstStyle/>
          <a:p>
            <a:pPr marL="228600" indent="-228600">
              <a:buAutoNum type="arabicPeriod"/>
            </a:pPr>
            <a:endParaRPr lang="cs-CZ" sz="1200" dirty="0" smtClean="0">
              <a:latin typeface="Times New Roman" pitchFamily="18" charset="0"/>
              <a:cs typeface="Times New Roman" pitchFamily="18" charset="0"/>
            </a:endParaRPr>
          </a:p>
          <a:p>
            <a:pPr marL="228600" indent="-228600">
              <a:buAutoNum type="arabicPeriod"/>
            </a:pPr>
            <a:r>
              <a:rPr lang="cs-CZ" sz="1200" dirty="0" smtClean="0">
                <a:latin typeface="Times New Roman" pitchFamily="18" charset="0"/>
                <a:cs typeface="Times New Roman" pitchFamily="18" charset="0"/>
              </a:rPr>
              <a:t>c</a:t>
            </a: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a</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c</a:t>
            </a:r>
            <a:endParaRPr lang="cs-CZ" sz="1200" dirty="0" smtClean="0">
              <a:latin typeface="Times New Roman" pitchFamily="18" charset="0"/>
              <a:cs typeface="Times New Roman" pitchFamily="18" charset="0"/>
            </a:endParaRPr>
          </a:p>
          <a:p>
            <a:pPr marL="228600" indent="-228600"/>
            <a:endParaRPr lang="cs-CZ" sz="1200" dirty="0">
              <a:latin typeface="Times New Roman" pitchFamily="18" charset="0"/>
              <a:cs typeface="Times New Roman" pitchFamily="18" charset="0"/>
            </a:endParaRPr>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inVertical)">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80">
                                          <p:stCondLst>
                                            <p:cond delay="0"/>
                                          </p:stCondLst>
                                        </p:cTn>
                                        <p:tgtEl>
                                          <p:spTgt spid="13"/>
                                        </p:tgtEl>
                                      </p:cBhvr>
                                    </p:animEffect>
                                    <p:anim calcmode="lin" valueType="num">
                                      <p:cBhvr>
                                        <p:cTn id="2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0" dur="26">
                                          <p:stCondLst>
                                            <p:cond delay="650"/>
                                          </p:stCondLst>
                                        </p:cTn>
                                        <p:tgtEl>
                                          <p:spTgt spid="13"/>
                                        </p:tgtEl>
                                      </p:cBhvr>
                                      <p:to x="100000" y="60000"/>
                                    </p:animScale>
                                    <p:animScale>
                                      <p:cBhvr>
                                        <p:cTn id="31" dur="166" decel="50000">
                                          <p:stCondLst>
                                            <p:cond delay="676"/>
                                          </p:stCondLst>
                                        </p:cTn>
                                        <p:tgtEl>
                                          <p:spTgt spid="13"/>
                                        </p:tgtEl>
                                      </p:cBhvr>
                                      <p:to x="100000" y="100000"/>
                                    </p:animScale>
                                    <p:animScale>
                                      <p:cBhvr>
                                        <p:cTn id="32" dur="26">
                                          <p:stCondLst>
                                            <p:cond delay="1312"/>
                                          </p:stCondLst>
                                        </p:cTn>
                                        <p:tgtEl>
                                          <p:spTgt spid="13"/>
                                        </p:tgtEl>
                                      </p:cBhvr>
                                      <p:to x="100000" y="80000"/>
                                    </p:animScale>
                                    <p:animScale>
                                      <p:cBhvr>
                                        <p:cTn id="33" dur="166" decel="50000">
                                          <p:stCondLst>
                                            <p:cond delay="1338"/>
                                          </p:stCondLst>
                                        </p:cTn>
                                        <p:tgtEl>
                                          <p:spTgt spid="13"/>
                                        </p:tgtEl>
                                      </p:cBhvr>
                                      <p:to x="100000" y="100000"/>
                                    </p:animScale>
                                    <p:animScale>
                                      <p:cBhvr>
                                        <p:cTn id="34" dur="26">
                                          <p:stCondLst>
                                            <p:cond delay="1642"/>
                                          </p:stCondLst>
                                        </p:cTn>
                                        <p:tgtEl>
                                          <p:spTgt spid="13"/>
                                        </p:tgtEl>
                                      </p:cBhvr>
                                      <p:to x="100000" y="90000"/>
                                    </p:animScale>
                                    <p:animScale>
                                      <p:cBhvr>
                                        <p:cTn id="35" dur="166" decel="50000">
                                          <p:stCondLst>
                                            <p:cond delay="1668"/>
                                          </p:stCondLst>
                                        </p:cTn>
                                        <p:tgtEl>
                                          <p:spTgt spid="13"/>
                                        </p:tgtEl>
                                      </p:cBhvr>
                                      <p:to x="100000" y="100000"/>
                                    </p:animScale>
                                    <p:animScale>
                                      <p:cBhvr>
                                        <p:cTn id="36" dur="26">
                                          <p:stCondLst>
                                            <p:cond delay="1808"/>
                                          </p:stCondLst>
                                        </p:cTn>
                                        <p:tgtEl>
                                          <p:spTgt spid="13"/>
                                        </p:tgtEl>
                                      </p:cBhvr>
                                      <p:to x="100000" y="95000"/>
                                    </p:animScale>
                                    <p:animScale>
                                      <p:cBhvr>
                                        <p:cTn id="37" dur="166" decel="50000">
                                          <p:stCondLst>
                                            <p:cond delay="1834"/>
                                          </p:stCondLst>
                                        </p:cTn>
                                        <p:tgtEl>
                                          <p:spTgt spid="13"/>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7"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additive="base">
                                        <p:cTn id="42" dur="5000" fill="hold"/>
                                        <p:tgtEl>
                                          <p:spTgt spid="16"/>
                                        </p:tgtEl>
                                        <p:attrNameLst>
                                          <p:attrName>ppt_x</p:attrName>
                                        </p:attrNameLst>
                                      </p:cBhvr>
                                      <p:tavLst>
                                        <p:tav tm="0">
                                          <p:val>
                                            <p:strVal val="#ppt_x"/>
                                          </p:val>
                                        </p:tav>
                                        <p:tav tm="100000">
                                          <p:val>
                                            <p:strVal val="#ppt_x"/>
                                          </p:val>
                                        </p:tav>
                                      </p:tavLst>
                                    </p:anim>
                                    <p:anim calcmode="lin" valueType="num">
                                      <p:cBhvr additive="base">
                                        <p:cTn id="43"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323528" y="526376"/>
            <a:ext cx="4248472"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11.9 Použité zdroje, citace</a:t>
            </a:r>
            <a:endParaRPr lang="cs-CZ" sz="2500" b="1" dirty="0">
              <a:latin typeface="Times New Roman" pitchFamily="18" charset="0"/>
              <a:cs typeface="Times New Roman" pitchFamily="18" charset="0"/>
            </a:endParaRPr>
          </a:p>
        </p:txBody>
      </p:sp>
      <p:sp>
        <p:nvSpPr>
          <p:cNvPr id="4" name="Obdélník 3"/>
          <p:cNvSpPr/>
          <p:nvPr/>
        </p:nvSpPr>
        <p:spPr>
          <a:xfrm>
            <a:off x="395536" y="1635646"/>
            <a:ext cx="8424936" cy="17281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r>
              <a:rPr lang="cs-CZ" sz="1600" dirty="0">
                <a:latin typeface="Times New Roman" pitchFamily="18" charset="0"/>
                <a:cs typeface="Times New Roman" pitchFamily="18" charset="0"/>
              </a:rPr>
              <a:t>Bičíková Vladimíra a kol.: Český jazyk pro 6. ročník, Havlíčkův Brod, Tobiáš, 2005, 2.vydání, ISBN 80-7311-032-6</a:t>
            </a:r>
          </a:p>
          <a:p>
            <a:pPr lvl="0"/>
            <a:r>
              <a:rPr lang="cs-CZ" sz="1600" dirty="0" err="1">
                <a:latin typeface="Times New Roman" pitchFamily="18" charset="0"/>
                <a:cs typeface="Times New Roman" pitchFamily="18" charset="0"/>
              </a:rPr>
              <a:t>Sochrová</a:t>
            </a:r>
            <a:r>
              <a:rPr lang="cs-CZ" sz="1600" dirty="0">
                <a:latin typeface="Times New Roman" pitchFamily="18" charset="0"/>
                <a:cs typeface="Times New Roman" pitchFamily="18" charset="0"/>
              </a:rPr>
              <a:t> Marie: Český jazyk v kostce, Havlíčkův Brod, Fragment, 1996, 1. vydání, ISBN 80-7200-041-1</a:t>
            </a:r>
          </a:p>
          <a:p>
            <a:pPr lvl="0"/>
            <a:r>
              <a:rPr lang="cs-CZ" sz="1600" u="sng" dirty="0">
                <a:latin typeface="Times New Roman" pitchFamily="18" charset="0"/>
                <a:cs typeface="Times New Roman" pitchFamily="18" charset="0"/>
                <a:hlinkClick r:id="rId2"/>
              </a:rPr>
              <a:t>http://i.lidovky.cz/pes/09/043/pnesd/HPE2a94ce_devatero_p.jpg</a:t>
            </a:r>
            <a:endParaRPr lang="cs-CZ" sz="1600" dirty="0">
              <a:latin typeface="Times New Roman" pitchFamily="18" charset="0"/>
              <a:cs typeface="Times New Roman" pitchFamily="18" charset="0"/>
            </a:endParaRPr>
          </a:p>
          <a:p>
            <a:pPr lvl="0"/>
            <a:r>
              <a:rPr lang="cs-CZ" sz="1600" dirty="0">
                <a:latin typeface="Times New Roman" pitchFamily="18" charset="0"/>
                <a:cs typeface="Times New Roman" pitchFamily="18" charset="0"/>
              </a:rPr>
              <a:t>kliparty</a:t>
            </a:r>
          </a:p>
        </p:txBody>
      </p:sp>
    </p:spTree>
    <p:extLst>
      <p:ext uri="{BB962C8B-B14F-4D97-AF65-F5344CB8AC3E}">
        <p14:creationId xmlns:p14="http://schemas.microsoft.com/office/powerpoint/2010/main" val="255377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2469</TotalTime>
  <Words>1472</Words>
  <Application>Microsoft Office PowerPoint</Application>
  <PresentationFormat>Předvádění na obrazovce (16:9)</PresentationFormat>
  <Paragraphs>243</Paragraphs>
  <Slides>10</Slides>
  <Notes>8</Notes>
  <HiddenSlides>0</HiddenSlides>
  <MMClips>1</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11.1 Číslovky </vt:lpstr>
      <vt:lpstr>11.2 Co již víme o číslovkách?</vt:lpstr>
      <vt:lpstr>11.3 Jaké si řekneme nové termíny a názvy?</vt:lpstr>
      <vt:lpstr>11.4 Co si řekneme nového?</vt:lpstr>
      <vt:lpstr>11.5 Procvičení a příklady</vt:lpstr>
      <vt:lpstr>11.6 Něco navíc pro šikovné</vt:lpstr>
      <vt:lpstr>11.7 Numerals</vt:lpstr>
      <vt:lpstr>11.8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krivankova</cp:lastModifiedBy>
  <cp:revision>150</cp:revision>
  <dcterms:created xsi:type="dcterms:W3CDTF">2010-10-18T18:21:56Z</dcterms:created>
  <dcterms:modified xsi:type="dcterms:W3CDTF">2012-02-22T19:44:44Z</dcterms:modified>
</cp:coreProperties>
</file>