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3A9"/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0" y="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XrFPIF-9oFk&amp;feature=relate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vdklub.cz/DVD/FILM/5348--Vesnicko-ma-strediskova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44" y="492443"/>
            <a:ext cx="8229600" cy="594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  Zájmena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Paní učitelka při hodině češtiny: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„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Pepíčku, vyjmenuj dvě zájmena.“ 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„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Kdo? Já?“ 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„Výborně,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Pepíčku, píšu ti jedničku!“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Drahomíra Párová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508104" y="1131590"/>
            <a:ext cx="3240360" cy="32403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…zejména zájmena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endParaRPr lang="cs-CZ" sz="2400" dirty="0"/>
          </a:p>
          <a:p>
            <a:pPr algn="ctr"/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1100" dirty="0" smtClean="0"/>
          </a:p>
          <a:p>
            <a:pPr algn="ctr"/>
            <a:endParaRPr lang="cs-CZ" sz="1100" dirty="0" smtClean="0"/>
          </a:p>
          <a:p>
            <a:pPr algn="ctr"/>
            <a:endParaRPr lang="cs-CZ" sz="1100" dirty="0" smtClean="0"/>
          </a:p>
          <a:p>
            <a:pPr algn="ctr"/>
            <a:endParaRPr lang="cs-CZ" sz="1200" dirty="0" smtClean="0"/>
          </a:p>
          <a:p>
            <a:pPr algn="ctr"/>
            <a:endParaRPr lang="cs-CZ" sz="1200" dirty="0" smtClean="0"/>
          </a:p>
          <a:p>
            <a:pPr algn="ctr"/>
            <a:r>
              <a:rPr lang="cs-CZ" sz="1200" dirty="0" smtClean="0"/>
              <a:t>5´10´´ - 6´30´´</a:t>
            </a:r>
            <a:endParaRPr lang="cs-CZ" sz="1200" dirty="0"/>
          </a:p>
          <a:p>
            <a:pPr algn="ctr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634" y="1822512"/>
            <a:ext cx="1257300" cy="1714500"/>
          </a:xfrm>
          <a:prstGeom prst="rect">
            <a:avLst/>
          </a:prstGeom>
        </p:spPr>
      </p:pic>
      <p:pic>
        <p:nvPicPr>
          <p:cNvPr id="1026" name="Picture 2" descr="C:\Users\parova\AppData\Local\Microsoft\Windows\Temporary Internet Files\Content.IE5\C0A3W34R\MC90043800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35809"/>
            <a:ext cx="1503685" cy="103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lačítko akce: Video 6">
            <a:hlinkClick r:id="rId6" highlightClick="1"/>
          </p:cNvPr>
          <p:cNvSpPr/>
          <p:nvPr/>
        </p:nvSpPr>
        <p:spPr>
          <a:xfrm>
            <a:off x="6813959" y="3661028"/>
            <a:ext cx="628650" cy="305153"/>
          </a:xfrm>
          <a:prstGeom prst="actionButtonMovi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16650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 a 7.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zájmena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skloňování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zájmen.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49244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17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047" y="492443"/>
            <a:ext cx="8229600" cy="594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10.2 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1065"/>
          </a:xfrm>
        </p:spPr>
        <p:txBody>
          <a:bodyPr/>
          <a:lstStyle/>
          <a:p>
            <a:pPr marL="0" indent="0">
              <a:buNone/>
            </a:pPr>
            <a:endParaRPr lang="cs-CZ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Zájmena (latinsky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pronomena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 jsou slova, která zastupují podstatná nebo přídavná jména.</a:t>
            </a:r>
          </a:p>
          <a:p>
            <a:pPr marL="0" indent="0">
              <a:buNone/>
            </a:pPr>
            <a:r>
              <a:rPr lang="cs-CZ" sz="20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Druhy zájmen: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67544" y="1682502"/>
            <a:ext cx="3528392" cy="67322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OSOBNÍ</a:t>
            </a:r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JÁ, TY, ON, ONA, ONO, MY, VY ONI, ONA, SE</a:t>
            </a:r>
            <a:endParaRPr lang="cs-CZ" sz="1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67544" y="2499742"/>
            <a:ext cx="3528392" cy="640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PŘIVLASTŇOVACÍ</a:t>
            </a:r>
          </a:p>
          <a:p>
            <a:pPr algn="ctr"/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MŮJ, TVŮJ, JEHO, JEJÍ, NÁŠ, VÁŠ, JEJICH, SVŮJ</a:t>
            </a:r>
            <a:endParaRPr lang="cs-CZ" sz="1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716016" y="2467342"/>
            <a:ext cx="3528000" cy="673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NEURČITÁ</a:t>
            </a:r>
          </a:p>
          <a:p>
            <a:pPr algn="ctr"/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NĚKDO, NĚCO, NĚJAKÝ, NĚKTERÝ, NĚČÍ, KAŽDÝ, VŠECHEN, MÁLOKDO, ……..</a:t>
            </a:r>
            <a:endParaRPr lang="cs-CZ" sz="1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67544" y="4109070"/>
            <a:ext cx="3528392" cy="673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TÁZACÍ</a:t>
            </a:r>
          </a:p>
          <a:p>
            <a:pPr algn="ctr"/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KDO?, CO?, JAKÝ?, KTERÝ?, ČÍ</a:t>
            </a:r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cs-CZ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694314" y="3315270"/>
            <a:ext cx="3528000" cy="67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ZÁPORNÁ</a:t>
            </a:r>
          </a:p>
          <a:p>
            <a:pPr algn="ctr"/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NIKDO, NIC, NIJAKÝ, NIČÍ, ŽÁDNÝ</a:t>
            </a:r>
            <a:endParaRPr lang="cs-CZ" sz="1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103753" y="4109070"/>
            <a:ext cx="2376263" cy="9144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PRAVOPIS TVARŮ ZÁJMENA „JÁ“</a:t>
            </a:r>
          </a:p>
          <a:p>
            <a:pPr algn="ctr"/>
            <a:r>
              <a:rPr lang="cs-CZ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3.+ 6. pád  MNĚ (mi)</a:t>
            </a:r>
          </a:p>
          <a:p>
            <a:pPr algn="ctr"/>
            <a:r>
              <a:rPr lang="cs-CZ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2.+ 4. pád MĚ (mne)</a:t>
            </a:r>
            <a:endParaRPr lang="cs-CZ" sz="1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685997" y="1682502"/>
            <a:ext cx="3528000" cy="673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VZTAŽNÁ</a:t>
            </a:r>
          </a:p>
          <a:p>
            <a:pPr algn="ctr"/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KDO, CO, JAKÝ, KTERÝ, ČÍ, JENŽ</a:t>
            </a:r>
            <a:endParaRPr lang="cs-CZ" sz="1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67544" y="3315270"/>
            <a:ext cx="3528392" cy="673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UKAZOVACÍ</a:t>
            </a:r>
          </a:p>
          <a:p>
            <a:pPr algn="ctr"/>
            <a:r>
              <a:rPr lang="cs-CZ" sz="1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TEN, TENTO, TENHLE, ONEN, TAKOVÝ, TÝŽ, TENTÝŽ, SÁM</a:t>
            </a:r>
            <a:endParaRPr lang="cs-CZ" sz="1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6588224" y="4109070"/>
            <a:ext cx="2376000" cy="9144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SEBOU/ SEBOU</a:t>
            </a:r>
          </a:p>
          <a:p>
            <a:pPr algn="ctr"/>
            <a:r>
              <a:rPr lang="cs-CZ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Vrtěl sebou. ( jako: Vrtěl hlavou.)</a:t>
            </a:r>
          </a:p>
          <a:p>
            <a:pPr algn="ctr"/>
            <a:r>
              <a:rPr lang="cs-CZ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Vzali si s sebou svačinu. (7.pád)</a:t>
            </a:r>
            <a:endParaRPr lang="cs-CZ" sz="1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8395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10.3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5496" y="1115354"/>
            <a:ext cx="3852936" cy="38164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Skloňování zájmen podle vzoru 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„NÁŠ“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cs-CZ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Krátké </a:t>
            </a:r>
            <a:r>
              <a:rPr lang="cs-CZ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je tam, kde je u vzoru ten krátká samohláska, a dlouhé </a:t>
            </a:r>
            <a:r>
              <a:rPr lang="cs-CZ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tam, kde je u vzoru ten dlouhá samohláska nebo dvojhláska.</a:t>
            </a: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Podle vzoru „náš“ se skloňují zájmena: </a:t>
            </a:r>
          </a:p>
          <a:p>
            <a:pPr algn="ctr"/>
            <a:r>
              <a:rPr lang="cs-CZ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váš, on, jenž, co, někdo, nic.</a:t>
            </a:r>
            <a:endParaRPr lang="cs-CZ" sz="14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995936" y="1098882"/>
            <a:ext cx="5112568" cy="3816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Skloňování zájmen podle vzoru 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„TEN“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Podle vzoru </a:t>
            </a:r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„ten“ 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se skloňují zájmena: </a:t>
            </a:r>
          </a:p>
          <a:p>
            <a:pPr algn="ctr"/>
            <a:r>
              <a:rPr lang="cs-CZ" sz="1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ento, onen, kdo, někdo, nikdo, kdosi ….</a:t>
            </a:r>
            <a:endParaRPr lang="cs-CZ" sz="14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dirty="0"/>
          </a:p>
        </p:txBody>
      </p:sp>
      <p:sp>
        <p:nvSpPr>
          <p:cNvPr id="5" name="Zaoblený obdélník 4"/>
          <p:cNvSpPr/>
          <p:nvPr/>
        </p:nvSpPr>
        <p:spPr>
          <a:xfrm>
            <a:off x="96348" y="1995686"/>
            <a:ext cx="3672408" cy="13879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MUŽSKÝ A STŘEDNÍ ROD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ŽENSKÝ ROD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áš	naši, naše	1. naše	naše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ašeho	našich	2. naš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našich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ašemu	našim	3. naš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našim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ašeho, náš	naše	4. naš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naše</a:t>
            </a:r>
          </a:p>
          <a:p>
            <a:pPr marL="228600" indent="-228600">
              <a:buAutoNum type="arabicPeriod" startAt="6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ašem	našich	6. naš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našich</a:t>
            </a:r>
          </a:p>
          <a:p>
            <a:pPr marL="228600" indent="-228600">
              <a:buAutoNum type="arabicPeriod" startAt="6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aším	našimi	7. naš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	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našimi</a:t>
            </a:r>
          </a:p>
          <a:p>
            <a:endParaRPr lang="cs-CZ" sz="10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67944" y="1990970"/>
            <a:ext cx="4968552" cy="13879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MUŽSKÝ ROD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ŽENSKÝ ROD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0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STŘEDNÍ ROD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               ti, ty	1. ta           ty		1. to            ta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oho             </a:t>
            </a:r>
            <a:r>
              <a:rPr lang="cs-CZ" sz="10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toho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těch	2. t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těch		2. toho       těch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omu            těm	3. t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těm		3. tomu      těm</a:t>
            </a:r>
          </a:p>
          <a:p>
            <a:pPr marL="228600" indent="-228600">
              <a:buAutoNum type="arabicPeriod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oho, ten     ty	4. t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ty		4. to            ta</a:t>
            </a:r>
          </a:p>
          <a:p>
            <a:pPr marL="228600" indent="-228600">
              <a:buAutoNum type="arabicPeriod" startAt="6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              těch	6. t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těch		6. tom        těch</a:t>
            </a:r>
          </a:p>
          <a:p>
            <a:pPr marL="228600" indent="-228600">
              <a:buAutoNum type="arabicPeriod" startAt="6"/>
            </a:pPr>
            <a:r>
              <a:rPr lang="cs-CZ" sz="10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ím               těmi             	7. t</a:t>
            </a:r>
            <a:r>
              <a:rPr lang="cs-CZ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těmi		7. tím          těmi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7100" y="481641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10.4 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5496" y="1115354"/>
            <a:ext cx="5472608" cy="381642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Skloňování zájmen podle vzoru</a:t>
            </a:r>
          </a:p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„MLADÝ“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vzoru </a:t>
            </a:r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„mladý“ 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se skloňují zájmena: </a:t>
            </a:r>
          </a:p>
          <a:p>
            <a:pPr algn="ctr"/>
            <a:r>
              <a:rPr lang="cs-CZ" sz="1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ůj, tvůj, svůj.</a:t>
            </a:r>
            <a:endParaRPr lang="cs-CZ" sz="14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400" dirty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573012" y="512473"/>
            <a:ext cx="3491880" cy="3816424"/>
          </a:xfrm>
          <a:prstGeom prst="roundRect">
            <a:avLst/>
          </a:prstGeom>
          <a:solidFill>
            <a:srgbClr val="EEF3A9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Skloňování zájmena 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„JENŽ“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573012" y="1312158"/>
            <a:ext cx="3491880" cy="288032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cs-CZ" sz="9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MUŽSKÝ ROD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9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STŘEDNÍ ROD</a:t>
            </a:r>
            <a:endParaRPr lang="cs-CZ" sz="9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JENŽ	JEŽ, JIŽ	</a:t>
            </a:r>
            <a:r>
              <a:rPr lang="cs-CZ" sz="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 JEŽ                  </a:t>
            </a:r>
            <a:r>
              <a:rPr lang="cs-CZ" sz="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JEŽ</a:t>
            </a:r>
            <a:endParaRPr lang="cs-CZ" sz="9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JEHOŽ,JEJŽ	JICHŽ	</a:t>
            </a:r>
            <a:r>
              <a:rPr lang="cs-CZ" sz="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2.JEHOŽ,JEJŽ  JICHŽ</a:t>
            </a: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JEMUŽ	JIMŽ	</a:t>
            </a:r>
            <a:r>
              <a:rPr lang="cs-CZ" sz="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3.JEMUŽ           JIMŽ</a:t>
            </a: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JEHOŽ,JEJŽ	JEŽ	</a:t>
            </a:r>
            <a:r>
              <a:rPr lang="cs-CZ" sz="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4. JEŽ                 </a:t>
            </a:r>
            <a:r>
              <a:rPr lang="cs-CZ" sz="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JEŽ</a:t>
            </a:r>
            <a:endParaRPr lang="cs-CZ" sz="9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AutoNum type="arabicPeriod" startAt="6"/>
            </a:pP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NĚMŽ	NICHŽ	</a:t>
            </a:r>
            <a:r>
              <a:rPr lang="cs-CZ" sz="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6.NĚMŽ             NICHŽ</a:t>
            </a:r>
          </a:p>
          <a:p>
            <a:pPr marL="228600" indent="-228600" algn="just">
              <a:buAutoNum type="arabicPeriod" startAt="6"/>
            </a:pP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JÍMŽ	JIMIŽ	</a:t>
            </a:r>
            <a:r>
              <a:rPr lang="cs-CZ" sz="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7.JÍMŽ                JIMIŽ</a:t>
            </a:r>
            <a:endParaRPr lang="cs-CZ" sz="9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9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ŽENSKÝ ROD</a:t>
            </a: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JEŽ	JEŽ</a:t>
            </a: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JÍŽ	JICHŽ</a:t>
            </a: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JÍŽ	JIMŽ</a:t>
            </a:r>
          </a:p>
          <a:p>
            <a:pPr marL="228600" indent="-228600" algn="just">
              <a:buAutoNum type="arabicPeriod"/>
            </a:pPr>
            <a:r>
              <a:rPr lang="cs-CZ" sz="9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JIŽ	JEŽ</a:t>
            </a:r>
          </a:p>
          <a:p>
            <a:pPr marL="228600" indent="-228600" algn="just">
              <a:buAutoNum type="arabicPeriod" startAt="6"/>
            </a:pPr>
            <a:r>
              <a:rPr lang="cs-CZ" sz="9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NÍŽ	NICHŽ</a:t>
            </a:r>
          </a:p>
          <a:p>
            <a:pPr marL="228600" indent="-228600" algn="just">
              <a:buAutoNum type="arabicPeriod" startAt="6"/>
            </a:pPr>
            <a:r>
              <a:rPr lang="cs-CZ" sz="9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JÍŽ	JIMIŽ</a:t>
            </a:r>
          </a:p>
          <a:p>
            <a:pPr marL="228600" indent="-228600">
              <a:buAutoNum type="arabicPeriod" startAt="6"/>
            </a:pPr>
            <a:endParaRPr lang="cs-CZ" sz="1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82757" y="1894493"/>
            <a:ext cx="5436604" cy="207391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9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MUŽSKÝ ROD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9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ŽENSKÝ ROD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               </a:t>
            </a:r>
            <a:r>
              <a:rPr lang="cs-CZ" sz="9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STŘEDNÍ ROD</a:t>
            </a:r>
          </a:p>
          <a:p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můj             mí, moji	1. má, moje            mé, moje            1.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mé,moje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má,moje</a:t>
            </a:r>
            <a:endParaRPr lang="cs-CZ" sz="9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mé,moje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mé,moje</a:t>
            </a:r>
            <a:endParaRPr lang="cs-CZ" sz="9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mého             mých	2. mé                        mých	2. mého              mých</a:t>
            </a:r>
          </a:p>
          <a:p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mému            mým	3. mé                        mým	3. mému             mým</a:t>
            </a:r>
          </a:p>
          <a:p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mého,můj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mé, moje	4.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mou,moji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mé,moje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4.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mé,moje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má,moje</a:t>
            </a:r>
            <a:endParaRPr lang="cs-CZ" sz="9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9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můj</a:t>
            </a:r>
          </a:p>
          <a:p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můj!               mí!, moji!	5.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má!,moje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          mé!, moje!	5.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mé!,moje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    </a:t>
            </a:r>
            <a:r>
              <a:rPr lang="cs-CZ" sz="9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má!,moje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cs-CZ" sz="9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mé!, moje! 	</a:t>
            </a:r>
          </a:p>
          <a:p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mém              mých	6. mé                        mých	6. mém              mých</a:t>
            </a:r>
          </a:p>
          <a:p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mým              mými	7. mou                     mými	7. mým              mými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7320576" y="3023566"/>
            <a:ext cx="1529408" cy="9715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1000" b="1" dirty="0" smtClean="0">
                <a:latin typeface="Times New Roman" pitchFamily="18" charset="0"/>
                <a:cs typeface="Times New Roman" pitchFamily="18" charset="0"/>
              </a:rPr>
              <a:t>POROVNEJ ROD MUŽSKÝ A  STŘEDNÍ</a:t>
            </a:r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parova\AppData\Local\Microsoft\Windows\Temporary Internet Files\Content.IE5\C0A3W34R\MC9003463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781" y="3618732"/>
            <a:ext cx="491887" cy="3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5496" y="1115354"/>
            <a:ext cx="3672408" cy="16724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Skloňování zájmen podle vzoru </a:t>
            </a:r>
            <a:r>
              <a:rPr lang="cs-CZ" sz="1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„NÁŠ“</a:t>
            </a:r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Proti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naš_m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zásadám, s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vaš_m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vedoucím, na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vaš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 střeše, do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naš_ch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aktovek, před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vaš_zahradou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hovořil o (ona)_, to bych do (ona)__ neřekl, bez (ona)__ by to nešlo, na </a:t>
            </a:r>
            <a:r>
              <a:rPr lang="cs-CZ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vaš</a:t>
            </a:r>
            <a:r>
              <a:rPr lang="cs-CZ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_ třídu, o </a:t>
            </a:r>
            <a:r>
              <a:rPr lang="cs-CZ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</a:t>
            </a:r>
            <a:r>
              <a:rPr lang="cs-CZ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_ kamarádce, vidím (on)__, s (on)__ byla legrace, vracel se k (oni)__, k </a:t>
            </a:r>
            <a:r>
              <a:rPr lang="cs-CZ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naš</a:t>
            </a:r>
            <a:r>
              <a:rPr lang="cs-CZ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_ velké radosti, o </a:t>
            </a:r>
            <a:r>
              <a:rPr lang="cs-CZ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vaš</a:t>
            </a:r>
            <a:r>
              <a:rPr lang="cs-CZ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_ knize, s (ona)__ nepůjdu, stav se pro (ona)__ , při (on) __</a:t>
            </a:r>
            <a:endParaRPr lang="cs-CZ" sz="1200" u="sng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cs-CZ" sz="1400" dirty="0">
              <a:solidFill>
                <a:srgbClr val="FF0000"/>
              </a:solidFill>
            </a:endParaRPr>
          </a:p>
          <a:p>
            <a:pPr algn="ctr"/>
            <a:endParaRPr lang="cs-CZ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779912" y="519166"/>
            <a:ext cx="5328591" cy="30606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Vyhledej v textu zájmena, vytvoř jejich 1.p.,č.j.,mužského rodu a urči druh:</a:t>
            </a:r>
          </a:p>
          <a:p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Když vás popadne škytavka a začne s vámi lomcovat, pověra praví, že na vás v tu chvíli někdo myslí. Jenže netušíte kdo. Povím vám to. Myslím na vás já. Nevadí, že se s vámi osobně neznám, znám se však důvěrně se škytavkou, která do vás vstoupila. Mám tudíž soucit s každým, kdo jí podlehne. Abych se vyjádřil po </a:t>
            </a:r>
            <a:r>
              <a:rPr lang="cs-CZ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indiánsku</a:t>
            </a:r>
            <a:r>
              <a:rPr lang="cs-CZ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od prvního škytu se stáváte mým pokrevním bratrem, případně ségrou. Ano, myslím na vás. Dobře totiž vím, že škytavka je prevít.</a:t>
            </a:r>
          </a:p>
          <a:p>
            <a:r>
              <a:rPr lang="cs-CZ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_______________________________________________________________</a:t>
            </a:r>
          </a:p>
          <a:p>
            <a:r>
              <a:rPr lang="cs-CZ" sz="1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ZÁJMENO		1.P. Č.J.		DRUH	__ </a:t>
            </a:r>
          </a:p>
          <a:p>
            <a:r>
              <a:rPr lang="cs-CZ" sz="1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_______________________________________________________________</a:t>
            </a:r>
          </a:p>
          <a:p>
            <a:r>
              <a:rPr lang="cs-CZ" sz="1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cs-CZ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cs-CZ" sz="1200" dirty="0" smtClean="0">
              <a:solidFill>
                <a:srgbClr val="FF0000"/>
              </a:solidFill>
            </a:endParaRPr>
          </a:p>
          <a:p>
            <a:r>
              <a:rPr lang="cs-CZ" sz="1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sz="1200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407" y="501520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10.5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6531" y="3023566"/>
            <a:ext cx="3641373" cy="163641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Skloňování zájmen podle vzoru </a:t>
            </a:r>
            <a:r>
              <a:rPr lang="cs-CZ" sz="1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„MLADÝ“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Doplň postupně zájmena </a:t>
            </a:r>
            <a:r>
              <a:rPr lang="cs-CZ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můj, tvůj, svůj: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ři ….. příletu, u …... počítače, v …..zájmu, před ….. cestou, vedle ….. domu, z ….. 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idle, při …… odjezdu, ….. představám, pro ….. potřebu, na …… pěst, od ….. kamarádky, pod ….. skříní, na ….. spolubydlící, pro ….. kočku, o ….. zálibách, na ….. dotaz, k ….. potížím, ….. přátelé</a:t>
            </a:r>
          </a:p>
          <a:p>
            <a:pPr algn="ctr"/>
            <a:r>
              <a:rPr lang="cs-CZ" sz="1200" dirty="0" smtClean="0"/>
              <a:t> </a:t>
            </a:r>
            <a:endParaRPr lang="cs-CZ" sz="1200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Podle 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vzoru </a:t>
            </a:r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„mladý“ 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 skloňují zájmena: </a:t>
            </a:r>
          </a:p>
          <a:p>
            <a:pPr algn="ctr"/>
            <a:r>
              <a:rPr lang="cs-CZ" sz="1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r>
              <a:rPr lang="cs-CZ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ůj, tvůj, svůj.</a:t>
            </a:r>
            <a:endParaRPr lang="cs-CZ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cs-CZ" sz="1400" dirty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014191" y="3650995"/>
            <a:ext cx="4968551" cy="1441035"/>
          </a:xfrm>
          <a:prstGeom prst="roundRect">
            <a:avLst/>
          </a:prstGeom>
          <a:solidFill>
            <a:srgbClr val="EEF3A9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Skloňování zájmena </a:t>
            </a:r>
            <a:r>
              <a:rPr lang="cs-CZ" sz="1200" u="sng" dirty="0" smtClean="0">
                <a:solidFill>
                  <a:srgbClr val="FF0000"/>
                </a:solidFill>
              </a:rPr>
              <a:t>„JENŽ“</a:t>
            </a:r>
          </a:p>
          <a:p>
            <a:r>
              <a:rPr lang="cs-CZ" sz="1200" dirty="0" smtClean="0">
                <a:solidFill>
                  <a:schemeClr val="tx1"/>
                </a:solidFill>
              </a:rPr>
              <a:t>Jedním z oborů, ….. Keltové dovedli k dokonalosti bylo šperkařství. Hrnčířský kruh – vynález, ….. </a:t>
            </a:r>
            <a:r>
              <a:rPr lang="cs-CZ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umožnil vyrábět dokonalou keramiku, současně odňal tuto činnost ženám. Kolébkou Germánů byl Jutský poloostrov, ….. tvoří předěl mezi Baltským a Severním mořem. Hlad byl jednou z hlavních příčin, ….. uvedly germánské obyvatelstvo do pohybu. Nepatrné zmínky, ….. které byly objeveny, odkazují na rané osídlení území. </a:t>
            </a:r>
            <a:endParaRPr lang="cs-CZ" sz="1200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dirty="0">
              <a:solidFill>
                <a:srgbClr val="FF0000"/>
              </a:solidFill>
            </a:endParaRPr>
          </a:p>
          <a:p>
            <a:pPr algn="ctr"/>
            <a:endParaRPr lang="cs-CZ" dirty="0" smtClean="0">
              <a:solidFill>
                <a:srgbClr val="FF0000"/>
              </a:solidFill>
            </a:endParaRPr>
          </a:p>
          <a:p>
            <a:pPr algn="ctr"/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5148064" y="2056766"/>
            <a:ext cx="0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7020272" y="2056766"/>
            <a:ext cx="0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014191" y="2049514"/>
            <a:ext cx="0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8748464" y="2056766"/>
            <a:ext cx="0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463" y="505944"/>
            <a:ext cx="4320480" cy="594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10.6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977739"/>
              </p:ext>
            </p:extLst>
          </p:nvPr>
        </p:nvGraphicFramePr>
        <p:xfrm>
          <a:off x="107950" y="987573"/>
          <a:ext cx="8928093" cy="407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  <a:gridCol w="288003"/>
              </a:tblGrid>
              <a:tr h="293751">
                <a:tc>
                  <a:txBody>
                    <a:bodyPr/>
                    <a:lstStyle/>
                    <a:p>
                      <a:r>
                        <a:rPr lang="cs-CZ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lang="cs-CZ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Ú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É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É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É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Ď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Ú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211960" y="548350"/>
            <a:ext cx="4536504" cy="42312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NAJDETE CESTU Z BLUDIŠTĚ? POKUD POZNÁTE ZÁJMENA, PAK ANO</a:t>
            </a:r>
            <a:r>
              <a:rPr lang="cs-CZ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parova\AppData\Local\Microsoft\Windows\Temporary Internet Files\Content.IE5\WS5S5I2K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936" y="492443"/>
            <a:ext cx="576064" cy="47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2189"/>
            <a:ext cx="8229600" cy="594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10.7 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40324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OR ANY?</a:t>
            </a:r>
          </a:p>
          <a:p>
            <a:pPr marL="0" indent="0">
              <a:buNone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aren’t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mistakes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in his test.</a:t>
            </a:r>
          </a:p>
          <a:p>
            <a:pPr marL="0" indent="0">
              <a:buNone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borrow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books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box.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these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photos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black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white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ice-cream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mineral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please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pets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rova\AppData\Local\Microsoft\Windows\Temporary Internet Files\Content.IE5\5HY05S9G\MC90019218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638" y="3903493"/>
            <a:ext cx="1182581" cy="120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rova\AppData\Local\Microsoft\Windows\Temporary Internet Files\Content.IE5\2MLF8IJ3\MC90023368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929" y="2964196"/>
            <a:ext cx="988337" cy="93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arova\AppData\Local\Microsoft\Windows\Temporary Internet Files\Content.IE5\C0A3W34R\MC90029005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95686"/>
            <a:ext cx="1140737" cy="84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arova\AppData\Local\Microsoft\Windows\Temporary Internet Files\Content.IE5\5HY05S9G\MC90034335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288" y="545557"/>
            <a:ext cx="1743761" cy="168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916832" cy="594066"/>
          </a:xfrm>
        </p:spPr>
        <p:txBody>
          <a:bodyPr>
            <a:norm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414754"/>
              </p:ext>
            </p:extLst>
          </p:nvPr>
        </p:nvGraphicFramePr>
        <p:xfrm>
          <a:off x="395536" y="1059582"/>
          <a:ext cx="6624736" cy="371856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186547"/>
                <a:gridCol w="3438189"/>
              </a:tblGrid>
              <a:tr h="17280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 Zájmena jsou slova,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A/ která vyjadřují názvy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osob a zvířat.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B/ která zastupují  jména.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C/ která vyjadřují děj.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která vyjadřují pocity osob a zvířat.</a:t>
                      </a: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Vyber chybný výraz zájmena:</a:t>
                      </a: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A/ Bez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ní to není možné.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B/ Zhotovil poličky, jež nahradily knihovnu.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C/ Na vaší střeše chybí krytina.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Vy mně ale zásobujete!</a:t>
                      </a: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280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Urči správnou řadu druhů zájmen:</a:t>
                      </a: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A/ osobní,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neurčitá, tázací, určitá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B/ záporná, neurčitá, vztažná, kladná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C/ neurčitá, vztažná, tázací, osobní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záporná, osobnostní, tázací, určitá</a:t>
                      </a: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Vyber správný druh zájmena: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A/ vás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osobní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B/ mě  - přivlastňovací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C/ ní - ukazovací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mými - neurčité</a:t>
                      </a: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452320" y="1333757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Správné odpovědi</a:t>
            </a:r>
          </a:p>
          <a:p>
            <a:pPr marL="228600" indent="-228600" algn="ctr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ctr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ctr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ctr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714388" y="465998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413995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3528" y="1419622"/>
            <a:ext cx="8424936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http://www.dvdklub.cz/DVD/FILM/5348--Vesnicko-ma-strediskova.html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http://www.youtube.com/watch?v=XrFPIF-9oFk&amp;feature=related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Český jazyk, učebnice pro 6. ročník, Vladimíra Bičíková, Zdeněk Topil, František Šafránek, nakl. Tobiáš, Havlíčkův Brod, 2005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Český jazyk, učebnice pro 7. ročník, Vladimíra Bičíková, Zdeněk Topil, František Šafránek, nakl. Tobiáš, Havlíčkův Brod, 2005</a:t>
            </a:r>
          </a:p>
        </p:txBody>
      </p:sp>
    </p:spTree>
    <p:extLst>
      <p:ext uri="{BB962C8B-B14F-4D97-AF65-F5344CB8AC3E}">
        <p14:creationId xmlns:p14="http://schemas.microsoft.com/office/powerpoint/2010/main" val="36957221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1761</Words>
  <Application>Microsoft Office PowerPoint</Application>
  <PresentationFormat>Předvádění na obrazovce (16:9)</PresentationFormat>
  <Paragraphs>610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10.1  Zájmena</vt:lpstr>
      <vt:lpstr>10.2  Co již víme?</vt:lpstr>
      <vt:lpstr>10.3  Jaké si řekneme nové termíny a názvy?</vt:lpstr>
      <vt:lpstr>10.4  Co si řekneme nového?</vt:lpstr>
      <vt:lpstr>10.5  Procvičení a příklady</vt:lpstr>
      <vt:lpstr>10.6  Něco navíc pro šikovné</vt:lpstr>
      <vt:lpstr>10.7  CLIL</vt:lpstr>
      <vt:lpstr>10.8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186</cp:revision>
  <dcterms:created xsi:type="dcterms:W3CDTF">2010-10-18T18:21:56Z</dcterms:created>
  <dcterms:modified xsi:type="dcterms:W3CDTF">2012-02-24T19:01:52Z</dcterms:modified>
</cp:coreProperties>
</file>