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D"/>
    <a:srgbClr val="FFFF99"/>
    <a:srgbClr val="E56D92"/>
    <a:srgbClr val="FFFF00"/>
    <a:srgbClr val="CCFF33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8" autoAdjust="0"/>
    <p:restoredTop sz="94649" autoAdjust="0"/>
  </p:normalViewPr>
  <p:slideViewPr>
    <p:cSldViewPr>
      <p:cViewPr>
        <p:scale>
          <a:sx n="90" d="100"/>
          <a:sy n="90" d="100"/>
        </p:scale>
        <p:origin x="-810" y="-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26.1.2013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26.1.2013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wmf"/><Relationship Id="rId5" Type="http://schemas.openxmlformats.org/officeDocument/2006/relationships/image" Target="../media/image24.gif"/><Relationship Id="rId4" Type="http://schemas.openxmlformats.org/officeDocument/2006/relationships/image" Target="../media/image2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21.wmf"/><Relationship Id="rId5" Type="http://schemas.openxmlformats.org/officeDocument/2006/relationships/image" Target="../media/image32.wmf"/><Relationship Id="rId10" Type="http://schemas.openxmlformats.org/officeDocument/2006/relationships/image" Target="../media/image17.wmf"/><Relationship Id="rId4" Type="http://schemas.openxmlformats.org/officeDocument/2006/relationships/image" Target="../media/image31.wmf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Pozdrav" TargetMode="External"/><Relationship Id="rId2" Type="http://schemas.openxmlformats.org/officeDocument/2006/relationships/hyperlink" Target="http://upload.wikimedia.org/wikipedia/commons/8/8a/%C5%9Anie%C5%BCka_z_zachodu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51225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99.1 Pozdrav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Andrea Fibichová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fibichova\AppData\Local\Microsoft\Windows\Temporary Internet Files\Content.IE5\QGVZB4PY\MP90038541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33955"/>
            <a:ext cx="1570759" cy="11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ibichova\AppData\Local\Microsoft\Windows\Temporary Internet Files\Content.IE5\18PA45Q5\MP90038552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34444"/>
            <a:ext cx="859713" cy="12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ibichova\AppData\Local\Microsoft\Windows\Temporary Internet Files\Content.IE5\QGVZB4PY\MM900356779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34" y="3139219"/>
            <a:ext cx="10191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fibichova\AppData\Local\Microsoft\Windows\Temporary Internet Files\Content.IE5\18PA45Q5\MP90043115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853" y="2993932"/>
            <a:ext cx="1072567" cy="130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fibichova\AppData\Local\Microsoft\Windows\Temporary Internet Files\Content.IE5\XFLVUPNV\MC90023155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2813610"/>
            <a:ext cx="1901180" cy="15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fibichova\AppData\Local\Microsoft\Windows\Temporary Internet Files\Content.IE5\XFLVUPNV\MC900438638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71" y="1309539"/>
            <a:ext cx="143924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fibichova\AppData\Local\Microsoft\Windows\Temporary Internet Files\Content.IE5\XFLVUPNV\MP900401522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19761"/>
            <a:ext cx="1252331" cy="88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fibichova\AppData\Local\Microsoft\Windows\Temporary Internet Files\Content.IE5\XFLVUPNV\MP900400559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98" y="1630658"/>
            <a:ext cx="1309172" cy="104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fibichova\AppData\Local\Microsoft\Windows\Temporary Internet Files\Content.IE5\XFLVUPNV\MP900438643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09" y="1630658"/>
            <a:ext cx="1400200" cy="9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fibichova\AppData\Local\Microsoft\Windows\Temporary Internet Files\Content.IE5\WU01AKQM\MP900313812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16" y="623403"/>
            <a:ext cx="1180728" cy="78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fibichova\AppData\Local\Microsoft\Windows\Temporary Internet Files\Content.IE5\18PA45Q5\MP900433986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16" y="576816"/>
            <a:ext cx="1425351" cy="87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fibichova\AppData\Local\Microsoft\Windows\Temporary Internet Files\Content.IE5\XFLVUPNV\MP900442326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80" y="1849599"/>
            <a:ext cx="1184623" cy="78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fibichova\AppData\Local\Microsoft\Windows\Temporary Internet Files\Content.IE5\QGVZB4PY\MP900403221[1]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781" y="1850693"/>
            <a:ext cx="1239904" cy="8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99.10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329677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Andrea Fibichová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1.- 5.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Pozdrav, adresa,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osnova, oslovení, představování, loučení, dobrý den, dobrou noc, dobré ráno, ahoj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druhy pozdravů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kdy je používáme - praktická cvičení,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psaní pozdravu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podle osnovy,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p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saní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adresy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podle osnovy.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99.2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14119" y="627534"/>
            <a:ext cx="277319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Víme, že pozdravit je slušnost!</a:t>
            </a:r>
          </a:p>
          <a:p>
            <a:pPr algn="ctr"/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Pozdrav je projev úcty, přátelství.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084419" y="626418"/>
            <a:ext cx="2964273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Odpovědět na pozdrav je povinnost!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028119" y="1201493"/>
            <a:ext cx="2996077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Spoj pozdravy a odpovědi s obrázky.</a:t>
            </a:r>
          </a:p>
        </p:txBody>
      </p:sp>
      <p:pic>
        <p:nvPicPr>
          <p:cNvPr id="1026" name="Picture 2" descr="C:\Users\fibichova\AppData\Local\Microsoft\Windows\Temporary Internet Files\Content.IE5\XFLVUPNV\MP90043046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03" y="2319901"/>
            <a:ext cx="971930" cy="97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421525" y="1659065"/>
            <a:ext cx="992579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Dobré ráno!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08670" y="1692200"/>
            <a:ext cx="931665" cy="276999"/>
          </a:xfrm>
          <a:prstGeom prst="rect">
            <a:avLst/>
          </a:prstGeom>
          <a:solidFill>
            <a:srgbClr val="E56D92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Dobrý den!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084419" y="1646096"/>
            <a:ext cx="1005853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Dobrou noc!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174502" y="4048099"/>
            <a:ext cx="679994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Děkuji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03565" y="1697721"/>
            <a:ext cx="971930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Ahoj!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419355" y="1646095"/>
            <a:ext cx="1094017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Dobrou chuť!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195736" y="4089169"/>
            <a:ext cx="691664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Prosím.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668344" y="1637133"/>
            <a:ext cx="1334020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Všechno nejlepší!</a:t>
            </a:r>
          </a:p>
        </p:txBody>
      </p:sp>
      <p:pic>
        <p:nvPicPr>
          <p:cNvPr id="1027" name="Picture 3" descr="C:\Users\fibichova\AppData\Local\Microsoft\Windows\Temporary Internet Files\Content.IE5\18PA45Q5\MC90040627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056" y="2319901"/>
            <a:ext cx="1368019" cy="11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4134059" y="4089169"/>
            <a:ext cx="875881" cy="276999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Tobě také!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318837" y="4086953"/>
            <a:ext cx="872355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Vám také!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fibichova\AppData\Local\Microsoft\Windows\Temporary Internet Files\Content.IE5\18PA45Q5\MC90029589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871" y="2325234"/>
            <a:ext cx="966864" cy="100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ibichova\AppData\Local\Microsoft\Windows\Temporary Internet Files\Content.IE5\XFLVUPNV\MC90035503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653" y="2371207"/>
            <a:ext cx="1014230" cy="10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fibichova\AppData\Local\Microsoft\Windows\Temporary Internet Files\Content.IE5\QGVZB4PY\MP90038557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940" y="2232539"/>
            <a:ext cx="998495" cy="139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3990626" y="1659062"/>
            <a:ext cx="679994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Děkuji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6419355" y="4048099"/>
            <a:ext cx="931665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Dobrý den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40966" y="4086953"/>
            <a:ext cx="150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Možné odpovědi: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7568480" y="4048098"/>
            <a:ext cx="559769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Ahoj!</a:t>
            </a:r>
          </a:p>
        </p:txBody>
      </p:sp>
      <p:pic>
        <p:nvPicPr>
          <p:cNvPr id="1035" name="Picture 11" descr="C:\Users\fibichova\AppData\Local\Microsoft\Windows\Temporary Internet Files\Content.IE5\WU01AKQM\MP900427615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309" y="2430246"/>
            <a:ext cx="961636" cy="96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fibichova\AppData\Local\Microsoft\Windows\Temporary Internet Files\Content.IE5\WU01AKQM\MC900343395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68" y="2212118"/>
            <a:ext cx="923475" cy="114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372200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99.3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355976" y="1068577"/>
            <a:ext cx="263726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Pozdrav při setkání, či  loučení.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457935" y="1581822"/>
            <a:ext cx="2043445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etkání, představování</a:t>
            </a:r>
            <a:endParaRPr lang="cs-CZ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480300" y="1675711"/>
            <a:ext cx="936104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oučení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4722340" y="1326921"/>
            <a:ext cx="720080" cy="25490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6229051" y="1270933"/>
            <a:ext cx="575197" cy="40477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fibichova\AppData\Local\Microsoft\Windows\Temporary Internet Files\Content.IE5\WU01AKQM\MP90040173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5185"/>
            <a:ext cx="928914" cy="139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ibichova\AppData\Local\Microsoft\Windows\Temporary Internet Files\Content.IE5\18PA45Q5\MC90005619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81" y="1401296"/>
            <a:ext cx="720080" cy="78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fibichova\AppData\Local\Microsoft\Windows\Temporary Internet Files\Content.IE5\18PA45Q5\MM900309782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502" y="630501"/>
            <a:ext cx="1280864" cy="128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fibichova\AppData\Local\Microsoft\Windows\Temporary Internet Files\Content.IE5\QGVZB4PY\MC90038347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093" y="3920314"/>
            <a:ext cx="801281" cy="10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2656898" y="4456728"/>
            <a:ext cx="502144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Vyzkoušejte si představování a loučení v různých situacích.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96836" y="4148951"/>
            <a:ext cx="1565404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Představování má svá </a:t>
            </a:r>
          </a:p>
          <a:p>
            <a:r>
              <a:rPr lang="cs-CZ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společenská pravidla</a:t>
            </a:r>
            <a:r>
              <a:rPr lang="cs-CZ" sz="12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419857" y="2182101"/>
            <a:ext cx="6476453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Anička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: „Ahoj babičko, to je má kamarádka  Petra, chodíme spolu na kreslení.“ </a:t>
            </a:r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Babička: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„Těší mě!“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67544" y="1041657"/>
            <a:ext cx="190468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Fáze - části  pozdravu.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96836" y="1431068"/>
            <a:ext cx="2473754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Úsměv, gesto poznání.</a:t>
            </a:r>
          </a:p>
          <a:p>
            <a:pPr marL="228600" indent="-228600">
              <a:buAutoNum type="arabicPeriod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Pozdrav.</a:t>
            </a:r>
          </a:p>
          <a:p>
            <a:pPr marL="228600" indent="-228600">
              <a:buAutoNum type="arabicPeriod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Zdvořilostní fráze: „Jak se máš?“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986142" y="2571749"/>
            <a:ext cx="6905224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Maminka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„Ahoj miláčku, měj se moc hezky. Ať se ti ve škole daří!“ </a:t>
            </a:r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Pepíček: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„Ahoj maminko, hezký den.“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433713" y="2943413"/>
            <a:ext cx="757931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Paní učitelka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: „Dobrý den, pane řediteli, toto je vítězné družstvo přírodopisné soutěže .“ </a:t>
            </a:r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Pan ředitel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: „Dobrý den, děti,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gratuluji Vám k Vašemu úspěchu!“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348158" y="3501260"/>
            <a:ext cx="7638923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Honzík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: „Ahoj dědečku, děkujeme za návštěvu, šťastnou cestu.“ </a:t>
            </a:r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Dědeček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: „Ahoj, mějte se krásně. Brzy zase přijedu!“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99.4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4299236" y="674662"/>
            <a:ext cx="302518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Pozdrav můžeme také poslat poštou 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994" y="1563638"/>
            <a:ext cx="1988662" cy="140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fibichova\AppData\Local\Microsoft\Windows\Temporary Internet Files\Content.IE5\QGVZB4PY\MP90043864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994" y="3096494"/>
            <a:ext cx="1988662" cy="14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65" y="1217309"/>
            <a:ext cx="4091483" cy="371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72444" y="1174132"/>
            <a:ext cx="1481496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ohlednice z výletu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0636" y="1078809"/>
            <a:ext cx="2272225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Adresa: má být přesná, čitelná.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60636" y="2778387"/>
            <a:ext cx="139333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Osnova pozdravu: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3534" y="1467529"/>
            <a:ext cx="2525050" cy="120032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oslovení:</a:t>
            </a:r>
            <a:r>
              <a:rPr lang="cs-CZ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paní, pan, slečna</a:t>
            </a:r>
          </a:p>
          <a:p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jméno a příjmení: </a:t>
            </a:r>
            <a:r>
              <a:rPr lang="cs-CZ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Jan Novák</a:t>
            </a:r>
          </a:p>
          <a:p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ázev ulice, číslo domu: </a:t>
            </a:r>
            <a:r>
              <a:rPr lang="cs-CZ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Školní 6</a:t>
            </a:r>
          </a:p>
          <a:p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město nebo vesnice: </a:t>
            </a:r>
            <a:r>
              <a:rPr lang="cs-CZ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Děčín 6</a:t>
            </a:r>
          </a:p>
          <a:p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poštovní směrovací číslo = PSČ:</a:t>
            </a:r>
          </a:p>
          <a:p>
            <a:r>
              <a:rPr lang="cs-CZ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405 02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371772" y="2655369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Sněžka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023670" y="4194941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Praha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95536" y="3435846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46597" y="3219822"/>
            <a:ext cx="2553195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slovení:</a:t>
            </a:r>
            <a:r>
              <a:rPr lang="cs-CZ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Milá babičko</a:t>
            </a:r>
          </a:p>
          <a:p>
            <a:pPr marL="228600" indent="-228600">
              <a:buAutoNum type="arabicPeriod"/>
            </a:pPr>
            <a:r>
              <a:rPr lang="cs-CZ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dkud píšete:</a:t>
            </a:r>
            <a:r>
              <a:rPr lang="cs-CZ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z výletu, z tábora </a:t>
            </a:r>
          </a:p>
          <a:p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  co se Vám tu líbí: </a:t>
            </a:r>
            <a:r>
              <a:rPr lang="cs-CZ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krajina, moře</a:t>
            </a:r>
          </a:p>
          <a:p>
            <a:r>
              <a:rPr lang="cs-CZ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co děláte: </a:t>
            </a:r>
            <a:r>
              <a:rPr lang="cs-CZ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koupeme se, soutěžíme</a:t>
            </a:r>
          </a:p>
          <a:p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 rozloučení: </a:t>
            </a:r>
            <a:r>
              <a:rPr lang="cs-CZ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posílám pusinku a  </a:t>
            </a:r>
          </a:p>
          <a:p>
            <a:r>
              <a:rPr lang="cs-CZ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těším se …..</a:t>
            </a:r>
          </a:p>
          <a:p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cs-CZ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odpis:</a:t>
            </a:r>
            <a:r>
              <a:rPr lang="cs-CZ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Váš vnouček Tomík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919079" y="1423162"/>
            <a:ext cx="199182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Milá maminko a tatínku!</a:t>
            </a:r>
          </a:p>
          <a:p>
            <a:r>
              <a:rPr lang="cs-CZ" sz="1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Posílám Vám pozdrav z Českého ráje. V sobotu jsme byli na hradě  Kost. Moc se mi líbil. Na jeho nádvoří jsme si mohli vyzkoušet střelbu z luku a já 2 x trefil terč! </a:t>
            </a:r>
          </a:p>
          <a:p>
            <a:r>
              <a:rPr lang="cs-CZ" sz="1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Už se na Vás moc těším. </a:t>
            </a:r>
          </a:p>
          <a:p>
            <a:r>
              <a:rPr lang="cs-CZ" sz="1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Petřík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407492" y="3219821"/>
            <a:ext cx="903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Pan a paní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5407492" y="3496821"/>
            <a:ext cx="1036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Horáčkovi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5407492" y="3807300"/>
            <a:ext cx="1170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Lipová 40/2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4910906" y="4084299"/>
            <a:ext cx="1621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405 02   Děčín 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99.5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03766" y="1123403"/>
            <a:ext cx="202465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Napište vlastní pozdrav.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41" y="1122547"/>
            <a:ext cx="4505325" cy="337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Přímá spojnice 6"/>
          <p:cNvCxnSpPr/>
          <p:nvPr/>
        </p:nvCxnSpPr>
        <p:spPr>
          <a:xfrm>
            <a:off x="4573141" y="1122547"/>
            <a:ext cx="4505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6846389" y="1428923"/>
            <a:ext cx="0" cy="2664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Picture 7" descr="C:\Users\fibichova\AppData\Local\Microsoft\Windows\Temporary Internet Files\Content.IE5\XFLVUPNV\MC90029005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886" y="1469926"/>
            <a:ext cx="762000" cy="74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44989" y="1563638"/>
            <a:ext cx="356448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Komu?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babičce, kamarádovi, rodičům, třídě, paní učitelce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44989" y="2139702"/>
            <a:ext cx="354221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Oslovení: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milá, drahý, ahoj Lucinko, dobrý den, …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22716" y="2701007"/>
            <a:ext cx="408477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Odkud píšete: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ze školního výletu, z dovolené, z letního tábora, od babičky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22716" y="3219822"/>
            <a:ext cx="428033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 se vám tu líbí, co děláte: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farma zvířat, je tu velké horko, soutěžíme, chodíme na výlety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22716" y="3799728"/>
            <a:ext cx="4327723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Rozloučení: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srdečně Vás zdraví, moc se na Vás těším</a:t>
            </a:r>
            <a:r>
              <a:rPr lang="cs-CZ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posílám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velkou pusu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22716" y="4431583"/>
            <a:ext cx="4162614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Podpis: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Váš vnouček Honzík, Tvá kamarádka Radka, Lenka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99.6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iteratura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971600" y="2089398"/>
            <a:ext cx="1620180" cy="824855"/>
          </a:xfrm>
          <a:prstGeom prst="roundRect">
            <a:avLst>
              <a:gd name="adj" fmla="val 0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Zkuste si ve třídě zahrát tyto situace.</a:t>
            </a:r>
            <a:endParaRPr lang="cs-CZ" sz="1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Mrak 5"/>
          <p:cNvSpPr/>
          <p:nvPr/>
        </p:nvSpPr>
        <p:spPr>
          <a:xfrm>
            <a:off x="192932" y="1059583"/>
            <a:ext cx="1336204" cy="122339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Jak přivítáte ve třídě nového spolužáka?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Mrak 6"/>
          <p:cNvSpPr/>
          <p:nvPr/>
        </p:nvSpPr>
        <p:spPr>
          <a:xfrm>
            <a:off x="1781690" y="941487"/>
            <a:ext cx="1368152" cy="1224136"/>
          </a:xfrm>
          <a:prstGeom prst="clou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Jak představíte rodičům nového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kamaráda?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8" name="Mrak 7"/>
          <p:cNvSpPr/>
          <p:nvPr/>
        </p:nvSpPr>
        <p:spPr>
          <a:xfrm>
            <a:off x="94284" y="2355726"/>
            <a:ext cx="1328092" cy="15045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Jak se ráno loučíte s maminkou/tatínkem, když odcházíte do školy? 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rak 8"/>
          <p:cNvSpPr/>
          <p:nvPr/>
        </p:nvSpPr>
        <p:spPr>
          <a:xfrm>
            <a:off x="1295636" y="2787861"/>
            <a:ext cx="1476164" cy="1516956"/>
          </a:xfrm>
          <a:prstGeom prst="cloud">
            <a:avLst/>
          </a:prstGeom>
          <a:solidFill>
            <a:srgbClr val="E56D9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Jak se představíte v ředitelně školy, když jdete vyřídit vzkaz.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rak 9"/>
          <p:cNvSpPr/>
          <p:nvPr/>
        </p:nvSpPr>
        <p:spPr>
          <a:xfrm>
            <a:off x="2591780" y="1923678"/>
            <a:ext cx="1190178" cy="1256332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Jak u Vás doma přivítáte, babičku, tetu…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514950" y="1342370"/>
            <a:ext cx="1584176" cy="838175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Kdy a koho můžeme těmito pozdravy oslovit?</a:t>
            </a:r>
            <a:endParaRPr lang="cs-CZ" sz="1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4499992" y="761467"/>
            <a:ext cx="1512167" cy="360040"/>
          </a:xfrm>
          <a:prstGeom prst="roundRect">
            <a:avLst/>
          </a:prstGeom>
          <a:solidFill>
            <a:srgbClr val="FFFF99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Šťastnou cestu!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6379046" y="771550"/>
            <a:ext cx="1440160" cy="360040"/>
          </a:xfrm>
          <a:prstGeom prst="roundRect">
            <a:avLst/>
          </a:prstGeom>
          <a:solidFill>
            <a:srgbClr val="FFFF99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Pozdravuj doma!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3923928" y="1494733"/>
            <a:ext cx="1354807" cy="360040"/>
          </a:xfrm>
          <a:prstGeom prst="roundRect">
            <a:avLst/>
          </a:prstGeom>
          <a:solidFill>
            <a:srgbClr val="FFFF99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Hezkou neděli!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7452320" y="1401418"/>
            <a:ext cx="1368152" cy="360040"/>
          </a:xfrm>
          <a:prstGeom prst="roundRect">
            <a:avLst/>
          </a:prstGeom>
          <a:solidFill>
            <a:srgbClr val="FFFF99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slyšenou!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4292352" y="2321805"/>
            <a:ext cx="1359768" cy="360040"/>
          </a:xfrm>
          <a:prstGeom prst="roundRect">
            <a:avLst/>
          </a:prstGeom>
          <a:solidFill>
            <a:srgbClr val="FFFF99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Dobrý večer!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7308304" y="2107518"/>
            <a:ext cx="1152128" cy="360040"/>
          </a:xfrm>
          <a:prstGeom prst="roundRect">
            <a:avLst/>
          </a:prstGeom>
          <a:solidFill>
            <a:srgbClr val="FFFF99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Čau!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5796136" y="2464308"/>
            <a:ext cx="1363613" cy="360040"/>
          </a:xfrm>
          <a:prstGeom prst="roundRect">
            <a:avLst/>
          </a:prstGeom>
          <a:solidFill>
            <a:srgbClr val="FFFF99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Krásné zážitky!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3617429" y="3180009"/>
            <a:ext cx="1170595" cy="366329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Víte, že???</a:t>
            </a:r>
            <a:endParaRPr lang="cs-CZ" sz="1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3473413" y="3651870"/>
            <a:ext cx="5347059" cy="11521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Eskymáci si na pozdrav nejen podávají ruce, ale také si vzájemně třou nosy. Obyvatelé Nové Guineje vítají hosty s břečťanovými listy na hlavě – na znamení úcty. Muži ve Francii při pozdravu líbají dámám ruce.  V asijských zemích (Čína, Korea, Japonsko) se lidé na znamení úcty vzájemně uklánějí.    </a:t>
            </a:r>
            <a:endParaRPr lang="cs-CZ" sz="13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99.7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fibichova\AppData\Local\Microsoft\Windows\Temporary Internet Files\Content.IE5\XFLVUPNV\MC90044202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22" y="3534041"/>
            <a:ext cx="1363509" cy="112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ibichova\AppData\Local\Microsoft\Windows\Temporary Internet Files\Content.IE5\WU01AKQM\MC90044202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0" y="3168133"/>
            <a:ext cx="1331640" cy="94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ibichova\AppData\Local\Microsoft\Windows\Temporary Internet Files\Content.IE5\XFLVUPNV\MP90025561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07" y="3013430"/>
            <a:ext cx="1152128" cy="179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414578" y="1587413"/>
            <a:ext cx="136815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ame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treet, </a:t>
            </a:r>
            <a:r>
              <a:rPr lang="cs-CZ" sz="1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umber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own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ostcode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tate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860307" y="1591501"/>
            <a:ext cx="17360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Mr. John Brown 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Garden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street 125/52 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London,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SW11 1DJ 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United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Kingdom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772437" y="1047156"/>
            <a:ext cx="952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ddress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540011" y="2623833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ostcard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8" descr="C:\Users\fibichova\AppData\Local\Microsoft\Windows\Temporary Internet Files\Content.IE5\XFLVUPNV\MC90023155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867" y="1456055"/>
            <a:ext cx="1901180" cy="15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37407" y="587694"/>
            <a:ext cx="124604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Greetings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fibichova\AppData\Local\Microsoft\Windows\Temporary Internet Files\Content.IE5\QGVZB4PY\MC90037888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68" y="1653832"/>
            <a:ext cx="1319558" cy="111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1762552" y="1077933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night!</a:t>
            </a:r>
          </a:p>
        </p:txBody>
      </p:sp>
      <p:pic>
        <p:nvPicPr>
          <p:cNvPr id="1026" name="Picture 2" descr="C:\Users\fibichova\AppData\Local\Microsoft\Windows\Temporary Internet Files\Content.IE5\18PA45Q5\MP900430465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30" y="1653832"/>
            <a:ext cx="877666" cy="87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34747" y="1062544"/>
            <a:ext cx="14204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ood</a:t>
            </a:r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morning</a:t>
            </a:r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cs-CZ" sz="1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347864" y="1077933"/>
            <a:ext cx="1454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afternoon</a:t>
            </a:r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cs-CZ" sz="1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5" descr="C:\Users\fibichova\AppData\Local\Microsoft\Windows\Temporary Internet Files\Content.IE5\18PA45Q5\MC900295892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608" y="3639135"/>
            <a:ext cx="966864" cy="100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 rot="10800000" flipV="1">
            <a:off x="5384490" y="3014244"/>
            <a:ext cx="983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Hello</a:t>
            </a:r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cs-CZ" sz="1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2" descr="C:\Users\fibichova\AppData\Local\Microsoft\Windows\Temporary Internet Files\Content.IE5\WU01AKQM\MC900343395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578" y="3475911"/>
            <a:ext cx="923475" cy="114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délník 21"/>
          <p:cNvSpPr/>
          <p:nvPr/>
        </p:nvSpPr>
        <p:spPr>
          <a:xfrm rot="10800000" flipV="1">
            <a:off x="3648136" y="3320533"/>
            <a:ext cx="1095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99.8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850115"/>
              </p:ext>
            </p:extLst>
          </p:nvPr>
        </p:nvGraphicFramePr>
        <p:xfrm>
          <a:off x="179510" y="1131590"/>
          <a:ext cx="7185180" cy="384048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Pozdravem vyjadřujeme:</a:t>
                      </a:r>
                    </a:p>
                    <a:p>
                      <a:pPr marL="0" indent="0" algn="l">
                        <a:buNone/>
                      </a:pPr>
                      <a:endParaRPr lang="cs-CZ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kde bydlíme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kolik nám je let</a:t>
                      </a:r>
                      <a:endParaRPr lang="cs-CZ" sz="1800" b="0" baseline="0" dirty="0">
                        <a:solidFill>
                          <a:schemeClr val="l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úctu a přátelství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d)   jak se jmenujeme 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„Milá maminko“ je:</a:t>
                      </a:r>
                    </a:p>
                    <a:p>
                      <a:pPr marL="0" indent="0" algn="l">
                        <a:buNone/>
                      </a:pPr>
                      <a:endParaRPr lang="cs-CZ" sz="16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oslovení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vyprávění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PSČ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adresa</a:t>
                      </a:r>
                    </a:p>
                    <a:p>
                      <a:pPr marL="342900" indent="-342900" algn="l">
                        <a:buAutoNum type="alphaLcParenR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Odpovídat na pozdrav:</a:t>
                      </a:r>
                    </a:p>
                    <a:p>
                      <a:pPr marL="342900" indent="-342900" algn="l">
                        <a:buAutoNum type="arabicPeriod" startAt="2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nemusíme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musíme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můžeme jen někdy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musíme jen z blízka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Adresa má být: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přesná, čitelná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 startAt="2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tak akorát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 startAt="2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bez příjmení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 startAt="2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barevná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 startAt="2"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99.9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491630"/>
            <a:ext cx="8640960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2"/>
              </a:rPr>
              <a:t>://upload.wikimedia.org/wikipedia/commons/8/8a/%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C5%9Anie%C5%BCka_z_zachodu.jpg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400" i="1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cs-CZ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cs.wikipedia.org/wiki/Pozdrav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Český jazyk v sešitech – sloh, Ludmila Zimová, Fortuna, Praha 1992,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s. 10-13.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Český jazyk 3 – učebnice pro 3. ročník, H.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Muhlhauserová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Nová škola Brno, 1996, s. 30, 90.</a:t>
            </a: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1252</Words>
  <Application>Microsoft Office PowerPoint</Application>
  <PresentationFormat>Předvádění na obrazovce (16:9)</PresentationFormat>
  <Paragraphs>192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99.1 Pozdrav</vt:lpstr>
      <vt:lpstr>99.2 Co už víš? </vt:lpstr>
      <vt:lpstr>99.3 Jaké si řekneme nové termíny a názvy?</vt:lpstr>
      <vt:lpstr>99.4 Co si řekneme nového?</vt:lpstr>
      <vt:lpstr>99.5 Procvičení a příklady</vt:lpstr>
      <vt:lpstr>99.6 Něco navíc pro šikovné</vt:lpstr>
      <vt:lpstr>99.7 CLIL</vt:lpstr>
      <vt:lpstr>99.8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217</cp:revision>
  <dcterms:created xsi:type="dcterms:W3CDTF">2010-10-18T18:21:56Z</dcterms:created>
  <dcterms:modified xsi:type="dcterms:W3CDTF">2013-01-26T15:03:03Z</dcterms:modified>
</cp:coreProperties>
</file>