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11B"/>
    <a:srgbClr val="FFFF99"/>
    <a:srgbClr val="813763"/>
    <a:srgbClr val="CC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8" autoAdjust="0"/>
    <p:restoredTop sz="94618" autoAdjust="0"/>
  </p:normalViewPr>
  <p:slideViewPr>
    <p:cSldViewPr>
      <p:cViewPr>
        <p:scale>
          <a:sx n="90" d="100"/>
          <a:sy n="90" d="100"/>
        </p:scale>
        <p:origin x="-2016" y="-6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wmf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wmf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zyvozy.cz/graphic/images/zvyrazneni3.png" TargetMode="External"/><Relationship Id="rId2" Type="http://schemas.openxmlformats.org/officeDocument/2006/relationships/hyperlink" Target="http://upload.wikimedia.org/wikipedia/commons/6/69/Sonja_Henie_on_Time_Magazine_1939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d01.jxs.cz/847/753/5be00c0d51_9043495_u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51225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95.1 Inzerát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Andrea Fibichová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fibichova\AppData\Local\Microsoft\Windows\Temporary Internet Files\Content.IE5\XFLVUPNV\MP90040036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14104"/>
            <a:ext cx="144086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31107"/>
            <a:ext cx="2045838" cy="306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C:\Users\fibichova\AppData\Local\Microsoft\Windows\Temporary Internet Files\Content.IE5\Y13B456T\MC90005613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18531"/>
            <a:ext cx="1855813" cy="18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95.10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784588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Andrea Fibichová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- 5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Inzerát, inzerent, inzerce, rubrika,  noviny.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tvorbu inzerátu –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jeho části,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druhy inzerátů.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Volný tvar 41"/>
          <p:cNvSpPr/>
          <p:nvPr/>
        </p:nvSpPr>
        <p:spPr>
          <a:xfrm>
            <a:off x="3187796" y="1248385"/>
            <a:ext cx="1564448" cy="1545715"/>
          </a:xfrm>
          <a:custGeom>
            <a:avLst/>
            <a:gdLst>
              <a:gd name="connsiteX0" fmla="*/ 476250 w 476250"/>
              <a:gd name="connsiteY0" fmla="*/ 0 h 361950"/>
              <a:gd name="connsiteX1" fmla="*/ 0 w 476250"/>
              <a:gd name="connsiteY1" fmla="*/ 361950 h 361950"/>
              <a:gd name="connsiteX2" fmla="*/ 0 w 476250"/>
              <a:gd name="connsiteY2" fmla="*/ 36195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0" h="361950">
                <a:moveTo>
                  <a:pt x="476250" y="0"/>
                </a:moveTo>
                <a:lnTo>
                  <a:pt x="0" y="361950"/>
                </a:lnTo>
                <a:lnTo>
                  <a:pt x="0" y="36195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Volný tvar 36"/>
          <p:cNvSpPr/>
          <p:nvPr/>
        </p:nvSpPr>
        <p:spPr>
          <a:xfrm>
            <a:off x="2785387" y="1248385"/>
            <a:ext cx="1966855" cy="1162944"/>
          </a:xfrm>
          <a:custGeom>
            <a:avLst/>
            <a:gdLst>
              <a:gd name="connsiteX0" fmla="*/ 476250 w 476250"/>
              <a:gd name="connsiteY0" fmla="*/ 0 h 361950"/>
              <a:gd name="connsiteX1" fmla="*/ 0 w 476250"/>
              <a:gd name="connsiteY1" fmla="*/ 361950 h 361950"/>
              <a:gd name="connsiteX2" fmla="*/ 0 w 476250"/>
              <a:gd name="connsiteY2" fmla="*/ 36195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0" h="361950">
                <a:moveTo>
                  <a:pt x="476250" y="0"/>
                </a:moveTo>
                <a:lnTo>
                  <a:pt x="0" y="361950"/>
                </a:lnTo>
                <a:lnTo>
                  <a:pt x="0" y="36195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95.2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C:\Users\fibichova\AppData\Local\Microsoft\Windows\Temporary Internet Files\Content.IE5\XFLVUPNV\MC90038895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7" y="3930745"/>
            <a:ext cx="700431" cy="90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63756" y="3316002"/>
            <a:ext cx="10186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Přijmeme 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rodavačku!</a:t>
            </a:r>
          </a:p>
        </p:txBody>
      </p:sp>
      <p:pic>
        <p:nvPicPr>
          <p:cNvPr id="6" name="Picture 3" descr="C:\Users\fibichova\AppData\Local\Microsoft\Windows\Temporary Internet Files\Content.IE5\18PA45Q5\MC90043831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144" y="3255406"/>
            <a:ext cx="1583778" cy="178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934016" y="3916467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Hledáme </a:t>
            </a:r>
          </a:p>
          <a:p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byt 2+1</a:t>
            </a:r>
          </a:p>
        </p:txBody>
      </p:sp>
      <p:pic>
        <p:nvPicPr>
          <p:cNvPr id="8" name="Picture 11" descr="C:\Users\fibichova\AppData\Local\Microsoft\Windows\Temporary Internet Files\Content.IE5\18PA45Q5\MC90035573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440" y="3413033"/>
            <a:ext cx="708755" cy="105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380177" y="2981162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Nabízím!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 descr="C:\Users\fibichova\AppData\Local\Microsoft\Windows\Temporary Internet Files\Content.IE5\QGVZB4PY\MC900441789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066" y="3740182"/>
            <a:ext cx="1083568" cy="10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804299" y="3316001"/>
            <a:ext cx="9669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Daruji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staré piano!</a:t>
            </a:r>
          </a:p>
        </p:txBody>
      </p:sp>
      <p:pic>
        <p:nvPicPr>
          <p:cNvPr id="12" name="Picture 6" descr="C:\Users\fibichova\AppData\Local\Microsoft\Windows\Temporary Internet Files\Content.IE5\18PA45Q5\MC90005363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959" y="3101877"/>
            <a:ext cx="1700784" cy="136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7663394" y="2702091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Koupím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0" descr="C:\Users\fibichova\AppData\Local\Microsoft\Windows\Temporary Internet Files\Content.IE5\XFLVUPNV\MC90001930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000" y="1491928"/>
            <a:ext cx="982701" cy="85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7585071" y="940608"/>
            <a:ext cx="1019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Vyměním! 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9" descr="C:\Users\fibichova\AppData\Local\Microsoft\Windows\Temporary Internet Files\Content.IE5\WU01AKQM\MP900255452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765" y="2060744"/>
            <a:ext cx="849635" cy="120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fibichova\AppData\Local\Microsoft\Windows\Temporary Internet Files\Content.IE5\18PA45Q5\MP900305899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1928"/>
            <a:ext cx="1088520" cy="1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282001" y="1094496"/>
            <a:ext cx="857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Prodám!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955858" y="1459444"/>
            <a:ext cx="14686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Prosím o pomoc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Zaběhl jsem se!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392051" y="1027232"/>
            <a:ext cx="479782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Lidé dávají inzeráty, aby  nějakou   věc    (někoho): 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501599" y="1768336"/>
            <a:ext cx="1049453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PRODALI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1740520" y="1647607"/>
            <a:ext cx="1125629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VYMĚNILI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3480117" y="2311046"/>
            <a:ext cx="1177638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DAROVALI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1740520" y="2356101"/>
            <a:ext cx="1070661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KOUPILI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4906311" y="2103552"/>
            <a:ext cx="804819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NAŠLI</a:t>
            </a:r>
          </a:p>
        </p:txBody>
      </p:sp>
      <p:sp>
        <p:nvSpPr>
          <p:cNvPr id="34" name="Volný tvar 33"/>
          <p:cNvSpPr/>
          <p:nvPr/>
        </p:nvSpPr>
        <p:spPr>
          <a:xfrm>
            <a:off x="2820335" y="1306848"/>
            <a:ext cx="1862139" cy="436184"/>
          </a:xfrm>
          <a:custGeom>
            <a:avLst/>
            <a:gdLst>
              <a:gd name="connsiteX0" fmla="*/ 476250 w 476250"/>
              <a:gd name="connsiteY0" fmla="*/ 0 h 361950"/>
              <a:gd name="connsiteX1" fmla="*/ 0 w 476250"/>
              <a:gd name="connsiteY1" fmla="*/ 361950 h 361950"/>
              <a:gd name="connsiteX2" fmla="*/ 0 w 476250"/>
              <a:gd name="connsiteY2" fmla="*/ 36195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0" h="361950">
                <a:moveTo>
                  <a:pt x="476250" y="0"/>
                </a:moveTo>
                <a:lnTo>
                  <a:pt x="0" y="361950"/>
                </a:lnTo>
                <a:lnTo>
                  <a:pt x="0" y="36195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Volný tvar 35"/>
          <p:cNvSpPr/>
          <p:nvPr/>
        </p:nvSpPr>
        <p:spPr>
          <a:xfrm>
            <a:off x="4419630" y="1310953"/>
            <a:ext cx="262844" cy="1045147"/>
          </a:xfrm>
          <a:custGeom>
            <a:avLst/>
            <a:gdLst>
              <a:gd name="connsiteX0" fmla="*/ 476250 w 476250"/>
              <a:gd name="connsiteY0" fmla="*/ 0 h 361950"/>
              <a:gd name="connsiteX1" fmla="*/ 0 w 476250"/>
              <a:gd name="connsiteY1" fmla="*/ 361950 h 361950"/>
              <a:gd name="connsiteX2" fmla="*/ 0 w 476250"/>
              <a:gd name="connsiteY2" fmla="*/ 36195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0" h="361950">
                <a:moveTo>
                  <a:pt x="476250" y="0"/>
                </a:moveTo>
                <a:lnTo>
                  <a:pt x="0" y="361950"/>
                </a:lnTo>
                <a:lnTo>
                  <a:pt x="0" y="36195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Volný tvar 37"/>
          <p:cNvSpPr/>
          <p:nvPr/>
        </p:nvSpPr>
        <p:spPr>
          <a:xfrm>
            <a:off x="4419630" y="1328565"/>
            <a:ext cx="262844" cy="492148"/>
          </a:xfrm>
          <a:custGeom>
            <a:avLst/>
            <a:gdLst>
              <a:gd name="connsiteX0" fmla="*/ 476250 w 476250"/>
              <a:gd name="connsiteY0" fmla="*/ 0 h 361950"/>
              <a:gd name="connsiteX1" fmla="*/ 0 w 476250"/>
              <a:gd name="connsiteY1" fmla="*/ 361950 h 361950"/>
              <a:gd name="connsiteX2" fmla="*/ 0 w 476250"/>
              <a:gd name="connsiteY2" fmla="*/ 36195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0" h="361950">
                <a:moveTo>
                  <a:pt x="476250" y="0"/>
                </a:moveTo>
                <a:lnTo>
                  <a:pt x="0" y="361950"/>
                </a:lnTo>
                <a:lnTo>
                  <a:pt x="0" y="36195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TextovéPole 40"/>
          <p:cNvSpPr txBox="1"/>
          <p:nvPr/>
        </p:nvSpPr>
        <p:spPr>
          <a:xfrm>
            <a:off x="2601240" y="2794100"/>
            <a:ext cx="804819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NAŠLI</a:t>
            </a:r>
          </a:p>
        </p:txBody>
      </p:sp>
      <p:sp>
        <p:nvSpPr>
          <p:cNvPr id="44" name="Volný tvar 43"/>
          <p:cNvSpPr/>
          <p:nvPr/>
        </p:nvSpPr>
        <p:spPr>
          <a:xfrm>
            <a:off x="5308721" y="1365786"/>
            <a:ext cx="45719" cy="735234"/>
          </a:xfrm>
          <a:custGeom>
            <a:avLst/>
            <a:gdLst>
              <a:gd name="connsiteX0" fmla="*/ 476250 w 476250"/>
              <a:gd name="connsiteY0" fmla="*/ 0 h 361950"/>
              <a:gd name="connsiteX1" fmla="*/ 0 w 476250"/>
              <a:gd name="connsiteY1" fmla="*/ 361950 h 361950"/>
              <a:gd name="connsiteX2" fmla="*/ 0 w 476250"/>
              <a:gd name="connsiteY2" fmla="*/ 36195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0" h="361950">
                <a:moveTo>
                  <a:pt x="476250" y="0"/>
                </a:moveTo>
                <a:lnTo>
                  <a:pt x="0" y="361950"/>
                </a:lnTo>
                <a:lnTo>
                  <a:pt x="0" y="36195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fibichova\AppData\Local\Microsoft\Windows\Temporary Internet Files\Content.IE5\UYJHXV1T\MP900431713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974" y="3661606"/>
            <a:ext cx="940608" cy="94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300192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95.3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4510" y="1378264"/>
            <a:ext cx="1468291" cy="40011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INZERÁT</a:t>
            </a:r>
          </a:p>
        </p:txBody>
      </p:sp>
      <p:sp>
        <p:nvSpPr>
          <p:cNvPr id="6" name="Je rovno 5"/>
          <p:cNvSpPr/>
          <p:nvPr/>
        </p:nvSpPr>
        <p:spPr>
          <a:xfrm>
            <a:off x="1652493" y="1432982"/>
            <a:ext cx="360040" cy="304001"/>
          </a:xfrm>
          <a:prstGeom prst="mathEqual">
            <a:avLst>
              <a:gd name="adj1" fmla="val 23520"/>
              <a:gd name="adj2" fmla="val 18027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24511" y="2229329"/>
            <a:ext cx="1527982" cy="40011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INZERENT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24511" y="3090011"/>
            <a:ext cx="1468291" cy="40011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INZERCE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90011"/>
            <a:ext cx="2157290" cy="196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215" y="662435"/>
            <a:ext cx="2205238" cy="234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158482" y="1162820"/>
            <a:ext cx="594585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krátké oznámení v novinách, televizi, rozhlase, na internetu, kterým </a:t>
            </a:r>
          </a:p>
          <a:p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oznamuji, co nabízím, co kupuji, prodávám, hledám, vyměňuji … </a:t>
            </a:r>
          </a:p>
          <a:p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může být placené </a:t>
            </a:r>
          </a:p>
        </p:txBody>
      </p:sp>
      <p:pic>
        <p:nvPicPr>
          <p:cNvPr id="1028" name="Picture 4" descr="C:\Users\fibichova\AppData\Local\Microsoft\Windows\Temporary Internet Files\Content.IE5\Y13B456T\MP90028952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92" y="4011910"/>
            <a:ext cx="1504764" cy="10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Je rovno 18"/>
          <p:cNvSpPr/>
          <p:nvPr/>
        </p:nvSpPr>
        <p:spPr>
          <a:xfrm>
            <a:off x="1701942" y="2267872"/>
            <a:ext cx="360040" cy="304001"/>
          </a:xfrm>
          <a:prstGeom prst="mathEqual">
            <a:avLst>
              <a:gd name="adj1" fmla="val 23520"/>
              <a:gd name="adj2" fmla="val 18027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211388" y="2233319"/>
            <a:ext cx="5063694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je člověk nebo organizace, která inzerát do novin podává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2211388" y="3026817"/>
            <a:ext cx="4012856" cy="76944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soubor inzerátů - 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stránka v novinách / část stránky, na které jsou inzeráty (rubrika), noviny obsahující pouze  inzeráty 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Je rovno 15"/>
          <p:cNvSpPr/>
          <p:nvPr/>
        </p:nvSpPr>
        <p:spPr>
          <a:xfrm>
            <a:off x="1727464" y="3107537"/>
            <a:ext cx="360040" cy="304001"/>
          </a:xfrm>
          <a:prstGeom prst="mathEqual">
            <a:avLst>
              <a:gd name="adj1" fmla="val 23520"/>
              <a:gd name="adj2" fmla="val 1802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ibichova\AppData\Local\Microsoft\Windows\Temporary Internet Files\Content.IE5\J3XSMXA3\MP90020213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628" y="828551"/>
            <a:ext cx="1324744" cy="88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95.4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aoblený obdélník 2"/>
          <p:cNvSpPr/>
          <p:nvPr/>
        </p:nvSpPr>
        <p:spPr>
          <a:xfrm>
            <a:off x="1414745" y="2251285"/>
            <a:ext cx="2088232" cy="1017130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Zásady pro psaní inzerátu: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pisek se šipkou nahoru 3"/>
          <p:cNvSpPr/>
          <p:nvPr/>
        </p:nvSpPr>
        <p:spPr>
          <a:xfrm rot="1489455">
            <a:off x="242254" y="2865273"/>
            <a:ext cx="2018209" cy="1385900"/>
          </a:xfrm>
          <a:prstGeom prst="up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Napiš, </a:t>
            </a:r>
            <a:r>
              <a:rPr lang="cs-CZ" b="1" dirty="0" smtClean="0">
                <a:solidFill>
                  <a:srgbClr val="34411B"/>
                </a:solidFill>
                <a:latin typeface="Times New Roman" pitchFamily="18" charset="0"/>
                <a:cs typeface="Times New Roman" pitchFamily="18" charset="0"/>
              </a:rPr>
              <a:t>co nabízíš</a:t>
            </a: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Popisek se šipkou nahoru 15"/>
          <p:cNvSpPr/>
          <p:nvPr/>
        </p:nvSpPr>
        <p:spPr>
          <a:xfrm rot="20044107">
            <a:off x="2700739" y="2665275"/>
            <a:ext cx="2002370" cy="1410636"/>
          </a:xfrm>
          <a:prstGeom prst="up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Důležité je výstižné </a:t>
            </a:r>
            <a:r>
              <a:rPr lang="cs-CZ" b="1" dirty="0" smtClean="0">
                <a:solidFill>
                  <a:srgbClr val="34411B"/>
                </a:solidFill>
                <a:latin typeface="Times New Roman" pitchFamily="18" charset="0"/>
                <a:cs typeface="Times New Roman" pitchFamily="18" charset="0"/>
              </a:rPr>
              <a:t>heslo inzerátu!</a:t>
            </a:r>
            <a:endParaRPr lang="cs-CZ" b="1" dirty="0">
              <a:solidFill>
                <a:srgbClr val="34411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pisek se šipkou dolů 5"/>
          <p:cNvSpPr/>
          <p:nvPr/>
        </p:nvSpPr>
        <p:spPr>
          <a:xfrm rot="19954091">
            <a:off x="371642" y="1429300"/>
            <a:ext cx="1937606" cy="1367021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Vyjadřuj se </a:t>
            </a:r>
            <a:r>
              <a:rPr lang="cs-CZ" b="1" dirty="0" smtClean="0">
                <a:solidFill>
                  <a:srgbClr val="34411B"/>
                </a:solidFill>
                <a:latin typeface="Times New Roman" pitchFamily="18" charset="0"/>
                <a:cs typeface="Times New Roman" pitchFamily="18" charset="0"/>
              </a:rPr>
              <a:t>stručně a přesně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opisek se šipkou dolů 9"/>
          <p:cNvSpPr/>
          <p:nvPr/>
        </p:nvSpPr>
        <p:spPr>
          <a:xfrm rot="1511996">
            <a:off x="2310352" y="1298484"/>
            <a:ext cx="2069371" cy="1365734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Uveď, jaké máš </a:t>
            </a:r>
            <a:r>
              <a:rPr lang="cs-CZ" b="1" dirty="0" smtClean="0">
                <a:solidFill>
                  <a:srgbClr val="34411B"/>
                </a:solidFill>
                <a:latin typeface="Times New Roman" pitchFamily="18" charset="0"/>
                <a:cs typeface="Times New Roman" pitchFamily="18" charset="0"/>
              </a:rPr>
              <a:t>požadavky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910741" y="553595"/>
            <a:ext cx="307309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3441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34411B"/>
                </a:solidFill>
                <a:latin typeface="Times New Roman" pitchFamily="18" charset="0"/>
                <a:cs typeface="Times New Roman" pitchFamily="18" charset="0"/>
              </a:rPr>
              <a:t>Příklad: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910741" y="1048423"/>
            <a:ext cx="3141579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34411B"/>
            </a:solidFill>
          </a:ln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solidFill>
                  <a:srgbClr val="34411B"/>
                </a:solidFill>
                <a:latin typeface="Times New Roman" pitchFamily="18" charset="0"/>
                <a:cs typeface="Times New Roman" pitchFamily="18" charset="0"/>
              </a:rPr>
              <a:t>Heslo:</a:t>
            </a:r>
            <a:r>
              <a:rPr lang="cs-CZ" b="1" dirty="0" smtClean="0">
                <a:solidFill>
                  <a:srgbClr val="34411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Nabízím zednické práce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Tesař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Prodám kočárek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Koupím byt 2+1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Daruji kuchyňský stůl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Hledám brigádu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Vysoký výdělek</a:t>
            </a:r>
          </a:p>
          <a:p>
            <a:endParaRPr lang="cs-CZ" b="1" u="sng" dirty="0" smtClean="0">
              <a:solidFill>
                <a:srgbClr val="34411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u="sng" dirty="0" smtClean="0">
                <a:solidFill>
                  <a:srgbClr val="34411B"/>
                </a:solidFill>
                <a:latin typeface="Times New Roman" pitchFamily="18" charset="0"/>
                <a:cs typeface="Times New Roman" pitchFamily="18" charset="0"/>
              </a:rPr>
              <a:t>Požadavky:</a:t>
            </a:r>
            <a:r>
              <a:rPr lang="cs-CZ" sz="1400" b="1" dirty="0" smtClean="0">
                <a:solidFill>
                  <a:srgbClr val="34411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provádíme kompletní rekonstrukce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praxe v oboru 10 let,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znalost anglického jazyka slovem i písmem nutná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, …hledám práci pouze v děčínském kraji, …</a:t>
            </a:r>
            <a:r>
              <a:rPr lang="cs-CZ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pouze osobní předání,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cs-CZ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hledám práci  v zemědělství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cs-CZ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prodám 6 měsíční štěňátka labradora, čistokrevná, …</a:t>
            </a:r>
          </a:p>
          <a:p>
            <a:endParaRPr lang="cs-CZ" sz="1400" b="1" u="sng" dirty="0" smtClean="0">
              <a:solidFill>
                <a:srgbClr val="34411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u="sng" dirty="0" smtClean="0">
                <a:solidFill>
                  <a:srgbClr val="34411B"/>
                </a:solidFill>
                <a:latin typeface="Times New Roman" pitchFamily="18" charset="0"/>
                <a:cs typeface="Times New Roman" pitchFamily="18" charset="0"/>
              </a:rPr>
              <a:t>Kontakt</a:t>
            </a:r>
            <a:r>
              <a:rPr lang="cs-CZ" b="1" dirty="0" smtClean="0">
                <a:solidFill>
                  <a:srgbClr val="34411B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cs-CZ" sz="1400" b="1" dirty="0" smtClean="0">
                <a:solidFill>
                  <a:srgbClr val="34411B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Volejte obratem na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tel.č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.:,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Pište na e-mail: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888574" y="4659316"/>
            <a:ext cx="339539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4411B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Nezapomeň na kontakt: telefon, e-mail.</a:t>
            </a:r>
          </a:p>
        </p:txBody>
      </p:sp>
      <p:pic>
        <p:nvPicPr>
          <p:cNvPr id="4099" name="Picture 3" descr="C:\Users\fibichova\AppData\Local\Microsoft\Windows\Temporary Internet Files\Content.IE5\FAPRPUS8\MP90043168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837" y="738261"/>
            <a:ext cx="1067265" cy="160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fibichova\AppData\Local\Microsoft\Windows\Temporary Internet Files\Content.IE5\J3XSMXA3\MC90024052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828" y="2646566"/>
            <a:ext cx="1129284" cy="18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95.5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217712"/>
            <a:ext cx="2232248" cy="351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414" y="2019206"/>
            <a:ext cx="3430191" cy="264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14414" y="1352040"/>
            <a:ext cx="3384376" cy="584775"/>
          </a:xfrm>
          <a:prstGeom prst="rect">
            <a:avLst/>
          </a:prstGeom>
          <a:ln>
            <a:solidFill>
              <a:srgbClr val="34411B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Rozhodni, jestli je vodník ten, koho v inzerátu hledají. (Proč – ano/ne ?)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5936704" y="492443"/>
            <a:ext cx="0" cy="4651057"/>
          </a:xfrm>
          <a:prstGeom prst="line">
            <a:avLst/>
          </a:prstGeom>
          <a:ln w="28575">
            <a:solidFill>
              <a:srgbClr val="3441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6007797" y="553835"/>
            <a:ext cx="3003098" cy="830997"/>
          </a:xfrm>
          <a:prstGeom prst="rect">
            <a:avLst/>
          </a:prstGeom>
          <a:ln>
            <a:solidFill>
              <a:srgbClr val="34411B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Porovnej oba inzeráty.</a:t>
            </a:r>
          </a:p>
          <a:p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 čem se liší?</a:t>
            </a:r>
          </a:p>
          <a:p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Jsou oba správně napsané?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009581" y="1435968"/>
            <a:ext cx="3003098" cy="1538883"/>
          </a:xfrm>
          <a:prstGeom prst="rect">
            <a:avLst/>
          </a:prstGeom>
          <a:solidFill>
            <a:srgbClr val="FFFF99"/>
          </a:solidFill>
          <a:ln>
            <a:solidFill>
              <a:srgbClr val="34411B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Hledáme</a:t>
            </a:r>
          </a:p>
          <a:p>
            <a:r>
              <a:rPr lang="cs-CZ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alého jezevčíka, je moc roztomilý, rád si hraje s balónky, také má rád malé děti. Když mu koupíte šunkový salám, uděláte mu velikou radost (-:</a:t>
            </a:r>
          </a:p>
          <a:p>
            <a:r>
              <a:rPr lang="cs-CZ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Ztratil se mi v neděli </a:t>
            </a:r>
          </a:p>
          <a:p>
            <a:r>
              <a:rPr lang="cs-CZ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odpoledne v děčínském parku.</a:t>
            </a:r>
            <a:r>
              <a:rPr lang="cs-CZ" sz="13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007796" y="3147814"/>
            <a:ext cx="3003098" cy="17389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4411B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Hledáme jezevčíka</a:t>
            </a:r>
          </a:p>
          <a:p>
            <a:r>
              <a:rPr lang="cs-CZ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neděli (2. 3. 2013) se zaběhl roční jezevčík –BETY. Má světle hnědou barvu – na hrudi bílou skvrnku, na krku černý obojek se známkou ve tvaru srdce – číslo známky: 625. </a:t>
            </a:r>
          </a:p>
          <a:p>
            <a:r>
              <a:rPr lang="cs-CZ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Obratem volejte na tel. č. 720 444 666.</a:t>
            </a:r>
          </a:p>
          <a:p>
            <a:r>
              <a:rPr lang="cs-CZ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Poctivému nálezci nabízíme 1000,-Kč.</a:t>
            </a:r>
          </a:p>
        </p:txBody>
      </p:sp>
      <p:pic>
        <p:nvPicPr>
          <p:cNvPr id="1028" name="Picture 4" descr="C:\Users\fibichova\AppData\Local\Microsoft\Windows\Temporary Internet Files\Content.IE5\UYJHXV1T\MP90042439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452" y="2355726"/>
            <a:ext cx="753064" cy="10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ibichova\AppData\Local\Microsoft\Windows\Temporary Internet Files\Content.IE5\J3XSMXA3\MC90042995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3" y="946986"/>
            <a:ext cx="961090" cy="96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95.6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583668" y="982443"/>
            <a:ext cx="5976664" cy="338554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34411B"/>
                </a:solidFill>
                <a:latin typeface="Times New Roman" pitchFamily="18" charset="0"/>
                <a:cs typeface="Times New Roman" pitchFamily="18" charset="0"/>
              </a:rPr>
              <a:t>Napiš vlastní inzerát, vyber si z daných témat.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51520" y="1678448"/>
            <a:ext cx="3932188" cy="31393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4411B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Jsi majitel firmy </a:t>
            </a: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400" b="1" dirty="0" smtClean="0">
                <a:solidFill>
                  <a:srgbClr val="34411B"/>
                </a:solidFill>
                <a:latin typeface="Times New Roman" pitchFamily="18" charset="0"/>
                <a:cs typeface="Times New Roman" pitchFamily="18" charset="0"/>
              </a:rPr>
              <a:t>autodílna, stavební firma, mateřská školka, agentura pro modelky….</a:t>
            </a: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hledáš zaměstnance.</a:t>
            </a:r>
          </a:p>
          <a:p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Inzeráty mohou obsahovat:</a:t>
            </a:r>
          </a:p>
          <a:p>
            <a:pPr>
              <a:lnSpc>
                <a:spcPct val="150000"/>
              </a:lnSpc>
            </a:pPr>
            <a:r>
              <a:rPr lang="cs-CZ" sz="1400" b="1" dirty="0" smtClean="0">
                <a:solidFill>
                  <a:srgbClr val="34411B"/>
                </a:solidFill>
                <a:latin typeface="Times New Roman" pitchFamily="18" charset="0"/>
                <a:cs typeface="Times New Roman" pitchFamily="18" charset="0"/>
              </a:rPr>
              <a:t>-požadavky na věk, vzdělání, praxi, jiné dovednosti,  vzhled (váha, výška)… ________________________________________________________________________________________________________________________________________________________________</a:t>
            </a:r>
            <a:endParaRPr lang="cs-CZ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07421" y="1678448"/>
            <a:ext cx="3780420" cy="3200876"/>
          </a:xfrm>
          <a:prstGeom prst="rect">
            <a:avLst/>
          </a:prstGeom>
          <a:ln w="28575">
            <a:solidFill>
              <a:srgbClr val="34411B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Hledáš ztracenou věc , zvíře: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400" b="1" dirty="0" smtClean="0">
                <a:solidFill>
                  <a:srgbClr val="34411B"/>
                </a:solidFill>
                <a:latin typeface="Times New Roman" pitchFamily="18" charset="0"/>
                <a:cs typeface="Times New Roman" pitchFamily="18" charset="0"/>
              </a:rPr>
              <a:t>(pes, hračka – panenka, plyšák, autíčko,…)</a:t>
            </a:r>
          </a:p>
          <a:p>
            <a:endParaRPr lang="cs-CZ" sz="16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Inzerát by měl obsahovat: </a:t>
            </a:r>
            <a:r>
              <a:rPr lang="cs-CZ" sz="1400" b="1" dirty="0" smtClean="0">
                <a:solidFill>
                  <a:srgbClr val="34411B"/>
                </a:solidFill>
                <a:latin typeface="Times New Roman" pitchFamily="18" charset="0"/>
                <a:cs typeface="Times New Roman" pitchFamily="18" charset="0"/>
              </a:rPr>
              <a:t>stručný popis věci,  kde a kdy se ztratila, kontakt (telefon).</a:t>
            </a:r>
          </a:p>
          <a:p>
            <a:pPr>
              <a:lnSpc>
                <a:spcPct val="150000"/>
              </a:lnSpc>
            </a:pPr>
            <a:r>
              <a:rPr lang="cs-CZ" sz="1400" b="1" dirty="0" smtClean="0">
                <a:solidFill>
                  <a:srgbClr val="34411B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fibichova\AppData\Local\Microsoft\Windows\Temporary Internet Files\Content.IE5\J3XSMXA3\MC90023153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86206"/>
            <a:ext cx="146389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Program Files (x86)\Microsoft Office\MEDIA\CAGCAT10\j021685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93598"/>
            <a:ext cx="1826971" cy="83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fibichova\AppData\Local\Microsoft\Windows\Temporary Internet Files\Content.IE5\FAPRPUS8\MP90040701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835310"/>
            <a:ext cx="1687663" cy="112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fibichova\AppData\Local\Microsoft\Windows\Temporary Internet Files\Content.IE5\Y13B456T\MP90044479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81" y="2448719"/>
            <a:ext cx="971954" cy="127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95.7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pic>
        <p:nvPicPr>
          <p:cNvPr id="5" name="Picture 5" descr="C:\Users\fibichova\AppData\Local\Microsoft\Windows\Temporary Internet Files\Content.IE5\WU01AKQM\MC90028592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95" y="1829022"/>
            <a:ext cx="956245" cy="95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fibichova\AppData\Local\Microsoft\Windows\Temporary Internet Files\Content.IE5\XFLVUPNV\MP90030963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99473"/>
            <a:ext cx="1558568" cy="111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ibichova\AppData\Local\Microsoft\Windows\Temporary Internet Files\Content.IE5\QGVZB4PY\MP900178998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9582"/>
            <a:ext cx="2438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43608" y="1203598"/>
            <a:ext cx="1599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dvertisement</a:t>
            </a:r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012160" y="627534"/>
            <a:ext cx="11304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ewspaper</a:t>
            </a:r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419872" y="1142757"/>
            <a:ext cx="1646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lossy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>
                <a:latin typeface="Times New Roman" pitchFamily="18" charset="0"/>
                <a:cs typeface="Times New Roman" pitchFamily="18" charset="0"/>
              </a:rPr>
              <a:t>magazine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342" y="1635646"/>
            <a:ext cx="1694306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fibichova\AppData\Local\Microsoft\Windows\Temporary Internet Files\Content.IE5\QGVZB4PY\MC90042610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29" y="3147814"/>
            <a:ext cx="1172319" cy="158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95.8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36136"/>
              </p:ext>
            </p:extLst>
          </p:nvPr>
        </p:nvGraphicFramePr>
        <p:xfrm>
          <a:off x="179511" y="1037201"/>
          <a:ext cx="7185180" cy="406212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Inzerát je: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dlouhá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slohová práce</a:t>
                      </a:r>
                    </a:p>
                    <a:p>
                      <a:pPr marL="342900" indent="-342900" algn="l">
                        <a:buAutoNum type="alphaLcParenR" startAt="2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druh přání</a:t>
                      </a:r>
                    </a:p>
                    <a:p>
                      <a:pPr marL="342900" indent="-342900" algn="l">
                        <a:buAutoNum type="alphaLcParenR" startAt="3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krátké oznámení v novinách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d)   druh pouštního brouka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Inzerent je:</a:t>
                      </a:r>
                    </a:p>
                    <a:p>
                      <a:pPr marL="342900" indent="-342900" algn="l">
                        <a:buAutoNum type="arabicPeriod" startAt="3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člověk, který si podal inzerát</a:t>
                      </a:r>
                    </a:p>
                    <a:p>
                      <a:pPr marL="342900" indent="-342900" algn="l">
                        <a:buAutoNum type="alphaLcParenR" startAt="2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člověk, který  umí psát</a:t>
                      </a:r>
                    </a:p>
                    <a:p>
                      <a:pPr marL="342900" indent="-342900" algn="l">
                        <a:buAutoNum type="alphaLcParenR" startAt="3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člověk, který poslal balík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d)   člověk, který umí řídit automobil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Inzerce je: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pohádková kniha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noviny s inzeráty, rubrika s inzeráty (v novinách)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sprej na hmyz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nemoc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Inzerátem mohu např.: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nabízet, hledat, darovat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(nějakou věc, práci)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pouze prodávat zboží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pouze hledat práci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oznamovat svatbu, narození dítěte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95.9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88715" y="1347614"/>
            <a:ext cx="8640960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upload.wikimedia.org/wikipedia/commons/6/69/Sonja_Henie_on_Time_Magazine_1939.jpg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www.brzyvozy.cz/graphic/images/zvyrazneni3.png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nd01.jxs.cz/847/753/5be00c0d51_9043495_u.jpg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Český jazyk a komunikace pro 5. ročník, M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űlhauserová H., Hanaml 2011, str. 25.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Český jazyk a komunikace pro 5. ročník, M</a:t>
            </a:r>
            <a:r>
              <a:rPr lang="hu-HU" sz="1400" dirty="0">
                <a:latin typeface="Times New Roman" pitchFamily="18" charset="0"/>
                <a:cs typeface="Times New Roman" pitchFamily="18" charset="0"/>
              </a:rPr>
              <a:t>űlhauserová H., Hanaml 2011, str.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25, cvičení 1 (sken), (slide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5).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</TotalTime>
  <Words>1065</Words>
  <Application>Microsoft Office PowerPoint</Application>
  <PresentationFormat>Předvádění na obrazovce (16:9)</PresentationFormat>
  <Paragraphs>152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95.1 Inzerát</vt:lpstr>
      <vt:lpstr>95.2 Co už víš? </vt:lpstr>
      <vt:lpstr>95.3 Jaké si řekneme nové termíny a názvy?</vt:lpstr>
      <vt:lpstr>95.4 Co si řekneme nového?</vt:lpstr>
      <vt:lpstr>95.5 Procvičení a příklady</vt:lpstr>
      <vt:lpstr>95.6 Něco navíc pro šikovné</vt:lpstr>
      <vt:lpstr>95.7 CLIL</vt:lpstr>
      <vt:lpstr>95.8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218</cp:revision>
  <dcterms:created xsi:type="dcterms:W3CDTF">2010-10-18T18:21:56Z</dcterms:created>
  <dcterms:modified xsi:type="dcterms:W3CDTF">2013-03-18T18:20:58Z</dcterms:modified>
</cp:coreProperties>
</file>