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FFC74"/>
    <a:srgbClr val="CCFF33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78" autoAdjust="0"/>
    <p:restoredTop sz="94649" autoAdjust="0"/>
  </p:normalViewPr>
  <p:slideViewPr>
    <p:cSldViewPr>
      <p:cViewPr>
        <p:scale>
          <a:sx n="100" d="100"/>
          <a:sy n="100" d="100"/>
        </p:scale>
        <p:origin x="-1716" y="-4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jpe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wm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n-model.cz/e-shop/cz/detail/vlaky/h0-1-87/nakladni-vagony/74755-h0-postovni-vuz-typ-b-ceska-posta-cd.html" TargetMode="External"/><Relationship Id="rId3" Type="http://schemas.openxmlformats.org/officeDocument/2006/relationships/hyperlink" Target="http://upload.wikimedia.org/wikipedia/commons/c/ca/Homestead_Act_Stamp.jpg" TargetMode="External"/><Relationship Id="rId7" Type="http://schemas.openxmlformats.org/officeDocument/2006/relationships/hyperlink" Target="http://www.auto.cz/ceska-posta-chce-pristi-rok-poridit-950-aut-200-vic-nez-letos-70713" TargetMode="External"/><Relationship Id="rId2" Type="http://schemas.openxmlformats.org/officeDocument/2006/relationships/hyperlink" Target="http://upload.wikimedia.org/wikipedia/commons/7/7f/Envelope_-_Boonville_Address-0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2010.ceskyjezisek.cz/odpoved-od-jeziska" TargetMode="External"/><Relationship Id="rId5" Type="http://schemas.openxmlformats.org/officeDocument/2006/relationships/hyperlink" Target="http://www.x-studio.cz/img/oznameni/1.jpg" TargetMode="External"/><Relationship Id="rId4" Type="http://schemas.openxmlformats.org/officeDocument/2006/relationships/hyperlink" Target="http://upload.wikimedia.org/wikipedia/commons/9/93/Postovni_schrank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1225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94.1 Dopis, adresa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Andrea Fibichová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fibichova\AppData\Local\Microsoft\Windows\Temporary Internet Files\Content.IE5\Y13B456T\MP90044905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74329"/>
            <a:ext cx="1416315" cy="13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fibichova\AppData\Local\Microsoft\Windows\Temporary Internet Files\Content.IE5\QGVZB4PY\MC9003540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0" y="1108075"/>
            <a:ext cx="921079" cy="99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fibichova\AppData\Local\Microsoft\Windows\Temporary Internet Files\Content.IE5\XFLVUPNV\MC90039712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8206"/>
            <a:ext cx="1817600" cy="216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fibichova\AppData\Local\Microsoft\Windows\Temporary Internet Files\Content.IE5\18PA45Q5\MP90041167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3" y="2947429"/>
            <a:ext cx="797254" cy="6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7506" y="3094956"/>
            <a:ext cx="1800200" cy="120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55101" y="2529535"/>
            <a:ext cx="1153703" cy="211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624228" y="2156162"/>
            <a:ext cx="195919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Kdo je odeslal? </a:t>
            </a:r>
          </a:p>
          <a:p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Komu jsou určeny?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27610" y="1108075"/>
            <a:ext cx="260840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Jaké dopisy vidíš na obrázcích?</a:t>
            </a:r>
          </a:p>
        </p:txBody>
      </p:sp>
      <p:sp>
        <p:nvSpPr>
          <p:cNvPr id="9" name="AutoShape 2" descr="data:image/jpeg;base64,/9j/4AAQSkZJRgABAQAAAQABAAD/2wCEAAkGBhASEBAQEBAQEBAQDxUPEA8QDxAPEBAUFxAVFRUVEhIXGyYeFxskGRQUHy8gIycpLCwsFR4xNTAqNSYrLCkBCQoKDQwOFA8PFCkYFBgpKSkqLCkpKSkpKSkpLCwpKTUpKSkpLCkpKSwpLDUpKSkpKSkpKTMsKSkpNSkpKSkpKf/AABEIAOEA4QMBIgACEQEDEQH/xAAbAAEAAwEBAQEAAAAAAAAAAAAAAQIEAwUGB//EADwQAAICAAMEBgcHBAIDAQAAAAABAhEDITEEEkFRBWFxgZGhExUiMlKx0QYUYnLB4fAzQkPxkqJTwtIW/8QAFwEBAQEBAAAAAAAAAAAAAAAAAAECA//EABoRAQEBAQEBAQAAAAAAAAAAAAARASExAlH/2gAMAwEAAhEDEQA/AP3EAAAAAAAAAAAAAAAAAAAAAAAAAAAAAAAAAAAAAAAAAAAAAAAAAAAAAAAAAAAAAAAAAAAAAAAAAAAAAAAAA8xdJyzyjk2tHz7QPTB5vrKXKPn9SV0lLkvMsHog8/1lLkvMn1i+S8WIN4MPrF/CvEn1i/hXj+wg2gxesPw+f7E+sPw/9v2INgMfrD8Pn+w9Yfh8wNgMnrD8PmPWC+F+KA1gyesF8L8ifWC+F+QGoGX1hHlLy+o+/wAeUvL6gagZvv8AHlLwX1H3+PKXgBpBm+/w6/Aff4dfgBpBn+/Q6/8Aix9+hzf/ABYGgGf79Dm/+MvodMHHjK913Tp5NfMDoAAAAAHz8P38z35vJ9h8/haIuJq4AKiRZBIVNiyBQE2TZFAgmxZAAmxYL4MfaXf8mBWxZ39FUZLv8DMBaxZUATY3iABO8RvEACd4hyBAE7xs6If9T8y+RiNnQ/8Ak/Mvkxo9IAEUAAHPaH7Evyv5Hhw0Pcx1cZLnFrLXQ8dbMn7s15MuJqpJZ7JL4v8Aq/qc3B8JQeW9xWXMqLApLej70WuvVeJdMKkAEAmiC+HNLXR6gUlFrVF8K9bS4WzW4Lt/nM4Swq/K8+z98wiU1x3b1u/51FYumpZtcXWSy0L7rTS0y1pd9oYOJWXDz/2VXTEeT7PqZ4YWTvWsly7TrPaI1ku6q8TM8WXPyRBAIAEigAIoElWwAI31/MxvdvgwJNnQ/wDk7V+piXY/Bm7omLW/lrTXmB6IAIoAAB+e7fhNzbXN/M/Qj5CeFbfa/mB5WFjYkdJSXZJo37P01L/It7g5JJTrt495d7Ouw442xk7hx7mFi70XLDe8mlGlwrTeT8Cnok5VCSp5pW8uo8PZdolhT3lpxXBo9hbRhRam52pLeSz31fZ3mrUjs8OavSVa7rtruIhOznhbbhSaSlXtXTuOvWnquZ3xMPV5Jp1dSz/N1dYEElFLg8mWA2QaStOlxTIW0R/iZlSuku5HRuslTfNq/ADq5J589MsqVvvKSay0beWt5fykUjiatu3VLvOYo7znkm0nd65PJlIuL1VdavzsYyz6qy7CgEzw2nmVLrHayu115lGwFim9E32JsvGGdNO3pkt2+F8y3pHl7STuuCVc3FvwA5Qw23Wa4u01RdPRxWVZyyk0+vsKY8J713cdb0jSelnn9JdIttxjlzpfPmx4NWN0hGFb03JpVUW6fXeVPxMc/tDWke9ybfiYFgNl/uJm6sx3f2kl8K8WfQdBbQ5wlKXOq7r/AFPmY7Aj6X7PxrDl+f8A9UXo9QAAAAAPl90+oPmkgK7pWUe19lXpzZ1ohoqMWPhJ3z4t/qqep5+JgPgezPC/2jnLBX8Rla8lRker0f0qqUMTRO4y5dvUVngJ8upLiuZkx9laV1k/PsHh6+hqL4xav4mnXCr07Dm6qVb1xzzp9uh81GcllbXY2j6HYNp3sJNe9H2ZLLjpaNZtTcjphYjWaZLlxObju/lul1dTM/SV+ilxWVpZvdtb2XHK33Gd5i4pi9MRjHfcJ+jX+WoqNc0m95rjdVWehxw+lsWcVOGz3hvNXixjiNc1Gq7nJdxPSdSw8Oa9rD9LCct32k45pPLVW431WzrsCXtte68STj155tdV34cqOV3fqVvksadm2iOJFTjo+aaafFNPRp5UdGzD0XNN40o+5LE9l8JNL2muat+KZ6UI8aus0uL/AJaOvztxjeaj0eajaTauqZeOHmlT425RVVXDPIz9IbQoxctJ26dNOtFr3eB4s+k8WWTm/I1YR6+2bfGEVGNOSvNcL5fX/Z42JtEnm2xhwbzefaaIbNf04sz6vjhg7diK0m6eqeaO2BgXTd03rz7OsstmrX5fodow6u+km/ADpFKPB6cU0+y1dE1ev6foIQSLlRXdPV6FfsS/P+iPMo9DoqVRf5n8kB6qZJzjIumBIAAHzUWfRtnzSYHQhlbFlRLKsmwQUkq4utapr5pZceRy9Hd23fJ59Sp6Pu6zpKFaacUv0Wgq0+Tyzzf8+pFZMbZf4s+7tKbJtLwpXVxeUovSSNjvqX5bj8jHj4YHuQxoyi54bUlVblZq9b5kRgmlacW7utElxp6HzKxZQdxbi+pm/C+0uIq3oxlWj91+RaRvXQWBKTaULbtpxq+txun3oh/Z7Z70VS/ti5rDb5OClueKOGH9pYpf0tNPaWXUrREvtHDJrCpq/wC5ce4k+fxb9PRajBR3Y2tKeSVcEl2F9oxIxW9NxrXdumu9PQ8PG+0WI1UVGK6rZheNKbuTb+Xci1I27ZtLxJdS0K4ezDAj/HmbYT4K65JZPtTfAiucMOqVKnxbS/X+ZHXeb1b8fZXZRPos73VdVnku1WWhayi2qyycq7s/nZUFAlIsgBCJAAGjYcWlXWZhhMD2sPENEZHlbPtHB+P1N+HIDRYKWAK4uJkfOpns7VLI8JSLg62LOakWsItZNlLLWFWKLDV3zJsWQGjjiQOrZWQHnY+AY8TZ2sz2JxM+JHkku6/Juv8AZIry3hS1rLmQoM9CeCtVVvi00l45PTjaJWHxpcs1Jrt60Bjhgs14GAd4w6uzP9jtCBYJwsM7xiRFF0EQk9Hpff1dhaibDYEAAAKAAgrhFzlDfeUY3+Juo/VjRqgjVse0pvcu65Z12mfC6Ocv6k2/wx9mP1feels+zRiqikuxEHUFqBRl2vDyZ81KTWTTXcz7FxOb2aL/ALV4AfIPaorV14nbDnaTSbT0aTrxPpZdHYb1hHwM0tnWE6WUJPL8L/cDw/SrmtazyzYWOvij4rnXzPang2209V58xLAzvqp9fX45geM8eOftRy19pcyXirmvFHry2ZOrSuqdpZkPY41TjB5U24qyDyPSrmtL1VkekXNePLU9f7osqjBNKlUVyolbKsvZhl1dRaPGc1zXiVmrtfzM9h7Eqrdjo/7VzKT6Ng9Yw0S91cAPG9F1/roNyuPW+uz1/VcPghxtVzdj1Th5+xHNVlYHnRfzoupL9Tc+iIfCtU9ZcFXMsuioZZPJU/anmvEDEpkwxU0nz+ptj0ZG060d+9LPzEeioqupvi9GBieJTjyd/It6Rc148jZ6rhlS0vK3xKPo/DTq3efsp28+oozKfZpevWSpnddBza9l7mVXKpPW9F9Sv/57F/8AJB5tr2HlfDUg5KfnmhvHSPQOOq9vDyte7Lj39ZD6F2j4sPwkUVs0bBG0v5xOPqnH5w8z0tg2JwilLUg0YeGd4oqkdEgAJoAQKJAEUUxsJSTT0Z0IA82NpuL1XmuDLGja8C1a95efUZVICyYIRJBIIJKJBAAkgBsASZ3tcdI3N8oq/PQtDZ8aerWGur2peLA6YmKo5yaXaznHFlL3IN/il7MfqzVgdGYcc63pfFJ7zNSQGKHR7f8AUm3+GPsx+rNWFgxjlFJdh0AEAkAQRRYAUobpehQFUiwAAAAAAAAAEGHacLddr3Xr1M3lZwTTT0YHnokicHF0+Gj5okACs8WMdWl2s5rGlL+nhyl+KXsR88wOyOeJtEY6vPks34IvDo6cv6k8vhhkvHVmrB2OEfdiu3iBgi8WfuQ3V8U//lHbD6IvPEk5vlpHwPRoAc8PBjHJJI6AAAAAAAAAAAAAAAAAAAAAAAAAAAABx2nB3llqs0zgthk/enXVFfqzaAM+FsOHHNRTfN5vxZ3ok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63500" y="-10350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83" y="1637536"/>
            <a:ext cx="1626845" cy="116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73" y="1108075"/>
            <a:ext cx="1584795" cy="84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58" y="2911648"/>
            <a:ext cx="2168077" cy="134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395527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Andrea Fibichová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2. - 5.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Dopis, adresa, adresát, odesílatel,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oslovení, PSČ.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části adresy, psaní adresy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, styl, jak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napsat dopis.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92" y="1631027"/>
            <a:ext cx="1152128" cy="120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487" y="3450889"/>
            <a:ext cx="744694" cy="97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fibichova\AppData\Local\Microsoft\Windows\Temporary Internet Files\Content.IE5\TNX7AXTT\MP90042251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0" y="2760953"/>
            <a:ext cx="925759" cy="115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ibichova\AppData\Local\Microsoft\Windows\Temporary Internet Files\Content.IE5\U3KINN94\MC90034395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54" y="1645557"/>
            <a:ext cx="925543" cy="8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4791" y="1098654"/>
            <a:ext cx="1519968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napsání dopisu</a:t>
            </a:r>
          </a:p>
          <a:p>
            <a:pPr algn="ctr"/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potřebujeme:</a:t>
            </a:r>
          </a:p>
        </p:txBody>
      </p:sp>
      <p:pic>
        <p:nvPicPr>
          <p:cNvPr id="1033" name="Picture 9" descr="C:\Users\fibichova\AppData\Local\Microsoft\Windows\Temporary Internet Files\Content.IE5\9W45AMWD\MP90043945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3" y="1821465"/>
            <a:ext cx="900525" cy="67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bichova\AppData\Local\Microsoft\Windows\Temporary Internet Files\Content.IE5\TNX7AXTT\MC90035215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" y="1537337"/>
            <a:ext cx="890667" cy="10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367478" y="1014117"/>
            <a:ext cx="1404552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Abychom mohli</a:t>
            </a:r>
          </a:p>
          <a:p>
            <a:pPr algn="ctr"/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opis odeslat: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543022" y="999534"/>
            <a:ext cx="174753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uvedenou adresu</a:t>
            </a:r>
          </a:p>
          <a:p>
            <a:pPr algn="ctr"/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dopis dostane: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389884" y="960172"/>
            <a:ext cx="1351652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Napsaný dopis </a:t>
            </a:r>
          </a:p>
          <a:p>
            <a:pPr algn="ctr"/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dneseme: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394937" y="3129372"/>
            <a:ext cx="1152128" cy="1104265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Paní 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Horká Anna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Palackého 12/3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Praha 5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PSČ  100 50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C:\Users\fibichova\AppData\Local\Microsoft\Windows\Temporary Internet Files\Content.IE5\TNX7AXTT\MP900427875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60" y="3190107"/>
            <a:ext cx="1577001" cy="10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533900" y="3326586"/>
            <a:ext cx="1063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Česká pošta</a:t>
            </a:r>
          </a:p>
        </p:txBody>
      </p:sp>
      <p:sp>
        <p:nvSpPr>
          <p:cNvPr id="8" name="Volný tvar 7"/>
          <p:cNvSpPr/>
          <p:nvPr/>
        </p:nvSpPr>
        <p:spPr>
          <a:xfrm>
            <a:off x="1970860" y="962025"/>
            <a:ext cx="267515" cy="4034984"/>
          </a:xfrm>
          <a:custGeom>
            <a:avLst/>
            <a:gdLst>
              <a:gd name="connsiteX0" fmla="*/ 229415 w 267515"/>
              <a:gd name="connsiteY0" fmla="*/ 0 h 4034984"/>
              <a:gd name="connsiteX1" fmla="*/ 57965 w 267515"/>
              <a:gd name="connsiteY1" fmla="*/ 666750 h 4034984"/>
              <a:gd name="connsiteX2" fmla="*/ 191315 w 267515"/>
              <a:gd name="connsiteY2" fmla="*/ 1162050 h 4034984"/>
              <a:gd name="connsiteX3" fmla="*/ 38915 w 267515"/>
              <a:gd name="connsiteY3" fmla="*/ 1571625 h 4034984"/>
              <a:gd name="connsiteX4" fmla="*/ 134165 w 267515"/>
              <a:gd name="connsiteY4" fmla="*/ 2095500 h 4034984"/>
              <a:gd name="connsiteX5" fmla="*/ 815 w 267515"/>
              <a:gd name="connsiteY5" fmla="*/ 3152775 h 4034984"/>
              <a:gd name="connsiteX6" fmla="*/ 210365 w 267515"/>
              <a:gd name="connsiteY6" fmla="*/ 3905250 h 4034984"/>
              <a:gd name="connsiteX7" fmla="*/ 267515 w 267515"/>
              <a:gd name="connsiteY7" fmla="*/ 4029075 h 403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515" h="4034984">
                <a:moveTo>
                  <a:pt x="229415" y="0"/>
                </a:moveTo>
                <a:cubicBezTo>
                  <a:pt x="146865" y="236537"/>
                  <a:pt x="64315" y="473075"/>
                  <a:pt x="57965" y="666750"/>
                </a:cubicBezTo>
                <a:cubicBezTo>
                  <a:pt x="51615" y="860425"/>
                  <a:pt x="194490" y="1011238"/>
                  <a:pt x="191315" y="1162050"/>
                </a:cubicBezTo>
                <a:cubicBezTo>
                  <a:pt x="188140" y="1312862"/>
                  <a:pt x="48440" y="1416050"/>
                  <a:pt x="38915" y="1571625"/>
                </a:cubicBezTo>
                <a:cubicBezTo>
                  <a:pt x="29390" y="1727200"/>
                  <a:pt x="140515" y="1831975"/>
                  <a:pt x="134165" y="2095500"/>
                </a:cubicBezTo>
                <a:cubicBezTo>
                  <a:pt x="127815" y="2359025"/>
                  <a:pt x="-11885" y="2851150"/>
                  <a:pt x="815" y="3152775"/>
                </a:cubicBezTo>
                <a:cubicBezTo>
                  <a:pt x="13515" y="3454400"/>
                  <a:pt x="165915" y="3759200"/>
                  <a:pt x="210365" y="3905250"/>
                </a:cubicBezTo>
                <a:cubicBezTo>
                  <a:pt x="254815" y="4051300"/>
                  <a:pt x="261165" y="4040187"/>
                  <a:pt x="267515" y="40290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3981450" y="923925"/>
            <a:ext cx="236572" cy="3971925"/>
          </a:xfrm>
          <a:custGeom>
            <a:avLst/>
            <a:gdLst>
              <a:gd name="connsiteX0" fmla="*/ 85725 w 236572"/>
              <a:gd name="connsiteY0" fmla="*/ 0 h 3971925"/>
              <a:gd name="connsiteX1" fmla="*/ 209550 w 236572"/>
              <a:gd name="connsiteY1" fmla="*/ 800100 h 3971925"/>
              <a:gd name="connsiteX2" fmla="*/ 219075 w 236572"/>
              <a:gd name="connsiteY2" fmla="*/ 1266825 h 3971925"/>
              <a:gd name="connsiteX3" fmla="*/ 9525 w 236572"/>
              <a:gd name="connsiteY3" fmla="*/ 1866900 h 3971925"/>
              <a:gd name="connsiteX4" fmla="*/ 95250 w 236572"/>
              <a:gd name="connsiteY4" fmla="*/ 2705100 h 3971925"/>
              <a:gd name="connsiteX5" fmla="*/ 0 w 236572"/>
              <a:gd name="connsiteY5" fmla="*/ 3324225 h 3971925"/>
              <a:gd name="connsiteX6" fmla="*/ 95250 w 236572"/>
              <a:gd name="connsiteY6" fmla="*/ 3971925 h 397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572" h="3971925">
                <a:moveTo>
                  <a:pt x="85725" y="0"/>
                </a:moveTo>
                <a:cubicBezTo>
                  <a:pt x="136525" y="294481"/>
                  <a:pt x="187325" y="588962"/>
                  <a:pt x="209550" y="800100"/>
                </a:cubicBezTo>
                <a:cubicBezTo>
                  <a:pt x="231775" y="1011238"/>
                  <a:pt x="252412" y="1089025"/>
                  <a:pt x="219075" y="1266825"/>
                </a:cubicBezTo>
                <a:cubicBezTo>
                  <a:pt x="185738" y="1444625"/>
                  <a:pt x="30162" y="1627188"/>
                  <a:pt x="9525" y="1866900"/>
                </a:cubicBezTo>
                <a:cubicBezTo>
                  <a:pt x="-11113" y="2106613"/>
                  <a:pt x="96837" y="2462213"/>
                  <a:pt x="95250" y="2705100"/>
                </a:cubicBezTo>
                <a:cubicBezTo>
                  <a:pt x="93663" y="2947987"/>
                  <a:pt x="0" y="3113088"/>
                  <a:pt x="0" y="3324225"/>
                </a:cubicBezTo>
                <a:cubicBezTo>
                  <a:pt x="0" y="3535362"/>
                  <a:pt x="47625" y="3753643"/>
                  <a:pt x="95250" y="39719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6120121" y="923925"/>
            <a:ext cx="318754" cy="3943350"/>
          </a:xfrm>
          <a:custGeom>
            <a:avLst/>
            <a:gdLst>
              <a:gd name="connsiteX0" fmla="*/ 61579 w 318754"/>
              <a:gd name="connsiteY0" fmla="*/ 0 h 3943350"/>
              <a:gd name="connsiteX1" fmla="*/ 4429 w 318754"/>
              <a:gd name="connsiteY1" fmla="*/ 666750 h 3943350"/>
              <a:gd name="connsiteX2" fmla="*/ 166354 w 318754"/>
              <a:gd name="connsiteY2" fmla="*/ 1362075 h 3943350"/>
              <a:gd name="connsiteX3" fmla="*/ 242554 w 318754"/>
              <a:gd name="connsiteY3" fmla="*/ 2076450 h 3943350"/>
              <a:gd name="connsiteX4" fmla="*/ 204454 w 318754"/>
              <a:gd name="connsiteY4" fmla="*/ 2857500 h 3943350"/>
              <a:gd name="connsiteX5" fmla="*/ 128254 w 318754"/>
              <a:gd name="connsiteY5" fmla="*/ 3390900 h 3943350"/>
              <a:gd name="connsiteX6" fmla="*/ 290179 w 318754"/>
              <a:gd name="connsiteY6" fmla="*/ 3943350 h 3943350"/>
              <a:gd name="connsiteX7" fmla="*/ 290179 w 318754"/>
              <a:gd name="connsiteY7" fmla="*/ 3943350 h 3943350"/>
              <a:gd name="connsiteX8" fmla="*/ 318754 w 318754"/>
              <a:gd name="connsiteY8" fmla="*/ 3943350 h 39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754" h="3943350">
                <a:moveTo>
                  <a:pt x="61579" y="0"/>
                </a:moveTo>
                <a:cubicBezTo>
                  <a:pt x="24272" y="219868"/>
                  <a:pt x="-13034" y="439737"/>
                  <a:pt x="4429" y="666750"/>
                </a:cubicBezTo>
                <a:cubicBezTo>
                  <a:pt x="21892" y="893763"/>
                  <a:pt x="126667" y="1127125"/>
                  <a:pt x="166354" y="1362075"/>
                </a:cubicBezTo>
                <a:cubicBezTo>
                  <a:pt x="206041" y="1597025"/>
                  <a:pt x="236204" y="1827213"/>
                  <a:pt x="242554" y="2076450"/>
                </a:cubicBezTo>
                <a:cubicBezTo>
                  <a:pt x="248904" y="2325687"/>
                  <a:pt x="223504" y="2638425"/>
                  <a:pt x="204454" y="2857500"/>
                </a:cubicBezTo>
                <a:cubicBezTo>
                  <a:pt x="185404" y="3076575"/>
                  <a:pt x="113967" y="3209925"/>
                  <a:pt x="128254" y="3390900"/>
                </a:cubicBezTo>
                <a:cubicBezTo>
                  <a:pt x="142542" y="3571875"/>
                  <a:pt x="290179" y="3943350"/>
                  <a:pt x="290179" y="3943350"/>
                </a:cubicBezTo>
                <a:lnTo>
                  <a:pt x="290179" y="3943350"/>
                </a:lnTo>
                <a:lnTo>
                  <a:pt x="318754" y="39433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16" y="1664505"/>
            <a:ext cx="1143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81690"/>
            <a:ext cx="10429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 descr="C:\Users\fibichova\AppData\Local\Microsoft\Windows\Temporary Internet Files\Content.IE5\9W45AMWD\MC900215643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321" y="3543557"/>
            <a:ext cx="1121875" cy="9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8" descr="data:image/jpeg;base64,/9j/4AAQSkZJRgABAQAAAQABAAD/2wCEAAkGBhQSEBUSEhQVFBUUFxYZFhQXFBQXFxgVFBQVFxQUGBUXHCYeFxojGRUUHy8gJCcpLCwsFh8xNTAqNSYvLCkBCQoKDgwOGg8PGSkkHyIsKSkvNCwsLCwvLyosLCwsLCwpKSwpLCwpKSksKSksKSwsLCwsLCksKSk0LCwsLCwpKf/AABEIAOEA4QMBIgACEQEDEQH/xAAcAAEAAAcBAAAAAAAAAAAAAAAAAgMEBQYHCAH/xABDEAABAwIEBAMFBQYEBAcAAAABAAIDBBEFEiExBgdBURMiYRQyQnGBCCNSkbFDYoKhwfAVM3PRY3KS8TREU4OisuH/xAAaAQEAAgMBAAAAAAAAAAAAAAAAAgMBBAUG/8QALhEAAgEDAwIEBgIDAQAAAAAAAAECAwQREiExBUETUWFxIjKRobHRQoEjM/AU/9oADAMBAAIRAxEAPwDeCIiAIi8KA9RQRyg7KNRjJSWUAiIpAhebBSqaozDXde1brMKt7HkG4XHvL10K8V2xuXQhqiy7IpcMocLqYutGSmlJcMqawERFIwERQGQXt1UXJR5BGiIpAIiIAiJdAEREAREQBERAEREAREQBCiIC3THK82VVBUg6HQqnrm+YH0/RU4XlZXFS0uJKPGePc2tKnFF3RUMFXbR23f8A3VaHL0FvdU7iOYv+jXlFx5KWvdoAqNT613mt2UheY6hPXcS9NjbprESZBMWn06q5NddWlVNHNY2O3RbfTbzw34U+Hx6MhVhndFciKXNKGi69JOahFylwjWSyeTz5R6qlpXXfc+qkveSblTaP3/oV5p3kri5hj5U1g2dGmDLgiKF8gG5XpZSUVls1SJQueBvoqSSu7fmqZzyd9VyLjqtOG1Pd/YujRb5KuSt7KOlafeO5/RUlPFc+nVXNLF1biXjVXsuF2FTEfhQREXZKQiIgCIiAIiIAiIgCIiApa9ugPqqJXGqbdp/vZW5eV6tDTXz5o26L+EKbDOW/LspSLm06kqctUHhlrSfJFK+7iVCiLEpOTcn3CWNgiIomSsgq9Nen81SyylxufyUKLaq3dSrBQk9l9/chGCTyFNpn2dc9ipSKinN05Ka7EmsrBUy1pO2nqqYm+6IrK1xUrPM2YjFR4CBFNp3gG5+ihSgpySbwhJ4RWwRZRZTVSOr+wKlurj6BemXULajFRi+PI1fDnLcr0VtNS7uplPAXG5vZYp9TVWahTg2HT0rLZXIgRdYqCIiAIiIClmnc09wV6yuHXRTZY7iytrm2NiuFeVq9pPMXmL8/wXwjGa9S6NkB2KiVouprKpw63+aUusRf+yOPYOi+xcXNuFaSFWsrh1FlSy+8bbLX6nVpV4xnTecbEqScXhkCIi4psBERALrCMb5tUlLWmllz+WwfK0Zmsed2Ob7xsCLlt7XtY2VXzH40GH0hc0jxpbthHUOO8pHZguf+bKOq56wHAJ8QqmwQ+aSUuJc4kADUue8gGw7nXddnp9gq0XOpx2/Zr1KmNkdR4TjUFVH4lPKyVl7XY69j2cN2n5qtBXMuJ8J4lhL/ABHNlhANhPE4lhA11ezYHTR1vloVk/C3PadhDK2MTM28RgDJBr7xHuP/APjtv3zX6ROO9J5/IjW8zeiKw8Ocb0lc29PKC7S8bvLIL2GrDvrpcXF+qvy5E6coPElhl6afAXl1Ir69kMbpZXtjY3Vz3ODWgX6k/wBkrSfHvOh82aChvHHs6fzNkft7g0Mbd9feP7q2La0qXDxFbeZGc1E3nderXPKbmEKyIU07h7RE0BpLjeZgHva7vGmbW50PdbGVVejKjNwl2MxkpLIRFNggzH0UadOVSSjFbsN4WT2mgzG52VwARrbL1evtLWNvDC57s05ycmERFuEAiIgCIiAKlrIb+Yb/ANFVLwhUV6Ma1NwkZi8PJaUU6phyn0P92UleLq0pUpuEuUb0XlZCIirJBERAFT19eyGN0krgxjGlznOtYAf3t/uLzyVo/nVxz4shoIXeSI/fkH3pWnSPQ6hh3H4h+6tq0tncVNK47+xXOWlGE8b8UPxGrdObhg8sTPwRjUX/AHjq53qT6LdnK3hJuF0PtM7R7TUAEt0zNZuyIHXX4nW9AfdWB8k+BxPMa+oH3FOfIDaz5gL3I6hmht1Lm9iFs/FMSM0mY6AaNHYX/U6XXuKFFbRXCNJsr6Xip40la2Rp30DTbt2I9CrHjXLLDMRBdEBTTusczLN1196G+R17m+WxPdeqoosPdK6zemrnGwDe5J+V9FuTowxnggmal4l5MYhRuzxN9pYCTnhzFzbC9zGfMDpu2/zuoMA5x11IQyY+0sGmWQ2kAHaW2a/TzByzXjbnSynYabDn+PINHVLwHMboNIgdHnU76C3xdNS4NgdVidS5sbXzTPdme4nbMfNJI86AXO5/muZVpQqLE1lFibXBVcW8b1OJSfeEhl/u4G+43e2g999j7xF9Taw0Ww+XPItzwKjEgWtI8tMCWvII0dI9puzf3BrpqRaxzjl7yop8NAleBNU21lcBlYddIQRduhtmOp9L2WbGbSzdAFVOpTt4449DKTkcv8Y8NT4LiAMbi0A+JTTD8IdaxuLF42cNjcHZy3bwDxkzEaUSN8sjLNlj/C627R+B2pHyI+FXfjLhSLEqR1PICD70bwdY5GtIY/1GpBFtQT6Ec4YdXVWCYkQ4ASRHLLGTdr2OANrjcEZXA9NDbote6t4XdLMee36JRloZ08vWvI2VuwPGoquBk8Lg5j9j1B6tcOjgdCP+6uC8m1KEscNG5s0VDK0jfVT46tp9FQIt6l1KvT75XqVypRZdg669urXE0k+VXJg011XoLO7dysuOPwa04ae5EiIt8gEREAREQEEseYWKtj2EGxV2VLVwX1HT9FyOp2viw8SPK/BdSnh4ZRIiLy5thEVNiOIsgifNK7KyNpc4+jQToOp0sB1JA6rKTbwjDeDF+ZnGww+kJbbx5bthG9rDzSEEbNuNO7m+ttCcLcNS4lWMgYTeR13vPmyMGr5XG+thfci5sOqi4v4lkxGrdOb6+WOPfJG0+Rg01OpJ7klbg4F4Z/w2jyuFqqoaHTH4oozYsg2BBsbuHfTsR7Pp9n4UFHu93/3oaVSep5Mhn8KKGOkptIIAGjfzEXuSb66km/ckqkRY9xXxxBQgt0lqLaQjVrL2IdMQQQLG+QHMba5L3XdzGlEp5L/V1cNPF7RVSCOEXsfjkcAT4cTd3ONvl6rU3GnNCatHgQA09KNPCB80ljcGVw97YeUafNY7jGL1OI1AfIXzSOs1jWtvYXJEccbRo0XOgH+62/y95HhmWoxENc7QtphqGnQgynZxGoye73Ltho1KjnySSMG4B5SVGIubLJeCmJuZSPM8a/5TT72otmOgvfXZdE4Fw9T0EIhp2Bjdz+JzrAZ3u3c6wGv6Ku8QAANAFhbTpbYC2wUsrk175R+GnyWxh5nrnk7rxEXIlJyeWXJYPWusVhXNbl23EqbxogBVQtOTQfeAXPgk+p909CT0OmaKJj7f1W1a3DpPD4ITjk5n5c8cPw2pMU2bwJDllYbjw33DTKGnYtsQ4aXHqAuhqHEI5mNkie2RjtWva4OabaaEev5dVq/nby3BDsSpWgWsaiNrTrrrOAO3xafvd1qjhvi+qoX5qeZzAfeYfNG634mHQ/Pca6ravLCNx/kg8P7MjCo47HV6jiiLtlrThPnVTVJEdQPZpDYAl14XHb/MOsf8WnrdbKiqzby2t8v53XB/8/g1MXCePTubGvUvhLjDEGiwUxW72x39hesq3bb/AEXbp9Tt4pQimv6KHSlyXBFBHe2u6jXXTyslIREWQQGUDchSzWN7qGajvqND/JUT2kaFcS7vLig8aVjz5LoQjLuVjq8dAVLdXnoAqZFyp9RuJfy+hcqUUCURFoN53LQVo7nVx34knsELrsjIM7gdHSDUR6GxDDYns7T4dc/5mcbjD6U5HD2iW7Ym6EtGuaUjs3S3qR2K0Fw3g7q2qbGCdTmkedSGAgyP1Op1+pK73SbPU/Gkvb9mtVn2My5TcJjOMQlbdsZPs7Ts+Zv7WxGrIzaxHxgfhK2NV1TWNdJI4AC7nOcQLdySf++qsuOcTU2HwtZtkZlhp2kZso2ubWG9y8jU5jqStR8ScWTVr7yHKwe7E0nK31Pc6nzHv0Gi9amqS9TW5Mq4r5pOP3dFdjdQZiPOdf2f4BbqRm10y2ucX4T4OqcSm8KnYTaxkkcbMY0keZzu/oLk20Cy7lvybmrbT1JdBTEAjpJK0i4LLghrDp5iNegO437hWGQ0kTYKaNscbb2a3udySdST3JWhXuFH4psko54Mf4E5a0uGMzNvLOfene0Bw0sWxj9m09gSTfUmwtlTpLqElFwq91Ortwi6MMBERahYEREARF442FzosgiadddtvouaubvATcOqQ+EtEFRd0bM13MLbZ22OpbdwIPY2Ooud88ScUR0VK6pmByiwY0HzPeb5Gi+xNvoLkrl/iTiOWvqHzzG7nHQHZjATljbpo0X/ADuTqSV2bBz0tPgongtlNC572sYC5ziA1rRckk2AA6knoun+XXBD6CiaJpJHSus58ZkzRxX/AGbGAloI6uG5v0ssV5S8u/ZWNrJx9/I3yMI/ymO6m+okI/IG3Urbjx4kVr2zNIv2uCL/ANVu3FDxaTi+5CLw8lKxt9Aq+npw0evdUPDtYJoGyWIcczXg2u2SNzmSsNtNHteNNNFdVzbHp6o/HP5vwWTqatkERF1ioIiIAoJIgRYqNFGUIzWJLYLYtstMW+oUpXOeSwurZdeU6hbU6E0oPnt5G5Tk5LcKkxbE2U8L55XZY42lzneg2t3JJAA7kKrWiOdPHXjy+xQuvHC770jZ8oFst7atZd3XUk9gqbO2dxUUe3f2MzlpRhPFvFElfVvnfezjZjL3DIx7jB623tuST1V3o+I24dTuhp7OqZCDLKbFkdtBG3cSFtzd21yfesCsLWT8GcvqnEpAImlsQID53D7tg1/6nae63rvYaj2cMU1iPY0uS0U8E9ZPYCSeWU/vPe536n9At6cvOS8dLlqK5rZpt2xe9HEQ64N/2jtt/KNd91l/B/A1NhkWSBuaQgeJO4AvcQNbfhb2aNNeu6yAlc+4vVHaG7LIwyC7oNB2XiIuPOcpvMmXJYCIigZCIiAIignnDG5nHT+vZZB7JIGi5IA7lWqsxFojfPK7JBEC43sL5epv+Vup0UD5PGddxysZqdbADuT3t16ALRXNXmH7bL7NBYU0LjYgn71408Q9MoA8ot1J6rboW7qSx9SEpYLNzB43kxOp8SzmxM8sMd/db1cRtndoTb0Gtlm/KTltctrqpgy2vBG4XLjoRO5pNgB8IO977AXsvKnlwax/tNSw+zMJyg6CWQEeX1YNcxG50HVb7a0AWAAA2AFgANAAOgsNl6KlTUVhcI1mz1V2HSbt+oVCpkEmVwPqrZLKMIt2FVQgxSopDe1QwVcfYEWhqG+l3Njf/G7ssrBWAc080DaXE4wSaGcOeBuaeezJwPn5R/NZxQ1TZI2yMIcx7Q5jhsWuALSPQgha5InoiIAiIgCIpFVNlHqVVVqxpQc5djKWXgpqqa59ApCIvFVqsqs3OXc3orCwQvbcEai/UGx+YI2PquSMdwx0FTLA65Mcj2XIIJyuIvY99D9V1yufueGD+DiLZ2ggVEYdexA8SPyOse9gwn1d6rq9Hq6ajh5r8FVZbZNd07g17S5oeAQSwkgOAOrSWm4uNNFu/hrnvRsjbDJSupWN90Qhr4xubZbNI6dHXJ1sskwaipcVw+CeogildIwZ3FlneIwZJLPaA4eZjtjtZY7jHIalfc080sJ6NdaRnTTo7v8AEei9LOlrjhmqnubAwnjGjrAPZ6qNxOmUODZL66eG8B3Q9FcXiUHRzXehbY/mFzli3J7EIAS2Ns7RsYTmPT9m4Bx36A7HsqKg48xOheGCaZoA0imBc2xN/clGmoOot81zJ9Px8r+paqnmdJPxORnvx/XUD+q9bjberXfyK1Fgv2hJGgNq6dr9gXxOym3lBJjdcE7nQgX00WaYTzHwqrsBM2F7vhlBiNzbTMfuybm3vdD0F1qTtpx5j9CSkmZc3F4z3HzH+ymtr4z8Q+un6q3Owq4zRuDmkXBvuD1DhoQqOWBzfeBH991RoiyZkbZQdiD8iFFZYtZRtlI2JHyJTwzGTIaiqDBc/QdSrKXvmeP06NHe3yUlz3POpLifX+SxHmXx6MPiNLTyD2uQedw1MLCLg3vo86WHQEu7XtpUnJ4jyYbwWLm7zAAacNpXAstaokFiS4G5hB20IBcQTqMulisO5dcBuxGou/Mynj1kkHU7iJpPxEa+g17XouCeDpsSqPCjOVjPNLKRcRtOl7dXG1g0bkdACR0nhOEx00LIIWhjIxYAWuT1c4j3nE6k9SV3qFFQWlFDeSopqZsbGxsAaxjQ1rRsGtFgPyCmIi3CsIiICLGMLFZQTUzv2sbmX7EjyO+hyn6LEOSHETpqF1LLfxaJ/hkEG4jdm8MEnexbI30DR8zm1C/zWPX9RqtQ1VZ/hPFLnE5KetsXbWtPu89ss7Sb9B81ryWGTN5oiKICIiA8JVtlkLjdXIhA1aN3ayuUo6sInCWktggd2KjFI7+yrii1I9HpLltk/GkUIoT3C13z04XEmGeOPepntdt+zfZjxv3LD/D6raSoccwxtTTy07/dlY5h+T2kX+l7/MBblGxo0Zaorf3IOpJ8mmOQuM3inpDvGRK0dcr7Nf06FsfU+/0trtdc48vMTdQYxG2XyDxHU8wLgAA8+G7MQbWa8Nde9vJfVdHubY2XTg9sFbPFT4hh0U7Mk0bJW9pGNePoHBVCKZEwHGeS1BMD4Qkpnd43F7b+rJCb/QjpssExjkXWR6wPjqB+EHw39ej/ACnp8XXa2q3yii4JmcnLp/xDDXf+ZpC7/UjDt/o7Y99FleD8+a2OwnZFUt6lw8N50PxM8u5Hw9Oi3pLE1zS1wDmndrgC0/Np0KxPGeVGHVF/ufBdb34SWHrrl1Yd/wAPZUVLeM+VkkpFtwvnHhlRpM2SlcRqXNzMvr8Udydhu0brLKPwpwXU08U4G+R7HW+eU2HVasxvkLI27qSdsnaOUZHdbAPbdpPujUN1PRYFjXDtZhsrfFa+FxLskjHizrXBLJGHt03s4aC60p2Mf4tr7k9bN7cZ8WswumL3WNTKHCCMi4uNDI4fgF9epvbvbRGHYVVYrWZWZpppnEue47AWzPe74WjT5aAdArdiOKzVDs88skrg0NDnuLiGt2Fz0WV8vuZP+GB7fZmSCUjPIHPbLYHQAm7LDzaZdzurqFBUl6sxKWTe3DHDENBTtghHYyP+KSS3meT27DoOne7LB8D5x0FRYPe6nf2lHlvpoJBdoFzu7L1vZZpTVLZGh8bmvadnMIc07dRcdQt+OOEVsmIiKRgIiID1jrG/Za5+0PgwfTU9az3on+G4jfJKLtJIGlnN7j3/AFWxVS8S4N7bh1RS6Eujdkv+MDNEdj8bR0Vc13JIl8sOJPbsNhmcbyNHhyktteSOwJ7G4yuuPxdNhli535CcTGCtfRyOLW1A8oOlp476ehc3MPUtaF0O0qkyeoiIAiIgCIiAIQiIDmDnTgXsuLyPbo2cCZpHRzriT652k/ULePC2Le2YdTVfV8YEn+owlkh/62u//ViH2hsA8Skiq2jzQPyONh/ly2tc7kB4aAP+IfVUP2d8bzwVNG74HNlZ8pPI/X0LWH+I9lmLwwbNReltt+i8WyQCIiAIikVtYyGN0srgxjAXOcTYADrr+XqbDqgKPiPH4qKmfUTHytBs24Be4jyxtvuSfy321XOuJ4jU4xXlwZnllIayNmzWC9mi+gaBclx9SVd+IMXqcermxwRkMb5YmdGNJu6WR2wJtqegAA9dx8G8DQYdHZgzyuAEkx3cb3IA2Yy+wHYXuVV8zJcFg4a5MUkMNqtoqZXaudnmYwD8LAxzSR3c7UnoF7W8j8PebsM8Op0bIHCx6DxGk6fNbBRT0oxk0zWcgJG3MFWxxy6CSJzDm10uxzrC1tf5KzDlZi1I8vp7Xbaz4Jw0nY7OLXWB3uOi3+ixoRnJpeg5hYzSWbV0kkzbloL4HsebC1hKxtndNSHX/mslwTnbRTWE4fTO6lw8SO9tbPYM2992jpr22GDbbRUVdglPN/mwRSaZbviY42N9MxFxuToRumGu5jJMoMThnbmhljlFr3Y9rtLka2OmosqlYpLywoC/xGROgfoQ+CWSJzbADygHKNOw1ueuqutDw9VR6RVcko10qYmygXvlHiMMb+ouS52w0WctcjBdlPo5bPHrp+fX817Q4dIQPGyA9fDc4i9zoMwB2y/me2te2lY3p+eqg5rBlI5a47w9+GY1I6G7MkonhNiAGvOdoGgu0OzM7eUjXVdM8O42yrpYqiM3bKxrvkSPM09i03BHotQ/aNwAn2asaNs0Mht/HEb2/wBQantbqqr7PHE4dFJQvd5mHxYgerHG0jR8nWdb/iFVGTc6IiAIiIAiIgCIiAs3GGBe2UFRTbGWNwaf392fTMGrm7lHjXsmLw3NmyuMDxp+1Ia2+htaQRm+m3ZdUu2XJ/NPBjR4vUAXAe/xoz6THPp8nFw/hQHT+Ixahw67/NUa84UxcV2Hwz6XljBd6SDyyDc7PDhvdROFjYq6DyRZ4iIrDB45wAubADUk6ADqSegWm+JMRqMfqvZKMZaWAkvlcSGvdsJHAaEaHI3c6nQHy5PxHUS4pUOw+mJZTROtWVIIs42/8NHb3jrr0vvoPNl2BYDDRwCCnZlYLnXVznHdznW8zjpr6ACwACh8xLgkcL8Lw0EAhhHW75D70j/xOP6DYD6k3dEUksEQiKNkDjsCf77pwZIEVYzDT8Rt6DVUuKY7R0YzVE0UX/O9ua+mgZ7x3B0Gyi5oYIoqdzth/fzVTHh34nD5D/dYBjP2gaGIlsDJagjqAI2dfif5twPh6rAMX+0JXSXEEcNOOhymV4FxbV/lJFjrl67KtzZnB0O2BjASbWGpcegHUk7BY9jnMvDqTSWrizAkFkZ8VwItu2O5bv1t1XNNTjuIYi7w3SVNU47RAySbX2iZpe2bp1V8wfkniVRqYm07bA3ncGHWx9xoLgdeoGxBsVAyZ7jP2jogCKSme8296ZwYAbG3lZmJF7dRf0WB41zrxOe4EzYGnpCwN0zEj7x13i22hGm6z3A/s5wNF6qpfIfwRNEYvY/E7MXdOjdis/wXlth9Kbw0seYEEPeDK8EWsQ6QuLTcA6WQHNGH8OYjiDi9sVTUEgEyOzlpFha8shtsdNdlszl1yhxGjqoqt8kUJYbOizOeXxuJEjTk8ou2xGp1sdLLd7GW/p6KJAS8x7H+SKYiAIiIAiIgCIiALSX2jsCu2mrB0zQv+t3x2/KT+XZbtWK8zsDNXhdTENXZM7B1L4j4gA+eUj+JAYP9nbiDPTz0jjrC4SMBJPkl0eAL6APZf/3PVbPxGKzsw6/quZeUWP8AsuLQEmzJT4Lu1pSA07HZ+Q/Te111PPFmYR16fNZi8MFnVqxeOWY+zxl0TD/nTtOVzWWBMcXUvcCQX7NBO7rAXZwXrWk7Db8vzV73IlLQ0EcMbYomNYxgs1jRYAf1Pc9fVVFlZsW41oKUkVFXE1w3YwmV423ZGCQdeqw3Fef9LHcUtNJMRez5XCNux82VuYnW2mmnUKOtLgzg2ayMnYXUc7GRML5pGRMGpc5wa0DfVzrAbLnjGueOJTXDJGU7e0MYB3uPO/M4HpcEXWLQR1lfJYe0VUhtY/eSu003N7AA/RQc2MHQ+L83MJprjxjO4H9i0yDcg2ebRn6OWEYv9o6Q6UtK1m9nSvLjqNDkYGgWN/iN1j+DcisRnsZGsp2/8V4LuuuSO/UDcjdZ9gn2d6SMg1E0s9t2tAhadRa9i5219nD6KOTJqfGOZ+J1VxJVSBrtMkdom2NzltGAT71tSbjuqXBuX+IVhvDTSuB/aPGRhtcH7ySwOoI3XUGC8C0NIB7PTRMI+PKHSbWP3j7u/mr2GLANCYH9nSd1jVVDIhpdkQMj+nlzGzQbX1122KzrBuRuGwauifUO7zPuNiDZjMrevW9lsNEBTUOGxQsDIo2RtGzWMaxouSdmgDck/VVNkRALIiIAiIgCIiAIiIAiIgCIiAKFzbqJEByBxxg/seJ1MIFgyVxYN7MfZ8W+/lc38luZv2hKNlPFdk0kxjZ4jWtDWtkLfOM7yL2cOgOhHqrRzz4IqKisp5qWF8pkY5j/AA2uNjEczS4+6LseQCTrkPorBg32f6+WxmdFTtNrgu8R4Gax8rPLe1zbMOl7dAGM8/6qQn2eCGAHqbyvG2t3WZfQ/B1WFYvxbWVlmz1EsvZhecvXaNtm3sSNutlvDBvs90MVjO6WpdbUZvCZfS5DWebe/wAXXqs/wfhalpRanp4YttWxtDja5F3+8bXO56oDl/BeVmJVVjHSvY3Tzy2ibrbXz2LhYg+UHS9rrP8ABfs4PNjVVTW92QsLjt/6j7AWNvhN1vXKlkBhGDcmsMp9fAEzgb5p3GTY6DLoy38OvW6zKmpmxtysa1oFrNaAALC2wHoPyU5EAREQBERAEREAREQBERAEREAREQBERAEREAREQBERASJN/wAv/spzdkRAeoiIAiIgCIiAIiIAiIgCIiAIiIAiIgCIiAIiID//2Q=="/>
          <p:cNvSpPr>
            <a:spLocks noChangeAspect="1" noChangeArrowheads="1"/>
          </p:cNvSpPr>
          <p:nvPr/>
        </p:nvSpPr>
        <p:spPr bwMode="auto">
          <a:xfrm>
            <a:off x="63500" y="-10350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85" y="2111060"/>
            <a:ext cx="774169" cy="77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37220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94.3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28889" y="2175605"/>
            <a:ext cx="963918" cy="40011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Adresa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01769" y="2186117"/>
            <a:ext cx="811441" cy="40011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Dopis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68366" y="2875469"/>
            <a:ext cx="119616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Části dopisu: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736177" y="2221771"/>
            <a:ext cx="1189585" cy="30777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Části adresy:</a:t>
            </a:r>
          </a:p>
        </p:txBody>
      </p:sp>
      <p:sp>
        <p:nvSpPr>
          <p:cNvPr id="4" name="AutoShape 4" descr="data:image/jpeg;base64,/9j/4AAQSkZJRgABAQAAAQABAAD/2wCEAAkGBhASEBUUEA8PDxQPDxQPDw8PDw8PDw8PFBQVFBQQFBQXHCYeFxkkGRQUHy8gJCcpLCwsFR4xNTAqNSYrLCkBCQoKDQwOFAwMFCkYFBgpKSkpKSkpKSkpKSkpKSwpKSkpKSkpKSkpKSkpKSkpKSkpKSkpKSkpKSkpKSkpKSkpKf/AABEIAMIBAwMBIgACEQEDEQH/xAAbAAADAAMBAQAAAAAAAAAAAAAAAQIDBgcEBf/EAEcQAAIBAgEEChADBgcAAAAAAAABAgMRBAYhU9IHEhYxQXGSk7HRBSQyNFFUYXJzgZGhoqOywSJS8BMXM0Oz4hRCYmN0g+H/xAAXAQEBAQEAAAAAAAAAAAAAAAAAAQID/8QAGBEBAQEBAQAAAAAAAAAAAAAAAAEREgL/2gAMAwEAAhEDEQA/AOWFWEikiuYsUwSGolCSG0WhOICsU0CSK2v6zAQFirBtQIQP1lITVghXGCXGEkgC36zkyiWybATvDCwmgBsTGJ3KEgKkhW6AIG0NoSAVhOJQkgJEymic/vIqbCKsJoCWS0XJEMKiwFbUAj2WHEEVYD7WS/YeniKso1HNKNPbLatJ320Vwp8DNk3AYb8+IXFOGofLyB74kvDQfulA3uxmtSNZ3AYfSYjl09Qe4DD6XEcqlqGziGrkay9j+hpcRyqWoG4ChpcRyqWobVYljTI1f93uH02I9tLUG9j2hpsR7aWobXGISGmRqf7u6Gmr/J1AWx3Q09f5WqbWOKGmRqsdjehp8R8rVFLY4oaev7KWqbfEUxpkaetjij4xX9lLVE9jaj4xX5NLqNviNoaZGmPY3peM1uRTEtjenwYmrzdM3NolDTI0x7G8PGanNQ6yHscx8anzUdY3VkyRdTI0l7Hefvp8ytcT2OXwYr5H95ulirDTI0V7HUuDFR5h65D2PanjMOalrG+NEWKZGhPICrp6XNzX3Mcsg62mo8maN/cTG4gyNBlkLX0lH5nUY5ZEYj89HlVNU39xMcok0yNBeRWI/NR5c9Uw1sj8RFNt0Wkm805XduOJv8kebFdw/NfQNMcrTur+HODRNDuI+aUVCaAe1AD1pFJ+sSZaQRsmQT7a46M+mL+x0GxzrIV2xkfLTqL4b/Y6MzPpvymQkBUURVIEgSKQFImRSFYBDQJDAqIpsExMBIom4rgNiG2IoliZTEwiGhgwRQmSy5EASxNFMQGJoiUTNJEzQHlnE8WMdoS819B9KcT5nZTNSn5kuhko5XR7iPmroKkKh3MfNRTRphO2ENgB7IlRZLLiB97IyVsZT8qn/TkdGZzPJWVsZTtwuS9sJHTUZ9NeQolJAMjRpANCaAaHYSKAABDYEgwEAmSimJIBiGxAAmgGUY2wTBkhFy3iCmyShMllEyAbJqIdxtgYJI+X2czUankpz+ln15RPkZRK2Hq+hn9LFHLaPcx81dA5IILMvNXQDKwPUArgB6myokoq4H2Mll23R89r4ZHTLnM8k325R9Kl7mdNkjPpvyaZRCKTIq0UkSmZIoCbDRTRIANslk3ApiGIBDsIVwGxMaEwFIQ2TcoGQZCdqEDJG2IokGASAmQrlpGOaANsfLynXatZ+CjU+hn0ZHy8pJ2wdf0FRfCwOYreXEQy473qJbKwgB3AD2L1FIiJQH1sl+/KG/8AxodNjqMkcryclbF0P+RT+pI6tUM+mvLHYEUkCRGhczQZgZkpsDMyGi0wkgMLEVJEoBgkMQCZLGmDQE7YsxsqmwFIguoYwMkQkEd4UiohiQ2SwBhIcRVEUOIqkRJjbAxSR8fKtdp1vQz+ln2pHyMqO86/oKn0sDl8d5cQmFPuVxIJMrCLAD4gA9qiOwrlXA9/YOVsTR8len/UR1qrvnI+xcrV6XkrU+D/AFo67X33xmfTXlKHYIlJEaYZFQYp74QYGeJbMcTIBjaJsZLEyAhsTYNiASLRCLiBjmhwKmiAFNkxCQ4IotESZZEgiLiYJjYBEJoEEiiRsEhtAQ0fHys7zr+gn0H2WfEyu7yr+hl0AcvpP8K4hsmi/wAK4htlYS48QDAD2IpEJjQHqwMrVYelg/iR2GtvvjON4bu4+SUfczsb33xk9NeVQKYoFSMtsMyYlTIiEeiJkRigzKgAxTMkmYajAhMpIlDTAGCYxMByIky2yJICGVElIoCiJoe2CbuijDcogyWCBCYxFDGIYGOZ8PK99pV/Qv7H3JnwMs32jX9H90BzHDdwhsnCv8CKkVgesCc4BXsKsQikEZacs/E0zssXmOLJnZ8LK8IvwxT9xK15ZkxkFxMtsUjHEzTRh4QjNBmdHmpvOelATM88mZqrMDYDQ0JIbAaCSJTLYGOTDgBgkAkhjJbKMdV5hxeYx1HdlIBpF2FEqRUY7gS2CAooi47lEzNey4faNbzF9UTYZGtZcy7RrcUV8cSUc0wfcIySMWEf4TK2VlADQgj1IpEXKQFv7HYexc70oeWnF+2KOPHWuwVS9Ck/9mH0ola8vpFRYhRZltTMM0ZYsmogjHTec9UGeSO+eiDAdc86PRWZ5orOBmihSRURMDC2ZL5jHMqW8AFqJEUZGwIkzFORcmYplELfMhjpoysColyWYx3MiZUeabGkTVRSeYBXzjbITzlSZQbY1fL2XaNTy7RfMibJNmsZfy7RqedTXxxJVc5wb/CZZGHCdyZbljBX8oCuID13BMi5QRkizqeTVS+GpeSlBfCjlSkfWwuU2JpxUYVNqopJLaU3mW9vxFWXHV1Mo5assMZpnyKWqUsssbpvbTpapMa6jqCYzmG7XGaVc1S1S1ltjLfxIc1T6hh1HSWO5zZ5a4vSR5un1EvLPGaWPNU+ocp1HS1O7sHCcyWWWM3/ANquap9RSy1xmljzVPqHJ1HTmiTme7jG6WHNU+oay4xv54c1DqHJ1HR5CUs9jnDy3xn54L/qgLdtjNJDmodQ5Oo6U2JyOavLbG6SPNU+oW7XGaSPN0+ocnUdHU89iZM5xuxxm/8AtV4M1On1EbsMY/53y6WqMOnSKc85mOXbq8XwVnyKXUN5W43Ty5NPVLh06ZOpYyJ5rnLXlVjH/PlyafUPdbjPGJcmnqjDp02RjnI5puuxnjEuRT1QllbjNN8FPqGJ06SpgpnM3lXi9O+RT1Sd1WM08uRT1QvTpkp5jVdkCT/wbS/zVYL3t/Y1x5VYvTy5NPqPLj+zdetHa1ajnG6lbawX4ldXzLyjDXzKEbRMjYribCFcBXAD0JlGNMu4RRaZjSGgMhS4jHthhFtLwIGJAwLTFJkr/wBHYoYXATYA2CYriYFMVxMGwH+vACYv1vhcB7b1CbE2DABXBsTYDuK4rk3AYriuSFVcNsRcTYD2wpMVyWyKLiuFyWwC4zG2Ig9bK4PUAFFoAAiKYSAClU/uMACKRL4AApFsnhAACRMQABSY2gAgbG98AKIlvCYgAp7xLQABPCTcYASxCAKUhP7gBFImQABAmAAIAAyP/9k="/>
          <p:cNvSpPr>
            <a:spLocks noChangeAspect="1" noChangeArrowheads="1"/>
          </p:cNvSpPr>
          <p:nvPr/>
        </p:nvSpPr>
        <p:spPr bwMode="auto">
          <a:xfrm>
            <a:off x="63500" y="-1508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6588224" y="2918646"/>
            <a:ext cx="2272594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828889" y="3026367"/>
            <a:ext cx="1791264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Paní </a:t>
            </a:r>
          </a:p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Nováková Jana</a:t>
            </a:r>
          </a:p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Lesní 6</a:t>
            </a:r>
          </a:p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Domažlice</a:t>
            </a:r>
          </a:p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PSČ 601 20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56845" y="1119795"/>
            <a:ext cx="1571199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komunikačním</a:t>
            </a:r>
          </a:p>
          <a:p>
            <a:pPr algn="ctr"/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dorozumívacím </a:t>
            </a:r>
          </a:p>
          <a:p>
            <a:pPr algn="ctr"/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prostředkem.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04775" y="3524746"/>
            <a:ext cx="107220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Oslovení:</a:t>
            </a:r>
            <a:endParaRPr lang="cs-CZ" sz="1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428433" y="2447466"/>
            <a:ext cx="1550425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Neosobní</a:t>
            </a:r>
          </a:p>
          <a:p>
            <a:pPr algn="ctr"/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pro osobu, kterou</a:t>
            </a:r>
          </a:p>
          <a:p>
            <a:pPr algn="ctr"/>
            <a:r>
              <a:rPr lang="cs-CZ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álo známe.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536540" y="1232010"/>
            <a:ext cx="1632178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Osobní</a:t>
            </a:r>
          </a:p>
          <a:p>
            <a:pPr algn="ctr"/>
            <a:r>
              <a:rPr lang="cs-CZ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píšeme pro osobu, </a:t>
            </a:r>
          </a:p>
          <a:p>
            <a:pPr algn="ctr"/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kterou známe</a:t>
            </a:r>
          </a:p>
          <a:p>
            <a:pPr algn="ctr"/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(kamarádka).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559587" y="965908"/>
            <a:ext cx="175400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správná</a:t>
            </a:r>
          </a:p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přesná</a:t>
            </a:r>
            <a:endParaRPr lang="cs-CZ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ez adresy nemůže </a:t>
            </a:r>
          </a:p>
          <a:p>
            <a:pPr algn="just"/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být dopis doručen! 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783369" y="2796321"/>
            <a:ext cx="853119" cy="307777"/>
          </a:xfrm>
          <a:prstGeom prst="rect">
            <a:avLst/>
          </a:prstGeom>
          <a:solidFill>
            <a:srgbClr val="EFFC74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Oslovení</a:t>
            </a:r>
          </a:p>
        </p:txBody>
      </p:sp>
      <p:cxnSp>
        <p:nvCxnSpPr>
          <p:cNvPr id="29" name="Zakřivená spojnice 28"/>
          <p:cNvCxnSpPr/>
          <p:nvPr/>
        </p:nvCxnSpPr>
        <p:spPr>
          <a:xfrm>
            <a:off x="5658403" y="2950210"/>
            <a:ext cx="1576230" cy="197519"/>
          </a:xfrm>
          <a:prstGeom prst="curvedConnector3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761574" y="3222407"/>
            <a:ext cx="1577676" cy="307777"/>
          </a:xfrm>
          <a:prstGeom prst="rect">
            <a:avLst/>
          </a:prstGeom>
          <a:solidFill>
            <a:srgbClr val="EFFC74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Příjmení a jméno: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4754530" y="3622288"/>
            <a:ext cx="1152880" cy="307777"/>
          </a:xfrm>
          <a:prstGeom prst="rect">
            <a:avLst/>
          </a:prstGeom>
          <a:solidFill>
            <a:srgbClr val="EFFC74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Ulice a číslo: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756085" y="4099993"/>
            <a:ext cx="1353256" cy="307777"/>
          </a:xfrm>
          <a:prstGeom prst="rect">
            <a:avLst/>
          </a:prstGeom>
          <a:solidFill>
            <a:srgbClr val="EFFC74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Město, vesnice: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754530" y="4503174"/>
            <a:ext cx="2480103" cy="307777"/>
          </a:xfrm>
          <a:prstGeom prst="rect">
            <a:avLst/>
          </a:prstGeom>
          <a:solidFill>
            <a:srgbClr val="EFFC74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PSČ: 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poštovní směrovací číslo</a:t>
            </a:r>
          </a:p>
        </p:txBody>
      </p:sp>
      <p:cxnSp>
        <p:nvCxnSpPr>
          <p:cNvPr id="2048" name="Zakřivená spojnice 2047"/>
          <p:cNvCxnSpPr>
            <a:stCxn id="33" idx="3"/>
          </p:cNvCxnSpPr>
          <p:nvPr/>
        </p:nvCxnSpPr>
        <p:spPr>
          <a:xfrm flipV="1">
            <a:off x="6339250" y="3376295"/>
            <a:ext cx="866345" cy="1"/>
          </a:xfrm>
          <a:prstGeom prst="curvedConnector3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Zakřivená spojnice 2050"/>
          <p:cNvCxnSpPr>
            <a:stCxn id="34" idx="3"/>
          </p:cNvCxnSpPr>
          <p:nvPr/>
        </p:nvCxnSpPr>
        <p:spPr>
          <a:xfrm flipV="1">
            <a:off x="5907410" y="3622288"/>
            <a:ext cx="1327223" cy="153889"/>
          </a:xfrm>
          <a:prstGeom prst="curvedConnector3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Zakřivená spojnice 2053"/>
          <p:cNvCxnSpPr>
            <a:stCxn id="35" idx="3"/>
          </p:cNvCxnSpPr>
          <p:nvPr/>
        </p:nvCxnSpPr>
        <p:spPr>
          <a:xfrm flipV="1">
            <a:off x="6109341" y="3867894"/>
            <a:ext cx="1198963" cy="385988"/>
          </a:xfrm>
          <a:prstGeom prst="curvedConnector3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Zakřivená spojnice 2057"/>
          <p:cNvCxnSpPr/>
          <p:nvPr/>
        </p:nvCxnSpPr>
        <p:spPr>
          <a:xfrm rot="5400000" flipH="1" flipV="1">
            <a:off x="7116477" y="4246695"/>
            <a:ext cx="498579" cy="322152"/>
          </a:xfrm>
          <a:prstGeom prst="curvedConnector3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532991" y="3888141"/>
            <a:ext cx="141577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Začátek dopisu:</a:t>
            </a:r>
          </a:p>
        </p:txBody>
      </p:sp>
      <p:cxnSp>
        <p:nvCxnSpPr>
          <p:cNvPr id="2061" name="Přímá spojnice 2060"/>
          <p:cNvCxnSpPr>
            <a:stCxn id="3" idx="0"/>
          </p:cNvCxnSpPr>
          <p:nvPr/>
        </p:nvCxnSpPr>
        <p:spPr>
          <a:xfrm flipH="1" flipV="1">
            <a:off x="7308304" y="1920015"/>
            <a:ext cx="2544" cy="25559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Přímá spojnice 2062"/>
          <p:cNvCxnSpPr>
            <a:stCxn id="7" idx="3"/>
            <a:endCxn id="3" idx="1"/>
          </p:cNvCxnSpPr>
          <p:nvPr/>
        </p:nvCxnSpPr>
        <p:spPr>
          <a:xfrm>
            <a:off x="5925762" y="2375660"/>
            <a:ext cx="903127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Přímá spojnice 2065"/>
          <p:cNvCxnSpPr>
            <a:endCxn id="3" idx="2"/>
          </p:cNvCxnSpPr>
          <p:nvPr/>
        </p:nvCxnSpPr>
        <p:spPr>
          <a:xfrm flipV="1">
            <a:off x="7310848" y="2575715"/>
            <a:ext cx="0" cy="34293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Přímá spojnice 2071"/>
          <p:cNvCxnSpPr>
            <a:endCxn id="26" idx="0"/>
          </p:cNvCxnSpPr>
          <p:nvPr/>
        </p:nvCxnSpPr>
        <p:spPr>
          <a:xfrm>
            <a:off x="5209928" y="2524426"/>
            <a:ext cx="1" cy="271895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398798" y="4298359"/>
            <a:ext cx="251360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Obsah dopisu, vlastní sdělení: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1071200" y="4657062"/>
            <a:ext cx="116880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Rozloučení:</a:t>
            </a:r>
            <a:endParaRPr lang="cs-CZ" sz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1882831" y="3303366"/>
            <a:ext cx="141452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 a datum:</a:t>
            </a:r>
            <a:endParaRPr lang="cs-CZ" sz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5" name="Picture 6" descr="C:\Users\fibichova\AppData\Local\Microsoft\Windows\Temporary Internet Files\Content.IE5\U3KINN94\MM90039575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03" y="1158015"/>
            <a:ext cx="8001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7" name="Přímá spojnice 2076"/>
          <p:cNvCxnSpPr>
            <a:endCxn id="5" idx="0"/>
          </p:cNvCxnSpPr>
          <p:nvPr/>
        </p:nvCxnSpPr>
        <p:spPr>
          <a:xfrm>
            <a:off x="1307489" y="1858459"/>
            <a:ext cx="1" cy="32765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Přímá spojnice 2078"/>
          <p:cNvCxnSpPr>
            <a:stCxn id="5" idx="2"/>
          </p:cNvCxnSpPr>
          <p:nvPr/>
        </p:nvCxnSpPr>
        <p:spPr>
          <a:xfrm flipH="1">
            <a:off x="1307489" y="2586227"/>
            <a:ext cx="1" cy="28924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stCxn id="19" idx="3"/>
            <a:endCxn id="24" idx="1"/>
          </p:cNvCxnSpPr>
          <p:nvPr/>
        </p:nvCxnSpPr>
        <p:spPr>
          <a:xfrm>
            <a:off x="1928044" y="1489127"/>
            <a:ext cx="608496" cy="219937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>
            <a:endCxn id="23" idx="1"/>
          </p:cNvCxnSpPr>
          <p:nvPr/>
        </p:nvCxnSpPr>
        <p:spPr>
          <a:xfrm>
            <a:off x="1713378" y="2466106"/>
            <a:ext cx="715055" cy="35069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endCxn id="22" idx="0"/>
          </p:cNvCxnSpPr>
          <p:nvPr/>
        </p:nvCxnSpPr>
        <p:spPr>
          <a:xfrm flipH="1">
            <a:off x="1240877" y="3183246"/>
            <a:ext cx="66612" cy="34150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91628"/>
            <a:ext cx="2966467" cy="232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5731197" y="1809764"/>
            <a:ext cx="2520280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Novák Jan</a:t>
            </a:r>
          </a:p>
          <a:p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Školní 20</a:t>
            </a:r>
          </a:p>
          <a:p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405 01 Děčín 6</a:t>
            </a:r>
          </a:p>
          <a:p>
            <a:endParaRPr lang="cs-CZ" sz="1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Paní</a:t>
            </a:r>
          </a:p>
          <a:p>
            <a:r>
              <a:rPr lang="cs-CZ" sz="1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Nováková J.</a:t>
            </a:r>
          </a:p>
          <a:p>
            <a:r>
              <a:rPr lang="cs-CZ" sz="1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Lesní 6</a:t>
            </a:r>
          </a:p>
          <a:p>
            <a:r>
              <a:rPr lang="cs-CZ" sz="1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Domažlice </a:t>
            </a:r>
          </a:p>
          <a:p>
            <a:r>
              <a:rPr lang="cs-CZ" sz="1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PSČ 601 20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579732" y="942949"/>
            <a:ext cx="28232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Odesílatel</a:t>
            </a:r>
            <a:r>
              <a:rPr lang="cs-CZ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ten, kdo dopis píše, odesílá.</a:t>
            </a:r>
          </a:p>
        </p:txBody>
      </p:sp>
      <p:sp>
        <p:nvSpPr>
          <p:cNvPr id="8" name="Volný tvar 7"/>
          <p:cNvSpPr/>
          <p:nvPr/>
        </p:nvSpPr>
        <p:spPr>
          <a:xfrm>
            <a:off x="5229463" y="1212181"/>
            <a:ext cx="384921" cy="558894"/>
          </a:xfrm>
          <a:custGeom>
            <a:avLst/>
            <a:gdLst>
              <a:gd name="connsiteX0" fmla="*/ 277005 w 384921"/>
              <a:gd name="connsiteY0" fmla="*/ 6024 h 558894"/>
              <a:gd name="connsiteX1" fmla="*/ 780 w 384921"/>
              <a:gd name="connsiteY1" fmla="*/ 72699 h 558894"/>
              <a:gd name="connsiteX2" fmla="*/ 353205 w 384921"/>
              <a:gd name="connsiteY2" fmla="*/ 520374 h 558894"/>
              <a:gd name="connsiteX3" fmla="*/ 343680 w 384921"/>
              <a:gd name="connsiteY3" fmla="*/ 387024 h 558894"/>
              <a:gd name="connsiteX4" fmla="*/ 381780 w 384921"/>
              <a:gd name="connsiteY4" fmla="*/ 529899 h 558894"/>
              <a:gd name="connsiteX5" fmla="*/ 248430 w 384921"/>
              <a:gd name="connsiteY5" fmla="*/ 558474 h 558894"/>
              <a:gd name="connsiteX6" fmla="*/ 248430 w 384921"/>
              <a:gd name="connsiteY6" fmla="*/ 520374 h 558894"/>
              <a:gd name="connsiteX7" fmla="*/ 248430 w 384921"/>
              <a:gd name="connsiteY7" fmla="*/ 539424 h 55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921" h="558894">
                <a:moveTo>
                  <a:pt x="277005" y="6024"/>
                </a:moveTo>
                <a:cubicBezTo>
                  <a:pt x="132542" y="-3501"/>
                  <a:pt x="-11920" y="-13026"/>
                  <a:pt x="780" y="72699"/>
                </a:cubicBezTo>
                <a:cubicBezTo>
                  <a:pt x="13480" y="158424"/>
                  <a:pt x="296055" y="467986"/>
                  <a:pt x="353205" y="520374"/>
                </a:cubicBezTo>
                <a:cubicBezTo>
                  <a:pt x="410355" y="572762"/>
                  <a:pt x="338918" y="385437"/>
                  <a:pt x="343680" y="387024"/>
                </a:cubicBezTo>
                <a:cubicBezTo>
                  <a:pt x="348442" y="388611"/>
                  <a:pt x="397655" y="501324"/>
                  <a:pt x="381780" y="529899"/>
                </a:cubicBezTo>
                <a:cubicBezTo>
                  <a:pt x="365905" y="558474"/>
                  <a:pt x="270655" y="560061"/>
                  <a:pt x="248430" y="558474"/>
                </a:cubicBezTo>
                <a:cubicBezTo>
                  <a:pt x="226205" y="556887"/>
                  <a:pt x="248430" y="520374"/>
                  <a:pt x="248430" y="520374"/>
                </a:cubicBezTo>
                <a:lnTo>
                  <a:pt x="248430" y="539424"/>
                </a:ln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041139" y="3864992"/>
            <a:ext cx="1900395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Adresát:</a:t>
            </a:r>
            <a:r>
              <a:rPr lang="cs-CZ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ten, komu je dopis psán, dopis dostává. </a:t>
            </a:r>
          </a:p>
        </p:txBody>
      </p:sp>
      <p:sp>
        <p:nvSpPr>
          <p:cNvPr id="10" name="Volný tvar 9"/>
          <p:cNvSpPr/>
          <p:nvPr/>
        </p:nvSpPr>
        <p:spPr>
          <a:xfrm>
            <a:off x="7941534" y="3363838"/>
            <a:ext cx="228624" cy="560079"/>
          </a:xfrm>
          <a:custGeom>
            <a:avLst/>
            <a:gdLst>
              <a:gd name="connsiteX0" fmla="*/ 76200 w 228624"/>
              <a:gd name="connsiteY0" fmla="*/ 543001 h 560079"/>
              <a:gd name="connsiteX1" fmla="*/ 228600 w 228624"/>
              <a:gd name="connsiteY1" fmla="*/ 495376 h 560079"/>
              <a:gd name="connsiteX2" fmla="*/ 66675 w 228624"/>
              <a:gd name="connsiteY2" fmla="*/ 19126 h 560079"/>
              <a:gd name="connsiteX3" fmla="*/ 152400 w 228624"/>
              <a:gd name="connsiteY3" fmla="*/ 85801 h 560079"/>
              <a:gd name="connsiteX4" fmla="*/ 76200 w 228624"/>
              <a:gd name="connsiteY4" fmla="*/ 9601 h 560079"/>
              <a:gd name="connsiteX5" fmla="*/ 0 w 228624"/>
              <a:gd name="connsiteY5" fmla="*/ 171526 h 56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24" h="560079">
                <a:moveTo>
                  <a:pt x="76200" y="543001"/>
                </a:moveTo>
                <a:cubicBezTo>
                  <a:pt x="153193" y="562844"/>
                  <a:pt x="230187" y="582688"/>
                  <a:pt x="228600" y="495376"/>
                </a:cubicBezTo>
                <a:cubicBezTo>
                  <a:pt x="227013" y="408064"/>
                  <a:pt x="79375" y="87389"/>
                  <a:pt x="66675" y="19126"/>
                </a:cubicBezTo>
                <a:cubicBezTo>
                  <a:pt x="53975" y="-49137"/>
                  <a:pt x="150813" y="87388"/>
                  <a:pt x="152400" y="85801"/>
                </a:cubicBezTo>
                <a:cubicBezTo>
                  <a:pt x="153987" y="84214"/>
                  <a:pt x="101600" y="-4686"/>
                  <a:pt x="76200" y="9601"/>
                </a:cubicBezTo>
                <a:cubicBezTo>
                  <a:pt x="50800" y="23888"/>
                  <a:pt x="25400" y="97707"/>
                  <a:pt x="0" y="171526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69875" y="1598739"/>
            <a:ext cx="316145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Oslovení: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Vážená…, Milá babičko….,</a:t>
            </a:r>
            <a:endParaRPr lang="cs-CZ" sz="1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9248" y="2076078"/>
            <a:ext cx="396454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Začátek dopisu: </a:t>
            </a:r>
            <a:r>
              <a:rPr lang="cs-CZ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posílám pozdrav z …, děkuji za…</a:t>
            </a:r>
            <a:endParaRPr lang="cs-CZ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69875" y="2624013"/>
            <a:ext cx="316145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Obsah dopisu, vlastní sdělení: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07503" y="3098942"/>
            <a:ext cx="454072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Rozloučení: 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Ahoj, Jirka. S pozdravem…. . Těším se na naše shledání…. . Mějte se krásně, Váš vnuk …… .</a:t>
            </a:r>
            <a:endParaRPr lang="cs-CZ" sz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97141" y="3788240"/>
            <a:ext cx="316145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 a datum: 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Děčíně, 2. ledna 2013</a:t>
            </a:r>
            <a:endParaRPr lang="cs-CZ" sz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0797" y="1090861"/>
            <a:ext cx="119616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Části dopisu: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7503" y="4269715"/>
            <a:ext cx="571226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Velké písmeno 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 tvaru zájmena 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Vás, Vám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Ti, Tobě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…slouží k vyjádření</a:t>
            </a:r>
          </a:p>
          <a:p>
            <a:r>
              <a:rPr lang="cs-CZ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cty: Rádi bychom 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Vás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informovali…. . Milá babičko, přejeme </a:t>
            </a: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vše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se zakulaceným rohem na stejné straně 2"/>
          <p:cNvSpPr/>
          <p:nvPr/>
        </p:nvSpPr>
        <p:spPr>
          <a:xfrm>
            <a:off x="120898" y="1068363"/>
            <a:ext cx="4307085" cy="999331"/>
          </a:xfrm>
          <a:prstGeom prst="round2SameRect">
            <a:avLst/>
          </a:prstGeom>
          <a:solidFill>
            <a:srgbClr val="FFFF99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Napište oslovení:         Místo, datum:______________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 rodiče:</a:t>
            </a:r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____________________________________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 kamaráda</a:t>
            </a:r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:_________________________________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 cizí osobu</a:t>
            </a:r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:_________________________________</a:t>
            </a: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733137" y="771550"/>
            <a:ext cx="2592288" cy="3096344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Vyzkoušejte si psaní adresy: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______________</a:t>
            </a:r>
          </a:p>
          <a:p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________________________</a:t>
            </a:r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________________________</a:t>
            </a:r>
          </a:p>
          <a:p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________________________</a:t>
            </a:r>
          </a:p>
          <a:p>
            <a:pPr lvl="1">
              <a:lnSpc>
                <a:spcPct val="150000"/>
              </a:lnSpc>
            </a:pPr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fibichova\AppData\Local\Microsoft\Windows\Temporary Internet Files\Content.IE5\96L04NMN\MC9002873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076" y="1059582"/>
            <a:ext cx="977349" cy="6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014205" y="3221749"/>
            <a:ext cx="184731" cy="3077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cs-CZ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89776" y="3221750"/>
            <a:ext cx="184731" cy="3077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cs-CZ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96254" y="3225324"/>
            <a:ext cx="184731" cy="3077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cs-CZ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42662" y="3225324"/>
            <a:ext cx="184731" cy="3077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cs-CZ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12160" y="3225324"/>
            <a:ext cx="184731" cy="3077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cs-CZ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fibichova\AppData\Local\Microsoft\Windows\Temporary Internet Files\Content.IE5\96L04NMN\MP90030938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71550"/>
            <a:ext cx="1080120" cy="108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36575" y="2107320"/>
            <a:ext cx="4291407" cy="914229"/>
          </a:xfrm>
          <a:prstGeom prst="rect">
            <a:avLst/>
          </a:prstGeom>
          <a:solidFill>
            <a:srgbClr val="FFFF99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Začátek dopisu: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(pozdravení z výletu, z prázdnin…)</a:t>
            </a:r>
          </a:p>
          <a:p>
            <a:pPr algn="ctr"/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</a:t>
            </a:r>
          </a:p>
          <a:p>
            <a:pPr algn="ctr"/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036" y="3060418"/>
            <a:ext cx="4279946" cy="1136244"/>
          </a:xfrm>
          <a:prstGeom prst="rect">
            <a:avLst/>
          </a:prstGeom>
          <a:solidFill>
            <a:srgbClr val="FFFF99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Obsah dopisu: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(zážitek z výletu, z prázdnin…..)</a:t>
            </a:r>
          </a:p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</a:t>
            </a:r>
          </a:p>
          <a:p>
            <a:pPr algn="ctr"/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01544" y="4011910"/>
            <a:ext cx="4176464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aní, Praha, Na skalkách 12, Alena Novotná, 110 00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Brno, Vážený pan, 210 50, Pavel Dlouhý,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Drážďanská 2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C:\Users\fibichova\AppData\Local\Microsoft\Windows\Temporary Internet Files\Content.IE5\U3KINN94\MP90042279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02" y="1992055"/>
            <a:ext cx="1068363" cy="10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fibichova\AppData\Local\Microsoft\Windows\Temporary Internet Files\Content.IE5\TNX7AXTT\MC90035501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08" y="2898113"/>
            <a:ext cx="826155" cy="105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bdélník 28"/>
          <p:cNvSpPr/>
          <p:nvPr/>
        </p:nvSpPr>
        <p:spPr>
          <a:xfrm>
            <a:off x="148035" y="4299942"/>
            <a:ext cx="4279947" cy="751352"/>
          </a:xfrm>
          <a:prstGeom prst="rect">
            <a:avLst/>
          </a:prstGeom>
          <a:solidFill>
            <a:srgbClr val="FFFF99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Rozloučení: 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</a:t>
            </a:r>
          </a:p>
          <a:p>
            <a:pPr algn="ctr"/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616800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3" name="Pravidelný pětiúhelník 3212"/>
          <p:cNvSpPr/>
          <p:nvPr/>
        </p:nvSpPr>
        <p:spPr>
          <a:xfrm>
            <a:off x="5580112" y="752872"/>
            <a:ext cx="2808312" cy="2250926"/>
          </a:xfrm>
          <a:prstGeom prst="pentagon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Vymyslete krátké psaníčko pro draka.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Milý dráčku,  zaleť k mráčkům,____________________________________________________________</a:t>
            </a:r>
            <a:endParaRPr lang="cs-CZ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41" name="Picture 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2608102"/>
            <a:ext cx="2412268" cy="236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44" name="Picture 172" descr="C:\Users\fibichova\AppData\Local\Microsoft\Windows\Temporary Internet Files\Content.IE5\96L04NMN\MC9002373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3170"/>
            <a:ext cx="1477162" cy="11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4" name="Obdélník 3213"/>
          <p:cNvSpPr/>
          <p:nvPr/>
        </p:nvSpPr>
        <p:spPr>
          <a:xfrm>
            <a:off x="251520" y="2062300"/>
            <a:ext cx="4747517" cy="18190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Napište dopis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babičce a dědečkovi, že jste se vrátili v pořádku z dovolené, jenom tatínek si zlomil lyži. Moc se Vám tam líbilo. Už lyžujete mnohem lépe. Těšíte se na prarodiče a na babiččiny výborné domácí koláče. Na návštěvu přijedete  v sobotu odpoledne, jak bylo domluveno a přivezete i malé překvapení. </a:t>
            </a:r>
            <a:endParaRPr lang="cs-CZ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7970"/>
            <a:ext cx="1881043" cy="129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3970" y="1090573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letter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2514" y="3003798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usiness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letter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09031"/>
            <a:ext cx="1825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363" y="3493950"/>
            <a:ext cx="1800200" cy="120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03" y="1325576"/>
            <a:ext cx="1503002" cy="100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58" y="1187976"/>
            <a:ext cx="1432898" cy="120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fibichova\AppData\Local\Microsoft\Windows\Temporary Internet Files\Content.IE5\QGVZB4PY\MC90042416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24" y="3003798"/>
            <a:ext cx="1258064" cy="1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232076" y="4043758"/>
            <a:ext cx="188788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dirty="0"/>
              <a:t>Mr. John Brown </a:t>
            </a:r>
            <a:endParaRPr lang="cs-CZ" sz="1200" dirty="0" smtClean="0"/>
          </a:p>
          <a:p>
            <a:r>
              <a:rPr lang="cs-CZ" sz="1200" dirty="0" smtClean="0"/>
              <a:t>Garden </a:t>
            </a:r>
            <a:r>
              <a:rPr lang="cs-CZ" sz="1200" dirty="0"/>
              <a:t>street 125/52 </a:t>
            </a:r>
            <a:endParaRPr lang="cs-CZ" sz="1200" dirty="0" smtClean="0"/>
          </a:p>
          <a:p>
            <a:r>
              <a:rPr lang="cs-CZ" sz="1200" dirty="0" smtClean="0"/>
              <a:t>London, </a:t>
            </a:r>
            <a:r>
              <a:rPr lang="cs-CZ" sz="1200" dirty="0"/>
              <a:t>SW11 1DJ </a:t>
            </a:r>
            <a:endParaRPr lang="cs-CZ" sz="1200" dirty="0" smtClean="0"/>
          </a:p>
          <a:p>
            <a:r>
              <a:rPr lang="cs-CZ" sz="1200" dirty="0" smtClean="0"/>
              <a:t>United </a:t>
            </a:r>
            <a:r>
              <a:rPr lang="cs-CZ" sz="1200" dirty="0" err="1" smtClean="0"/>
              <a:t>Kingdom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19956" y="2876890"/>
            <a:ext cx="109677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Paní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Nováková Eva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Lipová 60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Praha 1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110 11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61656" y="85857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stamp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64325" y="612348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letterbox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91964" y="2448302"/>
            <a:ext cx="952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ddress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300024" y="2522914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ostman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504473" y="2786856"/>
            <a:ext cx="13681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Street, </a:t>
            </a:r>
            <a:r>
              <a:rPr lang="cs-CZ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umber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Town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Postcode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127764"/>
              </p:ext>
            </p:extLst>
          </p:nvPr>
        </p:nvGraphicFramePr>
        <p:xfrm>
          <a:off x="179510" y="1131590"/>
          <a:ext cx="7185180" cy="384876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Části adresy jsou: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úvod, obsah, závěr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maminka, tatínek, babička, děda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oslovení, jméno a příjmení, ulice a číslo, město, PSČ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obálka, poštovní známka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Oslovení je:</a:t>
                      </a:r>
                    </a:p>
                    <a:p>
                      <a:pPr marL="342900" indent="-342900" algn="l">
                        <a:buAutoNum type="arabicPeriod" startAt="3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Milá babičko…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Pozor, náledí!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Stůj!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  Dobrý den 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Adresát je ten: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kdo píše dopis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komu je dopis posílán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kdo má rád zeleninu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kdo umí psát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Adresa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musí být: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přesná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krátká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dlouhá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akorát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092669"/>
            <a:ext cx="8640960" cy="3567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://upload.wikimedia.org/wikipedia/commons/7/7f/Envelope_-_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Boonville_Address-000.jpg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upload.wikimedia.org/wikipedia/commons/c/ca/Homestead_Act_Stamp.jpg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upload.wikimedia.org/wikipedia/commons/9/93/Postovni_schranka.jpg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2,7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www.x-studio.cz/img/oznameni/1.jpg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2010.ceskyjezisek.cz/odpoved-od-jeziska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www.auto.cz/ceska-posta-chce-pristi-rok-poridit-950-aut-200-vic-nez-letos-70713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www.ben-model.cz/e-shop/cz/detail/vlaky/h0-1-87/nakladni-vagony/74755-h0-postovni-vuz-typ-b-ceska-posta-cd.html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Obrázky z databáze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klipart</a:t>
            </a:r>
          </a:p>
          <a:p>
            <a:pPr marL="342900" indent="-342900">
              <a:buFontTx/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Český jazyk pro čtvrtý ročník, R. Čechura, M. Horáčková, H. Staudková, Alter, str. 90.</a:t>
            </a:r>
          </a:p>
          <a:p>
            <a:pPr marL="342900" indent="-342900">
              <a:buFontTx/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Český jazyk 3 pro 3. ročník základní školy, Hana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Muhlhauserová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Nová škola, str. 30.</a:t>
            </a:r>
          </a:p>
          <a:p>
            <a:pPr marL="342900" indent="-342900">
              <a:buFontTx/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1099</Words>
  <Application>Microsoft Office PowerPoint</Application>
  <PresentationFormat>Předvádění na obrazovce (16:9)</PresentationFormat>
  <Paragraphs>234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94.1 Dopis, adresa</vt:lpstr>
      <vt:lpstr>94.2 Co už víš? </vt:lpstr>
      <vt:lpstr>94.3 Jaké si řekneme nové termíny a názvy?</vt:lpstr>
      <vt:lpstr>94.4 Co si řekneme nového?</vt:lpstr>
      <vt:lpstr>94.5 Procvičení a příklady</vt:lpstr>
      <vt:lpstr>94.6 Něco navíc pro šikovné</vt:lpstr>
      <vt:lpstr>94.7 CLIL</vt:lpstr>
      <vt:lpstr>94.8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227</cp:revision>
  <dcterms:created xsi:type="dcterms:W3CDTF">2010-10-18T18:21:56Z</dcterms:created>
  <dcterms:modified xsi:type="dcterms:W3CDTF">2013-03-18T17:39:05Z</dcterms:modified>
</cp:coreProperties>
</file>