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6D8"/>
    <a:srgbClr val="E51143"/>
    <a:srgbClr val="D97DC7"/>
    <a:srgbClr val="FF6969"/>
    <a:srgbClr val="9BB020"/>
    <a:srgbClr val="DAA600"/>
    <a:srgbClr val="813763"/>
    <a:srgbClr val="334F15"/>
    <a:srgbClr val="3B4A1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49" autoAdjust="0"/>
  </p:normalViewPr>
  <p:slideViewPr>
    <p:cSldViewPr>
      <p:cViewPr>
        <p:scale>
          <a:sx n="90" d="100"/>
          <a:sy n="90" d="100"/>
        </p:scale>
        <p:origin x="-810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wmf"/><Relationship Id="rId18" Type="http://schemas.openxmlformats.org/officeDocument/2006/relationships/image" Target="../media/image35.jpeg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png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wmf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wmf"/><Relationship Id="rId4" Type="http://schemas.openxmlformats.org/officeDocument/2006/relationships/hyperlink" Target="http://www.vodotop.com/index.php?main_page=product_info&amp;cPath=45_12&amp;products_id=77&amp;zenid=0dk1b93fk7u789r21qbh4vjnl0" TargetMode="External"/><Relationship Id="rId9" Type="http://schemas.openxmlformats.org/officeDocument/2006/relationships/image" Target="../media/image4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tvurce/2795-oliver-hardy/" TargetMode="External"/><Relationship Id="rId2" Type="http://schemas.openxmlformats.org/officeDocument/2006/relationships/hyperlink" Target="http://www.csfd.cz/tvurce/2794-stan-laure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ogercatlin.com/2011/10/14/laurel-and-hardy-dance/" TargetMode="External"/><Relationship Id="rId4" Type="http://schemas.openxmlformats.org/officeDocument/2006/relationships/hyperlink" Target="http://www.vodotop.com/hmozdinky-s-vrutem-c-1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26657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93.1 Popis věci a osoby, pracovní postup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1" descr="fot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165945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05727"/>
            <a:ext cx="864096" cy="15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6" y="976873"/>
            <a:ext cx="1296144" cy="16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fibichova\AppData\Local\Microsoft\Windows\Temporary Internet Files\Content.IE5\UYJHXV1T\MP90040383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27" y="643312"/>
            <a:ext cx="792088" cy="20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ibichova\AppData\Local\Microsoft\Windows\Temporary Internet Files\Content.IE5\Y13B456T\MC9004380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63" y="261657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fibichova\AppData\Local\Microsoft\Windows\Temporary Internet Files\Content.IE5\UYJHXV1T\MP90042302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45" y="696541"/>
            <a:ext cx="1606340" cy="15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fibichova\AppData\Local\Microsoft\Windows\Temporary Internet Files\Content.IE5\Y13B456T\MP90044219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46569"/>
            <a:ext cx="2156627" cy="16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695185"/>
            <a:ext cx="4218415" cy="16004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Prohlédni si obrázky a popisuj.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ostava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 vysoká, malá, štíhlá, silná, sportovní, shrbená…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bličej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kulatý, protáhlý, veselý, smutný, milý, snědý…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barva, velikost, tvar, výraz,…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lasy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krátké, dlouhé, vlnité, rovné, kudrnaté, barva…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děv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upravený, potrhaný, moderní, pracovní…  </a:t>
            </a:r>
          </a:p>
          <a:p>
            <a:pPr marL="342900" indent="-342900">
              <a:buAutoNum type="alphaLcParenR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lidé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obrázcích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dělají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buAutoNum type="alphaLcParenR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var, velikost, barva a funkce věcí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C:\Users\fibichova\AppData\Local\Microsoft\Windows\Temporary Internet Files\Content.IE5\UYJHXV1T\MC90031020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08" y="3142528"/>
            <a:ext cx="1152128" cy="11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fibichova\AppData\Local\Microsoft\Windows\Temporary Internet Files\Content.IE5\UYJHXV1T\MC90021515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50143"/>
            <a:ext cx="752839" cy="10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fibichova\AppData\Local\Microsoft\Windows\Temporary Internet Files\Content.IE5\J3XSMXA3\MC90001334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75" y="1407734"/>
            <a:ext cx="705922" cy="11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fibichova\AppData\Local\Microsoft\Windows\Temporary Internet Files\Content.IE5\Y13B456T\MP900398805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63" y="3340021"/>
            <a:ext cx="1375306" cy="9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99628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–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Popis, pracovní postup, charakteristika, osoba, věc, osnova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Prezentace popisuje,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jak postupovat při popisu osob,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věcí a pracovního postupu.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9582"/>
            <a:ext cx="2121093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 Spoj obrázek s popisem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 descr="C:\Users\fibichova\AppData\Local\Microsoft\Windows\Temporary Internet Files\Content.IE5\Y13B456T\MP9004277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91630"/>
            <a:ext cx="1080120" cy="15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bichova\AppData\Local\Microsoft\Windows\Temporary Internet Files\Content.IE5\FAPRPUS8\MP9002898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4453"/>
            <a:ext cx="1061744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bichova\AppData\Local\Microsoft\Windows\Temporary Internet Files\Content.IE5\FAPRPUS8\MP90034206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60" y="1453314"/>
            <a:ext cx="1070468" cy="15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ibichova\AppData\Local\Microsoft\Windows\Temporary Internet Files\Content.IE5\Y13B456T\MC9002803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5810"/>
            <a:ext cx="1152127" cy="15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ibichova\AppData\Local\Microsoft\Windows\Temporary Internet Files\Content.IE5\J3XSMXA3\MC9003616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32177"/>
            <a:ext cx="1161781" cy="16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fibichova\AppData\Local\Microsoft\Windows\Temporary Internet Files\Content.IE5\UYJHXV1T\MC90035886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62317"/>
            <a:ext cx="1044243" cy="15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fibichova\AppData\Local\Microsoft\Windows\Temporary Internet Files\Content.IE5\Y13B456T\MP90041170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36" y="1475219"/>
            <a:ext cx="1086642" cy="16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7504" y="3304604"/>
            <a:ext cx="2428534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Žádná žena jim neodolá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344" y="4139768"/>
            <a:ext cx="244169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Je nepostradatelným pomocníkem</a:t>
            </a:r>
          </a:p>
          <a:p>
            <a:r>
              <a:rPr lang="cs-CZ" sz="12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v každé domácnosti.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57055" y="1059581"/>
            <a:ext cx="163698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Podtrhej slovesa.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46049" y="1059581"/>
            <a:ext cx="397666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 Vymýšlej jiná slovesa, která s obrázky souvisejí.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7503" y="3581603"/>
            <a:ext cx="242047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když jsou křehké, dokáží ublížit.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3858602"/>
            <a:ext cx="252825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Rostou v mnoha druzích a barvách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5" y="4583241"/>
            <a:ext cx="242853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Pomocí vody a pracího prášku vypere špinavé prádlo.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555775" y="3273998"/>
            <a:ext cx="2613216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Někdy je neodolatelně krásná a milá.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Někdy ošklivá a zlá.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536039" y="3689497"/>
            <a:ext cx="2613215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hlavě nosí korunku. Na každý den má jiné šaty.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536038" y="4151162"/>
            <a:ext cx="226260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Jeho tělo je obrovské a zavalité.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36039" y="4428161"/>
            <a:ext cx="22626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 nosu má dlouhý chobot, kterým si podává potravu, nasává pachy i vodu, …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102135" y="3366330"/>
            <a:ext cx="1925079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to tatínek mé maminky.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102136" y="3606891"/>
            <a:ext cx="192507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Umí vyprávět ty nejkrásnější pohádky.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98775" y="4068556"/>
            <a:ext cx="227568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 své práci potřebuje plátno,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štětec a barvy.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798645" y="4467327"/>
            <a:ext cx="227568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Umí namalovat vše, na co si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pomyslíš.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074463" y="3319594"/>
            <a:ext cx="2069667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Někdo ho chová v chlívku,</a:t>
            </a:r>
          </a:p>
          <a:p>
            <a:r>
              <a:rPr lang="cs-CZ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ěkdo si do něj šetří korunky.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074333" y="3874163"/>
            <a:ext cx="2069797" cy="646331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Také se o něm říká, že nosí </a:t>
            </a: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štěstí, a že je to velmi chytré </a:t>
            </a:r>
          </a:p>
          <a:p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zvířátko.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1171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43186"/>
            <a:ext cx="321754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Popis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má být výstižný, přesný, názorný.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7504" y="1722462"/>
            <a:ext cx="472161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1. popisujeme vnější znaky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stáří, velikost, postavu, stavbu těla,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harakteristické znaky, obličej, vlasy, způsob oblékání, chůzi, zvyky, jak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žije, čím se živí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6223" y="2471042"/>
            <a:ext cx="4680519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 charakteristika 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vlastnosti člověka, zvířete,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ím nás osoba zaujala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1395536"/>
            <a:ext cx="283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Popis osoby, zvířete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6223" y="2732496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Popis věci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159" y="3075806"/>
            <a:ext cx="4695583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Popisujeme znaky důležité, nápadné.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Poté si všímáme znaků méně důležitých.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 přehlednost popisu postupujeme zleva doprava, od vrchu dolů.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Můžeme použít přirovnání. (vysoký jako jedle, štíhlý jako proutek…)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Používáme tvary slovesa být, mít, obsahovat a další slovesa - zdobí, slouží, používá se, ukrývá, připomíná,________________________ .</a:t>
            </a:r>
          </a:p>
          <a:p>
            <a:pPr marL="228600" indent="-228600">
              <a:buAutoNum type="arabicPeriod" startAt="6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Užíváme také podstatná a přídavná jména ve spojení např. – černé, kučeravé vlasy, veselá, usměvavá ústa, velké, špičaté uši, šibalský pohled…..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4292" y="1099328"/>
            <a:ext cx="16171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Doplň přirovnání.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68144" y="1654125"/>
            <a:ext cx="218146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„je chytrý jako ………….“</a:t>
            </a:r>
          </a:p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bystrý jako ………….“</a:t>
            </a:r>
          </a:p>
          <a:p>
            <a:r>
              <a:rPr lang="cs-CZ" sz="12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„je slizký jako …………..“</a:t>
            </a:r>
          </a:p>
          <a:p>
            <a:r>
              <a:rPr lang="cs-CZ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bílý jako ……………..“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černý jako ……………“</a:t>
            </a:r>
          </a:p>
          <a:p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„je špičatý jako ………… „</a:t>
            </a:r>
          </a:p>
          <a:p>
            <a:r>
              <a:rPr lang="cs-CZ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usměvavá jako ………“</a:t>
            </a:r>
          </a:p>
          <a:p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pilná jako ……………“</a:t>
            </a:r>
          </a:p>
          <a:p>
            <a:r>
              <a:rPr lang="cs-CZ" sz="1200" b="1" dirty="0" smtClean="0">
                <a:solidFill>
                  <a:srgbClr val="334F15"/>
                </a:solidFill>
                <a:latin typeface="Times New Roman" pitchFamily="18" charset="0"/>
                <a:cs typeface="Times New Roman" pitchFamily="18" charset="0"/>
              </a:rPr>
              <a:t>„je to chlap jako ………..“</a:t>
            </a:r>
          </a:p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„je kyselý jako ………….“</a:t>
            </a:r>
          </a:p>
          <a:p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„je kulatý jako ………….“</a:t>
            </a:r>
          </a:p>
          <a:p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„je rychlý jako ………….“</a:t>
            </a:r>
          </a:p>
          <a:p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„mračí se jako ………….“</a:t>
            </a:r>
          </a:p>
          <a:p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„mluví jako ……………..“</a:t>
            </a:r>
          </a:p>
          <a:p>
            <a:r>
              <a:rPr lang="cs-CZ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„plave jako ………………“</a:t>
            </a:r>
          </a:p>
          <a:p>
            <a:r>
              <a:rPr lang="cs-CZ" sz="1200" b="1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„skáče jako ………………“</a:t>
            </a:r>
          </a:p>
        </p:txBody>
      </p:sp>
      <p:pic>
        <p:nvPicPr>
          <p:cNvPr id="2050" name="Picture 2" descr="C:\Users\fibichova\AppData\Local\Microsoft\Windows\Temporary Internet Files\Content.IE5\Y13B456T\MC900441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0410"/>
            <a:ext cx="610103" cy="5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bichova\AppData\Local\Microsoft\Windows\Temporary Internet Files\Content.IE5\Y13B456T\MP9004252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67" y="627533"/>
            <a:ext cx="624220" cy="9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bichova\AppData\Local\Microsoft\Windows\Temporary Internet Files\Content.IE5\Y13B456T\MC9003244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6393"/>
            <a:ext cx="787410" cy="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ibichova\AppData\Local\Microsoft\Windows\Temporary Internet Files\Content.IE5\Y13B456T\MP90040016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38511"/>
            <a:ext cx="504056" cy="7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ibichova\AppData\Local\Microsoft\Windows\Temporary Internet Files\Content.IE5\FAPRPUS8\MC9002810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38" y="3014943"/>
            <a:ext cx="890534" cy="8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ibichova\AppData\Local\Microsoft\Windows\Temporary Internet Files\Content.IE5\Y13B456T\MP90028924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56" y="561447"/>
            <a:ext cx="706597" cy="4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ibichova\AppData\Local\Microsoft\Windows\Temporary Internet Files\Content.IE5\FAPRPUS8\MC90044040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24" y="2406736"/>
            <a:ext cx="651520" cy="6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fibichova\AppData\Local\Microsoft\Windows\Temporary Internet Files\Content.IE5\FAPRPUS8\MC9004380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55" y="1861289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fibichova\AppData\Local\Microsoft\Windows\Temporary Internet Files\Content.IE5\J3XSMXA3\MP900185194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93" y="1068536"/>
            <a:ext cx="892696" cy="7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fibichova\AppData\Local\Microsoft\Windows\Temporary Internet Files\Content.IE5\J3XSMXA3\MC900436892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09" y="999832"/>
            <a:ext cx="654293" cy="6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04" y="2495468"/>
            <a:ext cx="568168" cy="4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fibichova\AppData\Local\Microsoft\Windows\Temporary Internet Files\Content.IE5\J3XSMXA3\MP900407565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53" y="655384"/>
            <a:ext cx="509819" cy="7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fibichova\AppData\Local\Microsoft\Windows\Temporary Internet Files\Content.IE5\Y13B456T\MP900179483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57" y="1653124"/>
            <a:ext cx="951545" cy="6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fibichova\AppData\Local\Microsoft\Windows\Temporary Internet Files\Content.IE5\FAPRPUS8\MC90008405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59" y="4453061"/>
            <a:ext cx="709850" cy="7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fibichova\AppData\Local\Microsoft\Windows\Temporary Internet Files\Content.IE5\FAPRPUS8\MC900034151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84" y="4661153"/>
            <a:ext cx="569260" cy="3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fibichova\AppData\Local\Microsoft\Windows\Temporary Internet Files\Content.IE5\J3XSMXA3\MP900174983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89" y="3841189"/>
            <a:ext cx="748680" cy="6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07504" y="986482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Popis pracovního postupu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539" y="1301610"/>
            <a:ext cx="520661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Jednotlivé činnosti se uvádějí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tom pořadí, ve kterém skutečně probíhají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Pořadí je důležité dodržet, protože se jedná o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návod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jak při výrobě postupovat.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Používáme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výstižná podstatná a přídavná jména, přesně volíme slovesa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která konkrétní činnosti popisují.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778" y="224701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Osnova: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4539" y="2554792"/>
            <a:ext cx="51995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Úvod: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proč jsem se rozhodl/a pro tuto práci, tento výrobek.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Popis činností: a)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jaké pomůcky si připravím.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    b)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pracovní postu.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Závěr: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jak se mi práce dařila, jak se mi výrobek povedl, k čemu bude sloužit…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3525276"/>
            <a:ext cx="764824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Seřaď obrázky pracovního postupu do správného pořadí a vlastními slovy pracovní postup popiš.</a:t>
            </a:r>
          </a:p>
        </p:txBody>
      </p:sp>
      <p:pic>
        <p:nvPicPr>
          <p:cNvPr id="5126" name="Picture 6" descr="C:\Users\fibichova\AppData\Local\Microsoft\Windows\Temporary Internet Files\Content.IE5\FAPRPUS8\MC900356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78" y="3939923"/>
            <a:ext cx="1423418" cy="6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ibichova\AppData\Local\Microsoft\Windows\Temporary Internet Files\Content.IE5\Y13B456T\MC9002786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8" y="3951250"/>
            <a:ext cx="1543831" cy="6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ibichova\AppData\Local\Microsoft\Windows\Temporary Internet Files\Content.IE5\UYJHXV1T\MC9003473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92" y="3822316"/>
            <a:ext cx="873607" cy="8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fibichova\AppData\Local\Microsoft\Windows\Temporary Internet Files\Content.IE5\FAPRPUS8\MC90044178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82" y="3686601"/>
            <a:ext cx="1066031" cy="10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fibichova\AppData\Local\Microsoft\Windows\Temporary Internet Files\Content.IE5\J3XSMXA3\MM900283552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42" y="3723036"/>
            <a:ext cx="7620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fibichova\AppData\Local\Microsoft\Windows\Temporary Internet Files\Content.IE5\Y13B456T\MC9004133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48" y="3812750"/>
            <a:ext cx="1059045" cy="7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fibichova\AppData\Local\Microsoft\Windows\Temporary Internet Files\Content.IE5\FAPRPUS8\MC90029614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95" y="3819008"/>
            <a:ext cx="909305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17771" y="381275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olej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171128" y="4591465"/>
            <a:ext cx="24874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314122" y="4635985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469673" y="4604836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633779" y="4675264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056445" y="4591465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096572" y="4623968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239823" y="4622085"/>
            <a:ext cx="24394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89587" y="566865"/>
            <a:ext cx="3122971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Jaká slovesa  můžeš při popisu použít?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Zakroužkuj! Ke slovesům doplň vhodná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odstatná jména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( uvařím vodu).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45070" y="1308661"/>
            <a:ext cx="790601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vyklepnu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67106" y="1975802"/>
            <a:ext cx="61427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osolím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42724" y="2710031"/>
            <a:ext cx="100219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připravím si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411257" y="3043881"/>
            <a:ext cx="732893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zavolám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332358" y="2356614"/>
            <a:ext cx="867545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vymáčknu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799423" y="2356614"/>
            <a:ext cx="60144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kápnu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723185" y="3118752"/>
            <a:ext cx="72327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zasadím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75365" y="1294259"/>
            <a:ext cx="61266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přečtu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362521" y="1598957"/>
            <a:ext cx="72167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nandám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741948" y="1611229"/>
            <a:ext cx="663964" cy="276999"/>
          </a:xfrm>
          <a:prstGeom prst="rect">
            <a:avLst/>
          </a:prstGeom>
          <a:solidFill>
            <a:srgbClr val="FF696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popřeji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750114" y="2713402"/>
            <a:ext cx="66396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uvařím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7375365" y="1986756"/>
            <a:ext cx="90687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osmažím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534484" y="1371204"/>
            <a:ext cx="3466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0797" y="1096456"/>
            <a:ext cx="411714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Jak bude postupovat 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tatínek při vrtání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skobičky na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zavěšení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obrázku?  Očísluj správné pořadí vět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75087" y="983655"/>
            <a:ext cx="2497038" cy="381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2. Moje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maminka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jmenuje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Je jí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……. let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Měří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asi ……. cm.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štíhlé, sportovní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postavy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Má krásné, průzračně modré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oči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Rovné, blonďaté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vlasy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splývají na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ramena. Pro mě dokonalý, jemný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obličej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zdobí drobný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nosík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kterému tatínek říká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knoflíček,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růžová, usměvavá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ústa.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Ráda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plave, kreslí a zpívá. Každý pátek navštěvuje místní pěvecký sbor. Několikrát jsem ji viděl/a vystupovat na kulturních akcí v našem městě.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Svou maminku mám moc rád/a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protože______________________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</a:p>
          <a:p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357" y="3671530"/>
            <a:ext cx="3470822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řipraví si vrtačku, vrták, hmoždinku a skobičku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0357" y="1619676"/>
            <a:ext cx="332366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Tužkou si označí místo na stěně, kde bude vrtat.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357" y="3384312"/>
            <a:ext cx="194636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 vrtačky připevní vrták.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0357" y="2795055"/>
            <a:ext cx="2577950" cy="276999"/>
          </a:xfrm>
          <a:prstGeom prst="rect">
            <a:avLst/>
          </a:prstGeom>
          <a:solidFill>
            <a:srgbClr val="44C6D8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Zavolá maminku, aby ho pochválila.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0357" y="3107313"/>
            <a:ext cx="2408032" cy="276999"/>
          </a:xfrm>
          <a:prstGeom prst="rect">
            <a:avLst/>
          </a:prstGeom>
          <a:solidFill>
            <a:srgbClr val="D97DC7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Konečně se může pustit do vrtání.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0357" y="1896675"/>
            <a:ext cx="1209766" cy="276999"/>
          </a:xfrm>
          <a:prstGeom prst="rect">
            <a:avLst/>
          </a:prstGeom>
          <a:solidFill>
            <a:srgbClr val="9BB02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Zavěsí obrázek.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3857" y="2196706"/>
            <a:ext cx="3299301" cy="276999"/>
          </a:xfrm>
          <a:prstGeom prst="rect">
            <a:avLst/>
          </a:prstGeom>
          <a:solidFill>
            <a:srgbClr val="FF696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Nesmí zapomenout zapojit vrtačku do zásuvky!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0797" y="4006799"/>
            <a:ext cx="249619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 vzniklé díry zasune hmoždinku.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3679" y="4347855"/>
            <a:ext cx="412425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Přiloží vrtačku ke stěně tak, aby se jí vrták dotýkal v místě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značky. Stiskne spínač vrtačky a vyvrtá 5 cm hlubokou díru.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3857" y="2478035"/>
            <a:ext cx="258801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 hmoždinky našroubuje skobičku.</a:t>
            </a:r>
          </a:p>
        </p:txBody>
      </p:sp>
      <p:pic>
        <p:nvPicPr>
          <p:cNvPr id="3074" name="Picture 2" descr="C:\Users\fibichova\AppData\Local\Microsoft\Windows\Temporary Internet Files\Content.IE5\UYJHXV1T\MC90044128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37" y="3245812"/>
            <a:ext cx="1083568" cy="1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" descr="Hmoždinka s vrutem 6x40 a maticí M6 (325)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760" y="2684836"/>
            <a:ext cx="952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fibichova\AppData\Local\Microsoft\Windows\Temporary Internet Files\Content.IE5\Y13B456T\MP9004011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0" y="1649537"/>
            <a:ext cx="683000" cy="1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8" y="972901"/>
            <a:ext cx="667157" cy="100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963469" y="983655"/>
            <a:ext cx="2123728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3. Vyzkoušej si popis babičky,   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skřítka, draka,………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Koho popisuji.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Kde žije, odkud je (proč).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Celkový vzhled, postava, (koho připomíná…)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Popis obličeje (hlavy).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Vlastnosti.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Záliby, koníčky, co umí, co neumí, co dělá rád/a…..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Jiné zajímavosti …..</a:t>
            </a:r>
          </a:p>
          <a:p>
            <a:pPr marL="228600" indent="-228600">
              <a:buAutoNum type="alphaLcParenR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Proč o postavě píši, čím mě zaujala, co se mi na ní líbí, nelíbí…..</a:t>
            </a:r>
          </a:p>
        </p:txBody>
      </p:sp>
      <p:pic>
        <p:nvPicPr>
          <p:cNvPr id="3078" name="Picture 6" descr="C:\Users\fibichova\AppData\Local\Microsoft\Windows\Temporary Internet Files\Content.IE5\J3XSMXA3\MC90015719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0768"/>
            <a:ext cx="736700" cy="9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ibichova\AppData\Local\Microsoft\Windows\Temporary Internet Files\Content.IE5\UYJHXV1T\MC90040641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73" y="3792902"/>
            <a:ext cx="695962" cy="10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ibichova\AppData\Local\Microsoft\Windows\Temporary Internet Files\Content.IE5\UYJHXV1T\MC90041236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10029"/>
            <a:ext cx="64135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fibichova\AppData\Local\Microsoft\Windows\Temporary Internet Files\Content.IE5\Y13B456T\MP9002897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84" y="1004375"/>
            <a:ext cx="1148299" cy="8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ibichova\AppData\Local\Microsoft\Windows\Temporary Internet Files\Content.IE5\UYJHXV1T\MP9003988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84" y="1823544"/>
            <a:ext cx="1148299" cy="8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7967" y="1004375"/>
            <a:ext cx="3227165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Dokážeš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popsat svou oblíbenou hračku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Přines si z domova vlastní hračku, popiš ji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a řekni nám, proč si s ní rád/a hraješ.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Vyber si z obrázku libovolnou hračku,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Neříkej spolužákům jakou a  popiš ji. Tví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bystří spolužáci jistě poznají, jakou hračku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jsi jim popsal/a.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Popiš hračku, kterou si velmi přeješ.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967" y="3438703"/>
            <a:ext cx="258275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 popisu můžeš využít této osnovy.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var hračky: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elikost: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arva: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ateriál: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ásti: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unkce: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působ hraní: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11067" y="3573224"/>
            <a:ext cx="622543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Další úkoly: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Popiš, jak probíhá tvůj den.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Poznej podle popisu:  známou osobnost, svého spolužáka, zvíře.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Zkus popsat, co máš dnes ve své aktovce (v penálu) – nedívej se však do ní /něj. Pak ověř.</a:t>
            </a:r>
          </a:p>
          <a:p>
            <a:pPr marL="228600" indent="-228600">
              <a:buAutoNum type="arabicPeriod" startAt="4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Jeden spolužák si myslí věc (může ji napsat na papír), která je ve třídě, spolužáci mu kladou otázky, on odpovídá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ano, ne.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Kdo první pozná hledanou věc?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C:\Users\fibichova\AppData\Local\Microsoft\Windows\Temporary Internet Files\Content.IE5\J3XSMXA3\MP9004028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84" y="2627167"/>
            <a:ext cx="1148299" cy="8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87" y="574874"/>
            <a:ext cx="4248473" cy="290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3" y="509891"/>
            <a:ext cx="345638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93.7 CLIL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Description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bichova\AppData\Local\Microsoft\Windows\Temporary Internet Files\Content.IE5\J3XSMXA3\MP9004421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2330"/>
            <a:ext cx="2561481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96194" y="1721073"/>
            <a:ext cx="185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orking</a:t>
            </a:r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endParaRPr lang="cs-CZ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13135" y="198122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bject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fibichova\AppData\Local\Microsoft\Windows\Temporary Internet Files\Content.IE5\UYJHXV1T\MP9004230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10779"/>
            <a:ext cx="2233196" cy="22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1089074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erson</a:t>
            </a:r>
          </a:p>
        </p:txBody>
      </p:sp>
      <p:pic>
        <p:nvPicPr>
          <p:cNvPr id="1030" name="Picture 6" descr="C:\Users\fibichova\AppData\Local\Microsoft\Windows\Temporary Internet Files\Content.IE5\J3XSMXA3\MC9003098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09" y="2814900"/>
            <a:ext cx="1827886" cy="1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86220"/>
              </p:ext>
            </p:extLst>
          </p:nvPr>
        </p:nvGraphicFramePr>
        <p:xfrm>
          <a:off x="179510" y="1131590"/>
          <a:ext cx="718518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Popis má být: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nepřehledný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dlouhý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výstižný, přesný, názorný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 s obrázky</a:t>
                      </a:r>
                      <a:endParaRPr lang="cs-C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Charakteristika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osoby znamená: 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  popis vlastností člověka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popis oblečení člověka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popis částí těla člověka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popis lidské činnosti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 Při popisu pracovního postupu: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jsme pomalí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  jednotlivé činnosti uvádíme v tom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pořadí, ve kterém skutečně probíhají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   pořadí jednotlivých činností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nedodržujeme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6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  si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zpíváme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Osnova popisu se skládá z: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úvodu, popisu činnosti a závěru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začátku, prostředku a konce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začátku a konce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odstavců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500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347614"/>
            <a:ext cx="864096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http://www.csfd.cz/tvurce/2794-stan-laurel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://www.csfd.cz/tvurce/2795-oliver-hardy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www.vodotop.com/hmozdinky-s-vrutem-c-12.html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http://rogercatlin.com/2011/10/14/laurel-and-hardy-dance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v sešitech – sloh, Ludmila Zimová, Fortuna, Praha 1992, str. 40.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5, M. Horáčková, H. Staudková, J. Štroblová, Alter, 2010, str. 17, 24.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4, R. Čechura, M. Horáčková, H Staudková, Alter, 1996, str. 33, 58. </a:t>
            </a: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1738</Words>
  <Application>Microsoft Office PowerPoint</Application>
  <PresentationFormat>Předvádění na obrazovce (16:9)</PresentationFormat>
  <Paragraphs>238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93.1 Popis věci a osoby, pracovní postup</vt:lpstr>
      <vt:lpstr>93.2 Co už víš? </vt:lpstr>
      <vt:lpstr>93.3 Jaké si řekneme nové termíny a názvy?</vt:lpstr>
      <vt:lpstr>93.4 Co si řekneme nového?</vt:lpstr>
      <vt:lpstr>93.5 Procvičení a příklady</vt:lpstr>
      <vt:lpstr>93.6 Něco navíc pro šikovné</vt:lpstr>
      <vt:lpstr>93.7 CLIL - Description</vt:lpstr>
      <vt:lpstr>93.8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264</cp:revision>
  <dcterms:created xsi:type="dcterms:W3CDTF">2010-10-18T18:21:56Z</dcterms:created>
  <dcterms:modified xsi:type="dcterms:W3CDTF">2013-01-26T15:05:02Z</dcterms:modified>
</cp:coreProperties>
</file>