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99"/>
    <a:srgbClr val="CCFF99"/>
    <a:srgbClr val="FFFF00"/>
    <a:srgbClr val="99FF66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08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wmf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wmf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80748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92.1 Shoda přísudku s podmětem - několikanásobný podmět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Andrea Fibichová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:\Users\fibichova\AppData\Local\Microsoft\Windows\Temporary Internet Files\Content.IE5\9QU40RC5\MP900149034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387" y="2211710"/>
            <a:ext cx="385211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704869" y="1460272"/>
            <a:ext cx="573426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Slon, slonice a slůně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 vydali k napajedlu.</a:t>
            </a:r>
          </a:p>
        </p:txBody>
      </p:sp>
      <p:sp>
        <p:nvSpPr>
          <p:cNvPr id="4" name="Volný tvar 3"/>
          <p:cNvSpPr/>
          <p:nvPr/>
        </p:nvSpPr>
        <p:spPr>
          <a:xfrm>
            <a:off x="4477444" y="1798642"/>
            <a:ext cx="1165995" cy="61647"/>
          </a:xfrm>
          <a:custGeom>
            <a:avLst/>
            <a:gdLst>
              <a:gd name="connsiteX0" fmla="*/ 0 w 1165995"/>
              <a:gd name="connsiteY0" fmla="*/ 190519 h 246590"/>
              <a:gd name="connsiteX1" fmla="*/ 123825 w 1165995"/>
              <a:gd name="connsiteY1" fmla="*/ 19 h 246590"/>
              <a:gd name="connsiteX2" fmla="*/ 180975 w 1165995"/>
              <a:gd name="connsiteY2" fmla="*/ 200044 h 246590"/>
              <a:gd name="connsiteX3" fmla="*/ 247650 w 1165995"/>
              <a:gd name="connsiteY3" fmla="*/ 19069 h 246590"/>
              <a:gd name="connsiteX4" fmla="*/ 295275 w 1165995"/>
              <a:gd name="connsiteY4" fmla="*/ 190519 h 246590"/>
              <a:gd name="connsiteX5" fmla="*/ 371475 w 1165995"/>
              <a:gd name="connsiteY5" fmla="*/ 19069 h 246590"/>
              <a:gd name="connsiteX6" fmla="*/ 428625 w 1165995"/>
              <a:gd name="connsiteY6" fmla="*/ 190519 h 246590"/>
              <a:gd name="connsiteX7" fmla="*/ 504825 w 1165995"/>
              <a:gd name="connsiteY7" fmla="*/ 9544 h 246590"/>
              <a:gd name="connsiteX8" fmla="*/ 571500 w 1165995"/>
              <a:gd name="connsiteY8" fmla="*/ 209569 h 246590"/>
              <a:gd name="connsiteX9" fmla="*/ 657225 w 1165995"/>
              <a:gd name="connsiteY9" fmla="*/ 19069 h 246590"/>
              <a:gd name="connsiteX10" fmla="*/ 723900 w 1165995"/>
              <a:gd name="connsiteY10" fmla="*/ 228619 h 246590"/>
              <a:gd name="connsiteX11" fmla="*/ 809625 w 1165995"/>
              <a:gd name="connsiteY11" fmla="*/ 47644 h 246590"/>
              <a:gd name="connsiteX12" fmla="*/ 866775 w 1165995"/>
              <a:gd name="connsiteY12" fmla="*/ 228619 h 246590"/>
              <a:gd name="connsiteX13" fmla="*/ 942975 w 1165995"/>
              <a:gd name="connsiteY13" fmla="*/ 47644 h 246590"/>
              <a:gd name="connsiteX14" fmla="*/ 1009650 w 1165995"/>
              <a:gd name="connsiteY14" fmla="*/ 238144 h 246590"/>
              <a:gd name="connsiteX15" fmla="*/ 1095375 w 1165995"/>
              <a:gd name="connsiteY15" fmla="*/ 57169 h 246590"/>
              <a:gd name="connsiteX16" fmla="*/ 1162050 w 1165995"/>
              <a:gd name="connsiteY16" fmla="*/ 238144 h 246590"/>
              <a:gd name="connsiteX17" fmla="*/ 1152525 w 1165995"/>
              <a:gd name="connsiteY17" fmla="*/ 200044 h 24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65995" h="246590">
                <a:moveTo>
                  <a:pt x="0" y="190519"/>
                </a:moveTo>
                <a:cubicBezTo>
                  <a:pt x="46831" y="94475"/>
                  <a:pt x="93663" y="-1568"/>
                  <a:pt x="123825" y="19"/>
                </a:cubicBezTo>
                <a:cubicBezTo>
                  <a:pt x="153987" y="1606"/>
                  <a:pt x="160338" y="196869"/>
                  <a:pt x="180975" y="200044"/>
                </a:cubicBezTo>
                <a:cubicBezTo>
                  <a:pt x="201613" y="203219"/>
                  <a:pt x="228600" y="20656"/>
                  <a:pt x="247650" y="19069"/>
                </a:cubicBezTo>
                <a:cubicBezTo>
                  <a:pt x="266700" y="17482"/>
                  <a:pt x="274638" y="190519"/>
                  <a:pt x="295275" y="190519"/>
                </a:cubicBezTo>
                <a:cubicBezTo>
                  <a:pt x="315912" y="190519"/>
                  <a:pt x="349250" y="19069"/>
                  <a:pt x="371475" y="19069"/>
                </a:cubicBezTo>
                <a:cubicBezTo>
                  <a:pt x="393700" y="19069"/>
                  <a:pt x="406400" y="192106"/>
                  <a:pt x="428625" y="190519"/>
                </a:cubicBezTo>
                <a:cubicBezTo>
                  <a:pt x="450850" y="188932"/>
                  <a:pt x="481013" y="6369"/>
                  <a:pt x="504825" y="9544"/>
                </a:cubicBezTo>
                <a:cubicBezTo>
                  <a:pt x="528638" y="12719"/>
                  <a:pt x="546100" y="207982"/>
                  <a:pt x="571500" y="209569"/>
                </a:cubicBezTo>
                <a:cubicBezTo>
                  <a:pt x="596900" y="211157"/>
                  <a:pt x="631825" y="15894"/>
                  <a:pt x="657225" y="19069"/>
                </a:cubicBezTo>
                <a:cubicBezTo>
                  <a:pt x="682625" y="22244"/>
                  <a:pt x="698500" y="223857"/>
                  <a:pt x="723900" y="228619"/>
                </a:cubicBezTo>
                <a:cubicBezTo>
                  <a:pt x="749300" y="233381"/>
                  <a:pt x="785813" y="47644"/>
                  <a:pt x="809625" y="47644"/>
                </a:cubicBezTo>
                <a:cubicBezTo>
                  <a:pt x="833437" y="47644"/>
                  <a:pt x="844550" y="228619"/>
                  <a:pt x="866775" y="228619"/>
                </a:cubicBezTo>
                <a:cubicBezTo>
                  <a:pt x="889000" y="228619"/>
                  <a:pt x="919162" y="46056"/>
                  <a:pt x="942975" y="47644"/>
                </a:cubicBezTo>
                <a:cubicBezTo>
                  <a:pt x="966788" y="49232"/>
                  <a:pt x="984250" y="236557"/>
                  <a:pt x="1009650" y="238144"/>
                </a:cubicBezTo>
                <a:cubicBezTo>
                  <a:pt x="1035050" y="239732"/>
                  <a:pt x="1069975" y="57169"/>
                  <a:pt x="1095375" y="57169"/>
                </a:cubicBezTo>
                <a:cubicBezTo>
                  <a:pt x="1120775" y="57169"/>
                  <a:pt x="1152525" y="214332"/>
                  <a:pt x="1162050" y="238144"/>
                </a:cubicBezTo>
                <a:cubicBezTo>
                  <a:pt x="1171575" y="261957"/>
                  <a:pt x="1162050" y="231000"/>
                  <a:pt x="1152525" y="200044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9" name="Picture 5" descr="C:\Users\fibichova\AppData\Local\Microsoft\Windows\Temporary Internet Files\Content.IE5\DT0T9544\MP90042774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586608"/>
            <a:ext cx="850854" cy="12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fibichova\AppData\Local\Microsoft\Windows\Temporary Internet Files\Content.IE5\DT0T9544\MP90040921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86608"/>
            <a:ext cx="1584176" cy="105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379102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Andrea Fibichová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Shoda, přísudek, příčestí minulé, několikanásobný podmět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popisuje pravidla psaní koncovek v příčestí minulém v případě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několikanásobného podmětu.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691104"/>
            <a:ext cx="573426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Slon, slonice a slůně se vydali k napajedlu.</a:t>
            </a:r>
          </a:p>
        </p:txBody>
      </p:sp>
      <p:pic>
        <p:nvPicPr>
          <p:cNvPr id="6" name="Picture 9" descr="C:\Users\fibichova\AppData\Local\Microsoft\Windows\Temporary Internet Files\Content.IE5\9QU40RC5\MP90044657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861243"/>
            <a:ext cx="1584176" cy="122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1115616" y="2152769"/>
            <a:ext cx="2736304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olný tvar 7"/>
          <p:cNvSpPr/>
          <p:nvPr/>
        </p:nvSpPr>
        <p:spPr>
          <a:xfrm>
            <a:off x="3900958" y="2089656"/>
            <a:ext cx="1103090" cy="45719"/>
          </a:xfrm>
          <a:custGeom>
            <a:avLst/>
            <a:gdLst>
              <a:gd name="connsiteX0" fmla="*/ 0 w 1091863"/>
              <a:gd name="connsiteY0" fmla="*/ 85746 h 126227"/>
              <a:gd name="connsiteX1" fmla="*/ 95250 w 1091863"/>
              <a:gd name="connsiteY1" fmla="*/ 21 h 126227"/>
              <a:gd name="connsiteX2" fmla="*/ 180975 w 1091863"/>
              <a:gd name="connsiteY2" fmla="*/ 85746 h 126227"/>
              <a:gd name="connsiteX3" fmla="*/ 247650 w 1091863"/>
              <a:gd name="connsiteY3" fmla="*/ 21 h 126227"/>
              <a:gd name="connsiteX4" fmla="*/ 304800 w 1091863"/>
              <a:gd name="connsiteY4" fmla="*/ 95271 h 126227"/>
              <a:gd name="connsiteX5" fmla="*/ 371475 w 1091863"/>
              <a:gd name="connsiteY5" fmla="*/ 9546 h 126227"/>
              <a:gd name="connsiteX6" fmla="*/ 419100 w 1091863"/>
              <a:gd name="connsiteY6" fmla="*/ 95271 h 126227"/>
              <a:gd name="connsiteX7" fmla="*/ 495300 w 1091863"/>
              <a:gd name="connsiteY7" fmla="*/ 21 h 126227"/>
              <a:gd name="connsiteX8" fmla="*/ 552450 w 1091863"/>
              <a:gd name="connsiteY8" fmla="*/ 104796 h 126227"/>
              <a:gd name="connsiteX9" fmla="*/ 628650 w 1091863"/>
              <a:gd name="connsiteY9" fmla="*/ 9546 h 126227"/>
              <a:gd name="connsiteX10" fmla="*/ 685800 w 1091863"/>
              <a:gd name="connsiteY10" fmla="*/ 114321 h 126227"/>
              <a:gd name="connsiteX11" fmla="*/ 752475 w 1091863"/>
              <a:gd name="connsiteY11" fmla="*/ 9546 h 126227"/>
              <a:gd name="connsiteX12" fmla="*/ 828675 w 1091863"/>
              <a:gd name="connsiteY12" fmla="*/ 123846 h 126227"/>
              <a:gd name="connsiteX13" fmla="*/ 885825 w 1091863"/>
              <a:gd name="connsiteY13" fmla="*/ 19071 h 126227"/>
              <a:gd name="connsiteX14" fmla="*/ 942975 w 1091863"/>
              <a:gd name="connsiteY14" fmla="*/ 123846 h 126227"/>
              <a:gd name="connsiteX15" fmla="*/ 1009650 w 1091863"/>
              <a:gd name="connsiteY15" fmla="*/ 9546 h 126227"/>
              <a:gd name="connsiteX16" fmla="*/ 1085850 w 1091863"/>
              <a:gd name="connsiteY16" fmla="*/ 114321 h 126227"/>
              <a:gd name="connsiteX17" fmla="*/ 1085850 w 1091863"/>
              <a:gd name="connsiteY17" fmla="*/ 123846 h 126227"/>
              <a:gd name="connsiteX18" fmla="*/ 1076325 w 1091863"/>
              <a:gd name="connsiteY18" fmla="*/ 114321 h 12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863" h="126227">
                <a:moveTo>
                  <a:pt x="0" y="85746"/>
                </a:moveTo>
                <a:cubicBezTo>
                  <a:pt x="32544" y="42883"/>
                  <a:pt x="65088" y="21"/>
                  <a:pt x="95250" y="21"/>
                </a:cubicBezTo>
                <a:cubicBezTo>
                  <a:pt x="125412" y="21"/>
                  <a:pt x="155575" y="85746"/>
                  <a:pt x="180975" y="85746"/>
                </a:cubicBezTo>
                <a:cubicBezTo>
                  <a:pt x="206375" y="85746"/>
                  <a:pt x="227013" y="-1566"/>
                  <a:pt x="247650" y="21"/>
                </a:cubicBezTo>
                <a:cubicBezTo>
                  <a:pt x="268287" y="1608"/>
                  <a:pt x="284163" y="93684"/>
                  <a:pt x="304800" y="95271"/>
                </a:cubicBezTo>
                <a:cubicBezTo>
                  <a:pt x="325437" y="96858"/>
                  <a:pt x="352425" y="9546"/>
                  <a:pt x="371475" y="9546"/>
                </a:cubicBezTo>
                <a:cubicBezTo>
                  <a:pt x="390525" y="9546"/>
                  <a:pt x="398463" y="96858"/>
                  <a:pt x="419100" y="95271"/>
                </a:cubicBezTo>
                <a:cubicBezTo>
                  <a:pt x="439737" y="93684"/>
                  <a:pt x="473075" y="-1566"/>
                  <a:pt x="495300" y="21"/>
                </a:cubicBezTo>
                <a:cubicBezTo>
                  <a:pt x="517525" y="1608"/>
                  <a:pt x="530225" y="103209"/>
                  <a:pt x="552450" y="104796"/>
                </a:cubicBezTo>
                <a:cubicBezTo>
                  <a:pt x="574675" y="106383"/>
                  <a:pt x="606425" y="7959"/>
                  <a:pt x="628650" y="9546"/>
                </a:cubicBezTo>
                <a:cubicBezTo>
                  <a:pt x="650875" y="11133"/>
                  <a:pt x="665163" y="114321"/>
                  <a:pt x="685800" y="114321"/>
                </a:cubicBezTo>
                <a:cubicBezTo>
                  <a:pt x="706437" y="114321"/>
                  <a:pt x="728662" y="7958"/>
                  <a:pt x="752475" y="9546"/>
                </a:cubicBezTo>
                <a:cubicBezTo>
                  <a:pt x="776288" y="11134"/>
                  <a:pt x="806450" y="122259"/>
                  <a:pt x="828675" y="123846"/>
                </a:cubicBezTo>
                <a:cubicBezTo>
                  <a:pt x="850900" y="125433"/>
                  <a:pt x="866775" y="19071"/>
                  <a:pt x="885825" y="19071"/>
                </a:cubicBezTo>
                <a:cubicBezTo>
                  <a:pt x="904875" y="19071"/>
                  <a:pt x="922338" y="125433"/>
                  <a:pt x="942975" y="123846"/>
                </a:cubicBezTo>
                <a:cubicBezTo>
                  <a:pt x="963612" y="122259"/>
                  <a:pt x="985837" y="11134"/>
                  <a:pt x="1009650" y="9546"/>
                </a:cubicBezTo>
                <a:cubicBezTo>
                  <a:pt x="1033463" y="7958"/>
                  <a:pt x="1073150" y="95271"/>
                  <a:pt x="1085850" y="114321"/>
                </a:cubicBezTo>
                <a:cubicBezTo>
                  <a:pt x="1098550" y="133371"/>
                  <a:pt x="1087437" y="123846"/>
                  <a:pt x="1085850" y="123846"/>
                </a:cubicBezTo>
                <a:cubicBezTo>
                  <a:pt x="1084263" y="123846"/>
                  <a:pt x="1080294" y="119083"/>
                  <a:pt x="1076325" y="11432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1691680" y="1419622"/>
            <a:ext cx="2952328" cy="113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691680" y="1491630"/>
            <a:ext cx="2952328" cy="113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691680" y="1419622"/>
            <a:ext cx="0" cy="36004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644008" y="1430973"/>
            <a:ext cx="0" cy="36004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115616" y="3363838"/>
            <a:ext cx="608692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Slon, slonice a slůně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se vydali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skladební dvojice  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18185" y="2517150"/>
            <a:ext cx="34334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Kdo, co?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se vydali k napajedlu?</a:t>
            </a: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817527" y="4371950"/>
            <a:ext cx="3269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dělali slon, slonice a slůně? 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1997274" y="2886482"/>
            <a:ext cx="0" cy="4773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3703154" y="3825503"/>
            <a:ext cx="0" cy="54644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66023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92.3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203598"/>
            <a:ext cx="273630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Podmět několikanásobný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1923678"/>
            <a:ext cx="6696744" cy="369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Skládá se ze dvou nebo více podstatných jmen nebo zájmen v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pádě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1403648" y="1572930"/>
            <a:ext cx="0" cy="3507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455318" y="1181609"/>
            <a:ext cx="21733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Slon, slonice a slůně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2938339" y="1405127"/>
            <a:ext cx="516979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179512" y="2571750"/>
            <a:ext cx="5688632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Jsou-li všechny členy několikanásobného podmětu rodu:</a:t>
            </a:r>
          </a:p>
        </p:txBody>
      </p:sp>
      <p:pic>
        <p:nvPicPr>
          <p:cNvPr id="2050" name="Picture 2" descr="C:\Users\fibichova\AppData\Local\Microsoft\Windows\Temporary Internet Files\Content.IE5\SPPEDEX1\MC9004380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5690" flipH="1">
            <a:off x="7125302" y="1725134"/>
            <a:ext cx="1320628" cy="96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179512" y="3219083"/>
            <a:ext cx="5449130" cy="33855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užského životného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napíšeme v koncovce příčestí minulého 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1403648" y="2933338"/>
            <a:ext cx="0" cy="3507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372200" y="3249860"/>
            <a:ext cx="2628636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Zedníci a tesaři postavil - dům.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391514" y="3716744"/>
            <a:ext cx="2609322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Princezny a královny tančil -.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391514" y="4089796"/>
            <a:ext cx="2609322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Smrky a modříny se polámal -.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79512" y="3780220"/>
            <a:ext cx="5449130" cy="5847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užského neživotného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nebo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ženského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napíšeme v koncovce příčestí minulého 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79512" y="4484608"/>
            <a:ext cx="5449130" cy="33855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tředního v č. mn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napíšeme v koncovce příčestí minulého 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fibichova\AppData\Local\Microsoft\Windows\Temporary Internet Files\Content.IE5\9QU40RC5\MC9003295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744" y="1017985"/>
            <a:ext cx="1340413" cy="71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5799216" y="3157526"/>
            <a:ext cx="406682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5764752" y="3793688"/>
            <a:ext cx="441146" cy="461665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-y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781984" y="4441358"/>
            <a:ext cx="441146" cy="461665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-a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391514" y="4561551"/>
            <a:ext cx="2609322" cy="307777"/>
          </a:xfrm>
          <a:prstGeom prst="rect">
            <a:avLst/>
          </a:prstGeom>
          <a:solidFill>
            <a:srgbClr val="CCFF3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Housata a kachňata se vylíhl -.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ovéPole 18"/>
          <p:cNvSpPr txBox="1"/>
          <p:nvPr/>
        </p:nvSpPr>
        <p:spPr>
          <a:xfrm>
            <a:off x="4735804" y="1958737"/>
            <a:ext cx="309634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Psi a kočky se honil- po dvoře.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9455" y="1138839"/>
            <a:ext cx="8640961" cy="400110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Je-li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alespoň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jeden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člen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několikanásobného podmětu rodu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MUŽSKÉHO ŽIVOTNÉHO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9430" y="2791137"/>
            <a:ext cx="8634680" cy="615553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Není-li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ani jeden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členů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několikanásobného podmětu rodu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MUŽSKÉHO ŽIVOTNÉHO  </a:t>
            </a:r>
          </a:p>
          <a:p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(a nejsou-li všechny rodu středního v mn. č.)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8276986" y="1933919"/>
            <a:ext cx="483430" cy="485383"/>
          </a:xfrm>
          <a:prstGeom prst="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-i</a:t>
            </a:r>
            <a:endParaRPr lang="cs-CZ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7984159" y="3219822"/>
            <a:ext cx="0" cy="64807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7709564" y="4011910"/>
            <a:ext cx="549190" cy="473618"/>
          </a:xfrm>
          <a:prstGeom prst="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-y</a:t>
            </a:r>
            <a:endParaRPr lang="cs-CZ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8503002" y="1335992"/>
            <a:ext cx="0" cy="52900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>
            <a:off x="7293121" y="4231181"/>
            <a:ext cx="393063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102520" y="1967918"/>
            <a:ext cx="365417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Kohouti, slepice a kuřata zobal-  zrní.</a:t>
            </a:r>
          </a:p>
        </p:txBody>
      </p:sp>
      <p:cxnSp>
        <p:nvCxnSpPr>
          <p:cNvPr id="39" name="Přímá spojnice se šipkou 38"/>
          <p:cNvCxnSpPr/>
          <p:nvPr/>
        </p:nvCxnSpPr>
        <p:spPr>
          <a:xfrm flipH="1">
            <a:off x="7852672" y="2149999"/>
            <a:ext cx="40608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29184" y="4011910"/>
            <a:ext cx="271807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Kočky a koťata mňoukal-.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990478" y="4011910"/>
            <a:ext cx="322922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Kapusta, zelí a květák dozrával-.</a:t>
            </a:r>
          </a:p>
        </p:txBody>
      </p:sp>
      <p:pic>
        <p:nvPicPr>
          <p:cNvPr id="1027" name="Picture 3" descr="C:\Users\fibichova\AppData\Local\Microsoft\Windows\Temporary Internet Files\Content.IE5\SPPEDEX1\MP90044658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666" y="3867895"/>
            <a:ext cx="980261" cy="109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ibichova\AppData\Local\Microsoft\Windows\Temporary Internet Files\Content.IE5\86QM3F17\MC9002153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29889"/>
            <a:ext cx="751298" cy="61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fibichova\AppData\Local\Microsoft\Windows\Temporary Internet Files\Content.IE5\9QU40RC5\MC9001934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26" y="4437785"/>
            <a:ext cx="807318" cy="65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fibichova\AppData\Local\Microsoft\Windows\Temporary Internet Files\Content.IE5\86QM3F17\MC90033138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478" y="4516522"/>
            <a:ext cx="832584" cy="54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fibichova\AppData\Local\Microsoft\Windows\Temporary Internet Files\Content.IE5\DT0T9544\MP90044659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569" y="1650133"/>
            <a:ext cx="761827" cy="98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63813" y="1995686"/>
            <a:ext cx="421594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1.Káčata a housata plaval- na řece.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2.Muži a chlapci hrál- fotbal.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3.Traktory a kombajny pracoval- na poli.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Sedmikrásky a pampelišky vykvetl-.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5.Učitelé a žáci navštívil- divadelní 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představení.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6.Topoly a duby byl- pokáceny.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7.Naše hříbata a telata se nedávno narodil-.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3813" y="1282894"/>
            <a:ext cx="2858539" cy="369332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Doplňte správné koncovky.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572000" y="1995686"/>
            <a:ext cx="4104456" cy="2308324"/>
          </a:xfrm>
          <a:prstGeom prst="rect">
            <a:avLst/>
          </a:prstGeom>
          <a:solidFill>
            <a:srgbClr val="CCFF99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1.Lvi, lvice a lvíčata odpočíval- ve stínu         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stromů.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2.Na stole ležel- vidličky a nože.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3.V sadu poletoval- sýkorky a kosi.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4.Zákusky a chlebíčky lákal- návštěvníky.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5.Rýče, lopaty a motyčky byl- uklizeny.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6. Vrabci a jejich mláďata byl- na střeše.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7.Kobyly a hříbata se pásl- na louce.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fibichova\AppData\Local\Microsoft\Windows\Temporary Internet Files\Content.IE5\86QM3F17\MP90043933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068" y="632353"/>
            <a:ext cx="864096" cy="130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fibichova\AppData\Local\Microsoft\Windows\Temporary Internet Files\Content.IE5\86QM3F17\MP90040235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725" y="751615"/>
            <a:ext cx="1587428" cy="106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1" y="1707654"/>
            <a:ext cx="5256583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1.Šroubky a matičky se _________________. 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2.Parníky a plachetnice _________________.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3.Keře a stromy se ve větru  _____________.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4.Žáci a žákyně se _____________________.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5. Rodiče a děti ______________představení.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6.Matky a dcery _______________________.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7.___________k nám Mikuláš, anděl a dva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čerti.   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8. Mrkev, celer a petržel _________________.           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080003"/>
            <a:ext cx="5256583" cy="369332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Přiřaď vhodná příčestí z nabídky, doplň koncovku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fibichova\AppData\Local\Microsoft\Windows\Temporary Internet Files\Content.IE5\SPPEDEX1\MC9002343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46" y="805575"/>
            <a:ext cx="1321467" cy="90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372200" y="1861542"/>
            <a:ext cx="1787422" cy="2554545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hlásil-     rozsypal-  </a:t>
            </a:r>
          </a:p>
          <a:p>
            <a:pPr algn="ctr"/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odplul-     nakupoval-  </a:t>
            </a:r>
          </a:p>
          <a:p>
            <a:pPr algn="ctr"/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přišl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      </a:t>
            </a:r>
          </a:p>
          <a:p>
            <a:pPr algn="ctr"/>
            <a:r>
              <a:rPr lang="cs-CZ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ozrál-</a:t>
            </a:r>
            <a:endParaRPr lang="cs-CZ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ohýbal-        sledoval-</a:t>
            </a:r>
          </a:p>
        </p:txBody>
      </p:sp>
      <p:pic>
        <p:nvPicPr>
          <p:cNvPr id="3076" name="Picture 4" descr="C:\Users\fibichova\AppData\Local\Microsoft\Windows\Temporary Internet Files\Content.IE5\SPPEDEX1\MP90039962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997027"/>
            <a:ext cx="108012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fibichova\AppData\Local\Microsoft\Windows\Temporary Internet Files\Content.IE5\9QU40RC5\MC9004334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97857"/>
            <a:ext cx="987200" cy="129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13187" y="1132299"/>
            <a:ext cx="1512168" cy="400110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eská věta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216252" y="1091967"/>
            <a:ext cx="1800200" cy="400110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nglická věta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1882265"/>
            <a:ext cx="256440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Otec a syn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hráli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fotbal.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75302" y="2759541"/>
            <a:ext cx="3312368" cy="369332"/>
          </a:xfrm>
          <a:prstGeom prst="rect">
            <a:avLst/>
          </a:prstGeom>
          <a:solidFill>
            <a:srgbClr val="FFFF99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Father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and son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played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football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ásobení 2"/>
          <p:cNvSpPr/>
          <p:nvPr/>
        </p:nvSpPr>
        <p:spPr>
          <a:xfrm>
            <a:off x="3941479" y="1091967"/>
            <a:ext cx="360040" cy="457200"/>
          </a:xfrm>
          <a:prstGeom prst="mathMultiply">
            <a:avLst/>
          </a:prstGeom>
          <a:solidFill>
            <a:srgbClr val="FFFF99"/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50926" y="2759541"/>
            <a:ext cx="289817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Anna a Lucie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hrály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tenis.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549102" y="3529341"/>
            <a:ext cx="3288754" cy="369332"/>
          </a:xfrm>
          <a:prstGeom prst="rect">
            <a:avLst/>
          </a:prstGeom>
          <a:solidFill>
            <a:srgbClr val="FFFF99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Anna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and Lucy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played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tennis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68152" y="1913043"/>
            <a:ext cx="3837171" cy="369332"/>
          </a:xfrm>
          <a:prstGeom prst="rect">
            <a:avLst/>
          </a:prstGeom>
          <a:solidFill>
            <a:srgbClr val="FFFF99"/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Boys and girls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played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basketball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7063" y="3588569"/>
            <a:ext cx="374441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Chlapci a děvčata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hráli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basketbal.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bichova\AppData\Local\Microsoft\Windows\Temporary Internet Files\Content.IE5\86QM3F17\MP90031671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676" y="2352243"/>
            <a:ext cx="1014796" cy="155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ibichova\AppData\Local\Microsoft\Windows\Temporary Internet Files\Content.IE5\SPPEDEX1\MP90025547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838" y="4028804"/>
            <a:ext cx="1521450" cy="100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ibichova\AppData\Local\Microsoft\Windows\Temporary Internet Files\Content.IE5\DT0T9544\MC90044046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3872"/>
            <a:ext cx="953003" cy="117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3602730" y="4329560"/>
            <a:ext cx="1362475" cy="400110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Spoj věty.</a:t>
            </a:r>
          </a:p>
        </p:txBody>
      </p:sp>
      <p:cxnSp>
        <p:nvCxnSpPr>
          <p:cNvPr id="16" name="Přímá spojnice 15"/>
          <p:cNvCxnSpPr/>
          <p:nvPr/>
        </p:nvCxnSpPr>
        <p:spPr>
          <a:xfrm flipH="1" flipV="1">
            <a:off x="3059832" y="2066931"/>
            <a:ext cx="1368152" cy="87727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3240163" y="2920305"/>
            <a:ext cx="1214699" cy="73812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3701351" y="2125515"/>
            <a:ext cx="805194" cy="140683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54542"/>
              </p:ext>
            </p:extLst>
          </p:nvPr>
        </p:nvGraphicFramePr>
        <p:xfrm>
          <a:off x="179510" y="1131590"/>
          <a:ext cx="7185180" cy="38709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Podmět a přísudek tvoří?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základ souvětí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zakládající členy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základní skladební dvojici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vedlejší skladební dvojici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Jsou-li všechny členy několikanásobného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podmětu rodu mužského životného?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napíšeme v koncovce příčestí minulého –i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napíšeme   -a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napíšeme   -y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napíšeme  – i nebo – y 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Několikanásobný podmět je tvořen?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jedním podstatným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jm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v 1. pádě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   dvěma a více pod. </a:t>
                      </a:r>
                      <a:r>
                        <a:rPr lang="cs-CZ" sz="14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jm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nebo   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zájmeny v 1. pádě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   pouze zájmeny v 1. pádě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d)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pouze číslovkami v 1. pádě 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Jsou-li všechny členy několikanásobného podmětu rodu středního v mn.č.?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napíšeme v koncovce příčestí minulého –a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napíšeme   –i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napíšeme   –y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napíšeme   –i  nebo –a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92.9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Český jazyk pro 5. ročník, Horáčková M., Alter, 2010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Tx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Shoda přísudku s podmětem,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Polnická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M., Nová škola Brno, 1992.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1046</Words>
  <Application>Microsoft Office PowerPoint</Application>
  <PresentationFormat>Předvádění na obrazovce (16:9)</PresentationFormat>
  <Paragraphs>154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92.1 Shoda přísudku s podmětem - několikanásobný podmět</vt:lpstr>
      <vt:lpstr>92.2 Co už víš? </vt:lpstr>
      <vt:lpstr>92.3 Jaké si řekneme nové termíny a názvy?</vt:lpstr>
      <vt:lpstr>92.4 Co si řekneme nového?</vt:lpstr>
      <vt:lpstr>92.5 Procvičení a příklady</vt:lpstr>
      <vt:lpstr>92.6 Něco navíc pro šikovné</vt:lpstr>
      <vt:lpstr>92.7 CLIL</vt:lpstr>
      <vt:lpstr>92.8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208</cp:revision>
  <dcterms:created xsi:type="dcterms:W3CDTF">2010-10-18T18:21:56Z</dcterms:created>
  <dcterms:modified xsi:type="dcterms:W3CDTF">2013-06-09T19:05:13Z</dcterms:modified>
</cp:coreProperties>
</file>