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0000"/>
    <a:srgbClr val="FF66CC"/>
    <a:srgbClr val="E6BFBC"/>
    <a:srgbClr val="F8DDD8"/>
    <a:srgbClr val="F1DFE1"/>
    <a:srgbClr val="4F81BD"/>
    <a:srgbClr val="009900"/>
    <a:srgbClr val="FF505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4" autoAdjust="0"/>
  </p:normalViewPr>
  <p:slideViewPr>
    <p:cSldViewPr>
      <p:cViewPr>
        <p:scale>
          <a:sx n="90" d="100"/>
          <a:sy n="90" d="100"/>
        </p:scale>
        <p:origin x="-810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wmf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eg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2.gif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2"/>
            <a:ext cx="4283968" cy="855171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91.1 VÝZNAM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SLOV –</a:t>
            </a:r>
            <a:br>
              <a:rPr lang="cs-CZ" sz="25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Homonyma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 a literatura       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Pavlína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Sirová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Lock"/>
          <p:cNvSpPr>
            <a:spLocks noEditPoints="1" noChangeArrowheads="1"/>
          </p:cNvSpPr>
          <p:nvPr/>
        </p:nvSpPr>
        <p:spPr bwMode="auto">
          <a:xfrm>
            <a:off x="4355976" y="812912"/>
            <a:ext cx="1420565" cy="144016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Picture 4" descr="C:\Users\Pavlína\AppData\Local\Microsoft\Windows\Temporary Internet Files\Content.IE5\M5IK2NIN\MP900425528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93"/>
          <a:stretch/>
        </p:blipFill>
        <p:spPr bwMode="auto">
          <a:xfrm>
            <a:off x="6588224" y="654299"/>
            <a:ext cx="2330959" cy="1315194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vlína\AppData\Local\Microsoft\Windows\Temporary Internet Files\Content.IE5\31J9OTU3\MC9004414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79" y="2436975"/>
            <a:ext cx="1822450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Pavlína\AppData\Local\Microsoft\Windows\Temporary Internet Files\Content.IE5\45KRHZHM\MC90044175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7252"/>
            <a:ext cx="1587624" cy="17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Pavlína\AppData\Local\Microsoft\Windows\Temporary Internet Files\Content.IE5\45KRHZHM\MP900402348[1]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52"/>
          <a:stretch/>
        </p:blipFill>
        <p:spPr bwMode="auto">
          <a:xfrm>
            <a:off x="5240528" y="2463007"/>
            <a:ext cx="1762683" cy="1404887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Pavlína\AppData\Local\Microsoft\Windows\Temporary Internet Files\Content.IE5\M5IK2NIN\MP90040373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802173"/>
            <a:ext cx="1784581" cy="1457251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30774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Sirová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Pavlína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Význam slov - homonyma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homonyma.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Příklady a procvičování.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53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555526"/>
            <a:ext cx="4067944" cy="792088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179512" y="1754907"/>
            <a:ext cx="3168352" cy="67282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jednoznačná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mohou mít jeden význam.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059582"/>
            <a:ext cx="6336704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Každé slovo něco znamená. Slova mají ustálený význam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Pavlína\AppData\Local\Microsoft\Windows\Temporary Internet Files\Content.IE5\M5IK2NIN\MC90044174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95686"/>
            <a:ext cx="1371600" cy="165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 9"/>
          <p:cNvSpPr/>
          <p:nvPr/>
        </p:nvSpPr>
        <p:spPr>
          <a:xfrm>
            <a:off x="2201480" y="2283720"/>
            <a:ext cx="1539873" cy="28803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AUTOMOBIL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Ovál 10"/>
          <p:cNvSpPr/>
          <p:nvPr/>
        </p:nvSpPr>
        <p:spPr>
          <a:xfrm>
            <a:off x="5842531" y="609984"/>
            <a:ext cx="3168352" cy="672827"/>
          </a:xfrm>
          <a:prstGeom prst="ellipse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mnohoznačná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mohou mít více významů.</a:t>
            </a:r>
          </a:p>
        </p:txBody>
      </p:sp>
      <p:pic>
        <p:nvPicPr>
          <p:cNvPr id="12" name="Picture 4" descr="C:\Users\Pavlína\AppData\Local\Microsoft\Windows\Temporary Internet Files\Content.IE5\M5IK2NIN\MP900425528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93"/>
          <a:stretch/>
        </p:blipFill>
        <p:spPr bwMode="auto">
          <a:xfrm>
            <a:off x="7236296" y="1163977"/>
            <a:ext cx="1561023" cy="92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ál 12"/>
          <p:cNvSpPr/>
          <p:nvPr/>
        </p:nvSpPr>
        <p:spPr>
          <a:xfrm>
            <a:off x="8035651" y="1163977"/>
            <a:ext cx="959258" cy="288031"/>
          </a:xfrm>
          <a:prstGeom prst="ellipse">
            <a:avLst/>
          </a:prstGeom>
          <a:solidFill>
            <a:srgbClr val="FF505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ZÁMEK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Ovál 14"/>
          <p:cNvSpPr/>
          <p:nvPr/>
        </p:nvSpPr>
        <p:spPr>
          <a:xfrm>
            <a:off x="456345" y="4245801"/>
            <a:ext cx="4493790" cy="67282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Synonyma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mohou mít stejný nebo podobný význam.</a:t>
            </a:r>
          </a:p>
        </p:txBody>
      </p:sp>
      <p:pic>
        <p:nvPicPr>
          <p:cNvPr id="17" name="Picture 2" descr="http://thumb15.shutterstock.com/photos/thumb_large/618958/618958,1300747521,2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43"/>
          <a:stretch/>
        </p:blipFill>
        <p:spPr bwMode="auto">
          <a:xfrm>
            <a:off x="4206088" y="1627648"/>
            <a:ext cx="1428750" cy="1139400"/>
          </a:xfrm>
          <a:prstGeom prst="rect">
            <a:avLst/>
          </a:prstGeom>
          <a:noFill/>
          <a:ln w="28575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ál 17"/>
          <p:cNvSpPr/>
          <p:nvPr/>
        </p:nvSpPr>
        <p:spPr>
          <a:xfrm>
            <a:off x="3953082" y="2715766"/>
            <a:ext cx="3904968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protikladná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mají opačný, protikladný význam.</a:t>
            </a:r>
          </a:p>
        </p:txBody>
      </p:sp>
      <p:pic>
        <p:nvPicPr>
          <p:cNvPr id="1027" name="Picture 3" descr="C:\Users\Pavlína\AppData\Local\Microsoft\Windows\Temporary Internet Files\Content.IE5\45KRHZHM\MC900440568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7" y="3435846"/>
            <a:ext cx="1082182" cy="107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vál 18"/>
          <p:cNvSpPr/>
          <p:nvPr/>
        </p:nvSpPr>
        <p:spPr>
          <a:xfrm>
            <a:off x="323528" y="3971189"/>
            <a:ext cx="2376264" cy="32529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DÍVKA – HOLKA - DĚVČÁTKO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Ovál 19"/>
          <p:cNvSpPr/>
          <p:nvPr/>
        </p:nvSpPr>
        <p:spPr>
          <a:xfrm>
            <a:off x="4640110" y="3555531"/>
            <a:ext cx="4188041" cy="628337"/>
          </a:xfrm>
          <a:prstGeom prst="ellipse">
            <a:avLst/>
          </a:prstGeom>
          <a:solidFill>
            <a:srgbClr val="0099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nadřazená                        OVOCE</a:t>
            </a:r>
          </a:p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podřazená – souřadná     hruška - třešeň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893" y="4071253"/>
            <a:ext cx="1254557" cy="69946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0" grpId="0" animBg="1"/>
      <p:bldP spid="11" grpId="0" animBg="1"/>
      <p:bldP spid="13" grpId="0" animBg="1"/>
      <p:bldP spid="15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876256" cy="783163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91.3 Jaké si řekneme nové termíny a názvy?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115616" y="1048358"/>
            <a:ext cx="7200801" cy="792088"/>
          </a:xfrm>
          <a:prstGeom prst="ellipse">
            <a:avLst/>
          </a:prstGeom>
          <a:solidFill>
            <a:srgbClr val="FF66CC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Homonyma – slova stejně znějí.</a:t>
            </a:r>
            <a:endParaRPr lang="cs-CZ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7010490" y="4106826"/>
            <a:ext cx="1543075" cy="36004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KOHOUTEK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3295435" y="2354585"/>
            <a:ext cx="1132564" cy="360040"/>
          </a:xfrm>
          <a:prstGeom prst="ellipse">
            <a:avLst/>
          </a:prstGeom>
          <a:solidFill>
            <a:srgbClr val="7030A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ZÁMEK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6848636" y="3647387"/>
            <a:ext cx="504056" cy="4125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 descr="C:\Users\Pavlína\AppData\Local\Microsoft\Windows\Temporary Internet Files\Content.IE5\31J9OTU3\MC900441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644416"/>
            <a:ext cx="1822450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Pavlína\AppData\Local\Microsoft\Windows\Temporary Internet Files\Content.IE5\45KRHZHM\MC90044175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01094"/>
            <a:ext cx="1587624" cy="17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Přímá spojnice se šipkou 14"/>
          <p:cNvCxnSpPr/>
          <p:nvPr/>
        </p:nvCxnSpPr>
        <p:spPr>
          <a:xfrm flipV="1">
            <a:off x="7934250" y="3407934"/>
            <a:ext cx="238150" cy="564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ock"/>
          <p:cNvSpPr>
            <a:spLocks noEditPoints="1" noChangeArrowheads="1"/>
          </p:cNvSpPr>
          <p:nvPr/>
        </p:nvSpPr>
        <p:spPr bwMode="auto">
          <a:xfrm>
            <a:off x="3151435" y="3252776"/>
            <a:ext cx="1420565" cy="144016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" name="Picture 4" descr="C:\Users\Pavlína\AppData\Local\Microsoft\Windows\Temporary Internet Files\Content.IE5\M5IK2NIN\MP900425528[1]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93"/>
          <a:stretch/>
        </p:blipFill>
        <p:spPr bwMode="auto">
          <a:xfrm>
            <a:off x="323528" y="2470848"/>
            <a:ext cx="2330959" cy="1315194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Přímá spojnice se šipkou 20"/>
          <p:cNvCxnSpPr/>
          <p:nvPr/>
        </p:nvCxnSpPr>
        <p:spPr>
          <a:xfrm>
            <a:off x="3995936" y="2825874"/>
            <a:ext cx="288039" cy="426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2781606" y="2714625"/>
            <a:ext cx="739658" cy="222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" y="492442"/>
            <a:ext cx="4571999" cy="1071196"/>
          </a:xfrm>
        </p:spPr>
        <p:txBody>
          <a:bodyPr anchor="t"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91.4 Co si řekneme nového?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-4539"/>
            <a:ext cx="9144001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323528" y="2162765"/>
            <a:ext cx="6984776" cy="55815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Slova, která stejně znějí, ale mají různý význam, jsou</a:t>
            </a:r>
            <a:endParaRPr lang="cs-CZ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ál 13"/>
          <p:cNvSpPr/>
          <p:nvPr/>
        </p:nvSpPr>
        <p:spPr>
          <a:xfrm>
            <a:off x="2137698" y="4447675"/>
            <a:ext cx="827484" cy="36004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BÁL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láček 7"/>
          <p:cNvSpPr/>
          <p:nvPr/>
        </p:nvSpPr>
        <p:spPr>
          <a:xfrm>
            <a:off x="5148064" y="506582"/>
            <a:ext cx="3348372" cy="1656183"/>
          </a:xfrm>
          <a:prstGeom prst="cloudCallou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HOMONYMA</a:t>
            </a: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vlína\AppData\Local\Microsoft\Windows\Temporary Internet Files\Content.IE5\M5IK2NIN\MC90008958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08680"/>
            <a:ext cx="1814170" cy="178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vlína\AppData\Local\Microsoft\Windows\Temporary Internet Files\Content.IE5\31J9OTU3\MC900441729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471410"/>
            <a:ext cx="2160240" cy="195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vlína\AppData\Local\Microsoft\Windows\Temporary Internet Files\Content.IE5\RPD195FX\MC900441719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75806"/>
            <a:ext cx="1519064" cy="134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vál 21"/>
          <p:cNvSpPr/>
          <p:nvPr/>
        </p:nvSpPr>
        <p:spPr>
          <a:xfrm>
            <a:off x="5875040" y="4447675"/>
            <a:ext cx="1152128" cy="36004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STOPKY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6012160" y="3579862"/>
            <a:ext cx="438944" cy="720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451104" y="4083918"/>
            <a:ext cx="453795" cy="338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C:\Users\Pavlína\AppData\Local\Microsoft\Windows\Temporary Internet Files\Content.IE5\M5IK2NIN\MC90042808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96896"/>
            <a:ext cx="1968500" cy="182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Přímá spojnice se šipkou 32"/>
          <p:cNvCxnSpPr/>
          <p:nvPr/>
        </p:nvCxnSpPr>
        <p:spPr>
          <a:xfrm flipV="1">
            <a:off x="2716826" y="3901591"/>
            <a:ext cx="158837" cy="5209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endCxn id="1026" idx="3"/>
          </p:cNvCxnSpPr>
          <p:nvPr/>
        </p:nvCxnSpPr>
        <p:spPr>
          <a:xfrm flipH="1" flipV="1">
            <a:off x="1993682" y="3901592"/>
            <a:ext cx="465962" cy="469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8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492443"/>
            <a:ext cx="3491880" cy="783163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91.5 Procvičení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  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3707904" y="1586942"/>
            <a:ext cx="5256584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éška – načesané ovoce         klenot – klenutý most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pohyblivá kost                          klenba v kostele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v koleně                                     zlatý šperk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učitelka češtiny</a:t>
            </a:r>
          </a:p>
        </p:txBody>
      </p:sp>
      <p:sp>
        <p:nvSpPr>
          <p:cNvPr id="5" name="Ovál 4"/>
          <p:cNvSpPr/>
          <p:nvPr/>
        </p:nvSpPr>
        <p:spPr>
          <a:xfrm>
            <a:off x="179512" y="1707654"/>
            <a:ext cx="4608512" cy="2808312"/>
          </a:xfrm>
          <a:prstGeom prst="ellipse">
            <a:avLst/>
          </a:prstGeom>
          <a:solidFill>
            <a:srgbClr val="F8DDD8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Přes hlavy plavců v moři se přehoupla vysoká vlna. Na mém zimním svetru se střídá červená a modrá vlna. Při prohlídce starobylého zámku jsme si všimli lesklého brnění pro rytíře. Nervově nemocný člověk mívá často brnění </a:t>
            </a:r>
          </a:p>
          <a:p>
            <a:r>
              <a:rPr lang="cs-CZ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nohou i v rukou. Naši přátelé obývají moderní b-t. Malý Lukáš pořád zlobí, proto je často b-t. Kdy slep-š model letadla? Víme, že slep-š není had. V pohádkách vodník top-l lidi. Za velkých mrazů tatínek vydatně top-l pod kotlem.</a:t>
            </a:r>
            <a:endParaRPr lang="cs-CZ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láček 8"/>
          <p:cNvSpPr/>
          <p:nvPr/>
        </p:nvSpPr>
        <p:spPr>
          <a:xfrm>
            <a:off x="5148064" y="506583"/>
            <a:ext cx="3600400" cy="1062821"/>
          </a:xfrm>
          <a:prstGeom prst="cloudCallout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Vyber ze tří možností tu správnou. Přesvědč se o ní ve Slovníku spisovné češtiny.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láček 9"/>
          <p:cNvSpPr/>
          <p:nvPr/>
        </p:nvSpPr>
        <p:spPr>
          <a:xfrm>
            <a:off x="323528" y="1018571"/>
            <a:ext cx="3687030" cy="852563"/>
          </a:xfrm>
          <a:prstGeom prst="cloudCallout">
            <a:avLst/>
          </a:prstGeom>
          <a:solidFill>
            <a:srgbClr val="FF66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Najdi ve větách homonyma. Doplň i správná písmena.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vlína\AppData\Local\Microsoft\Windows\Temporary Internet Files\Content.IE5\M5IK2NIN\MP90022765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448" y="2869122"/>
            <a:ext cx="1972816" cy="164684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avlína\AppData\Local\Microsoft\Windows\Temporary Internet Files\Content.IE5\45KRHZHM\MP90042783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219822"/>
            <a:ext cx="1656185" cy="152929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7801"/>
            <a:ext cx="4572000" cy="1152128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91.6 Něco navíc pro šikovné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528488" y="1968438"/>
            <a:ext cx="4763591" cy="212423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ženu ________________________________</a:t>
            </a:r>
          </a:p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ženu _______________________________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řede __________________________________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řede _________________________________</a:t>
            </a:r>
          </a:p>
          <a:p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ež ____________________________________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ež ____________________________________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Pavlína\AppData\Local\Microsoft\Windows\Temporary Internet Files\Content.IE5\RPD195FX\MC90044062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19768"/>
            <a:ext cx="1984499" cy="146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Pavlína\AppData\Local\Microsoft\Windows\Temporary Internet Files\Content.IE5\45KRHZHM\MC90030093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50804"/>
            <a:ext cx="1656183" cy="141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7894"/>
            <a:ext cx="1368152" cy="121716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867894"/>
            <a:ext cx="1472952" cy="1228741"/>
          </a:xfrm>
          <a:prstGeom prst="rect">
            <a:avLst/>
          </a:prstGeom>
        </p:spPr>
      </p:pic>
      <p:sp>
        <p:nvSpPr>
          <p:cNvPr id="10" name="Obláček 9"/>
          <p:cNvSpPr/>
          <p:nvPr/>
        </p:nvSpPr>
        <p:spPr>
          <a:xfrm>
            <a:off x="323526" y="1159033"/>
            <a:ext cx="4248473" cy="1038829"/>
          </a:xfrm>
          <a:prstGeom prst="cloudCallout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Utvoř věty s danými slovy tak, abys dokázal/a, že jde o homonyma. Využij Slovník spisovné češtiny.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láček 11"/>
          <p:cNvSpPr/>
          <p:nvPr/>
        </p:nvSpPr>
        <p:spPr>
          <a:xfrm>
            <a:off x="4788024" y="2511141"/>
            <a:ext cx="4248473" cy="1038829"/>
          </a:xfrm>
          <a:prstGeom prst="cloudCallou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Rozlišuj významy slova RÁNA. Doplň náležité tvary slova RÁNA.</a:t>
            </a:r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571999" y="3723877"/>
            <a:ext cx="3261718" cy="125289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ez auta nedá ani _____________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řišel mu do _________________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má ale __________________</a:t>
            </a:r>
          </a:p>
          <a:p>
            <a:r>
              <a:rPr lang="cs-CZ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abil dvě mouchy jednou _______</a:t>
            </a:r>
            <a:endParaRPr lang="cs-CZ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307622" cy="180020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91.7 CLIL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414917" y="4670074"/>
            <a:ext cx="2314166" cy="4326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lovo, zámek, pas, kohoutek 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754288" y="1432563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word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Pavlína\AppData\Local\Microsoft\Windows\Temporary Internet Files\Content.IE5\45KRHZHM\MM900395729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501" y="607468"/>
            <a:ext cx="1856928" cy="674788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ock"/>
          <p:cNvSpPr>
            <a:spLocks noEditPoints="1" noChangeArrowheads="1"/>
          </p:cNvSpPr>
          <p:nvPr/>
        </p:nvSpPr>
        <p:spPr bwMode="auto">
          <a:xfrm>
            <a:off x="6454005" y="607468"/>
            <a:ext cx="1420565" cy="1440160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" name="Picture 4" descr="C:\Users\Pavlína\AppData\Local\Microsoft\Windows\Temporary Internet Files\Content.IE5\M5IK2NIN\MP900425528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93"/>
          <a:stretch/>
        </p:blipFill>
        <p:spPr bwMode="auto">
          <a:xfrm>
            <a:off x="4114799" y="1756466"/>
            <a:ext cx="1970919" cy="1315194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délník 17"/>
          <p:cNvSpPr/>
          <p:nvPr/>
        </p:nvSpPr>
        <p:spPr>
          <a:xfrm>
            <a:off x="5796136" y="732700"/>
            <a:ext cx="681012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lock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100259" y="1422544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castle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" descr="C:\Users\Pavlína\AppData\Local\Microsoft\Windows\Temporary Internet Files\Content.IE5\31J9OTU3\MC90044141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73920"/>
            <a:ext cx="1822450" cy="182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Pavlína\AppData\Local\Microsoft\Windows\Temporary Internet Files\Content.IE5\45KRHZHM\MC900441753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00" y="2654732"/>
            <a:ext cx="1587624" cy="17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bdélník 19"/>
          <p:cNvSpPr/>
          <p:nvPr/>
        </p:nvSpPr>
        <p:spPr>
          <a:xfrm>
            <a:off x="2051869" y="3741702"/>
            <a:ext cx="700162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tap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76337" y="3012025"/>
            <a:ext cx="723255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cock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796136" y="4453734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passport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7588429" y="3741451"/>
            <a:ext cx="914400" cy="257454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waist</a:t>
            </a:r>
            <a:endParaRPr lang="cs-CZ" sz="1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9" descr="C:\Users\Pavlína\AppData\Local\Microsoft\Windows\Temporary Internet Files\Content.IE5\M5IK2NIN\MP900403734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317" y="3358155"/>
            <a:ext cx="1762683" cy="1017934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C:\Users\Pavlína\AppData\Local\Microsoft\Windows\Temporary Internet Files\Content.IE5\45KRHZHM\MP900402348[1]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502"/>
          <a:stretch/>
        </p:blipFill>
        <p:spPr bwMode="auto">
          <a:xfrm>
            <a:off x="7164288" y="2654732"/>
            <a:ext cx="1762683" cy="1017934"/>
          </a:xfrm>
          <a:prstGeom prst="rect">
            <a:avLst/>
          </a:prstGeom>
          <a:noFill/>
          <a:ln w="25400">
            <a:solidFill>
              <a:schemeClr val="accent3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ousměrná vodorovná šipka 3"/>
          <p:cNvSpPr/>
          <p:nvPr/>
        </p:nvSpPr>
        <p:spPr>
          <a:xfrm rot="20101094">
            <a:off x="7012695" y="4185041"/>
            <a:ext cx="708380" cy="245124"/>
          </a:xfrm>
          <a:prstGeom prst="leftRight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ousměrná vodorovná šipka 25"/>
          <p:cNvSpPr/>
          <p:nvPr/>
        </p:nvSpPr>
        <p:spPr>
          <a:xfrm rot="2151519">
            <a:off x="1921437" y="2276269"/>
            <a:ext cx="692125" cy="275587"/>
          </a:xfrm>
          <a:prstGeom prst="leftRight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ousměrná vodorovná šipka 26"/>
          <p:cNvSpPr/>
          <p:nvPr/>
        </p:nvSpPr>
        <p:spPr>
          <a:xfrm rot="20101094">
            <a:off x="6211157" y="2210604"/>
            <a:ext cx="708380" cy="245124"/>
          </a:xfrm>
          <a:prstGeom prst="leftRight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4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754" y="492443"/>
            <a:ext cx="5774382" cy="855171"/>
          </a:xfrm>
        </p:spPr>
        <p:txBody>
          <a:bodyPr anchor="t"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91.8 Test znalostí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05076"/>
              </p:ext>
            </p:extLst>
          </p:nvPr>
        </p:nvGraphicFramePr>
        <p:xfrm>
          <a:off x="179510" y="1131590"/>
          <a:ext cx="7185180" cy="37878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Slova mnohoznačná mohou mít?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jeden význam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více významů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žádný význam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neexistují</a:t>
                      </a:r>
                      <a:endParaRPr lang="cs-CZ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Slova, která stejně znějí, jsou?</a:t>
                      </a:r>
                    </a:p>
                    <a:p>
                      <a:pPr marL="0" indent="0" algn="l">
                        <a:buNone/>
                      </a:pPr>
                      <a:endParaRPr lang="cs-CZ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antonyma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synonyma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homonyma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slova nadřazená</a:t>
                      </a:r>
                    </a:p>
                    <a:p>
                      <a:pPr marL="0" indent="0" algn="l">
                        <a:buNone/>
                      </a:pPr>
                      <a:endParaRPr lang="cs-CZ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Homonyma jsou slova, která</a:t>
                      </a:r>
                      <a:r>
                        <a:rPr lang="cs-CZ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="1" dirty="0" smtClean="0">
                          <a:latin typeface="Times New Roman" pitchFamily="18" charset="0"/>
                          <a:cs typeface="Times New Roman" pitchFamily="18" charset="0"/>
                        </a:rPr>
                        <a:t>mají?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latin typeface="Times New Roman" pitchFamily="18" charset="0"/>
                          <a:cs typeface="Times New Roman" pitchFamily="18" charset="0"/>
                        </a:rPr>
                        <a:t>a)</a:t>
                      </a:r>
                      <a:r>
                        <a:rPr lang="cs-C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="0" dirty="0" smtClean="0">
                          <a:latin typeface="Times New Roman" pitchFamily="18" charset="0"/>
                          <a:cs typeface="Times New Roman" pitchFamily="18" charset="0"/>
                        </a:rPr>
                        <a:t>různý význam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latin typeface="Times New Roman" pitchFamily="18" charset="0"/>
                          <a:cs typeface="Times New Roman" pitchFamily="18" charset="0"/>
                        </a:rPr>
                        <a:t>b) stejný význam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dirty="0" smtClean="0">
                          <a:latin typeface="Times New Roman" pitchFamily="18" charset="0"/>
                          <a:cs typeface="Times New Roman" pitchFamily="18" charset="0"/>
                        </a:rPr>
                        <a:t>c)</a:t>
                      </a:r>
                      <a:r>
                        <a:rPr lang="cs-C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="0" dirty="0" smtClean="0">
                          <a:latin typeface="Times New Roman" pitchFamily="18" charset="0"/>
                          <a:cs typeface="Times New Roman" pitchFamily="18" charset="0"/>
                        </a:rPr>
                        <a:t>opačný</a:t>
                      </a:r>
                      <a:r>
                        <a:rPr lang="cs-C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význam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d) neexistují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Vyber homonyma.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dívka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zámek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malý – velký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ovoce - hruška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24328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000" b="1" dirty="0" smtClean="0">
                <a:solidFill>
                  <a:srgbClr val="813763"/>
                </a:solidFill>
              </a:rPr>
              <a:t>:</a:t>
            </a:r>
            <a:endParaRPr lang="cs-CZ" sz="1000" b="1" dirty="0">
              <a:solidFill>
                <a:srgbClr val="813763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065293" y="1449819"/>
            <a:ext cx="504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/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131590"/>
            <a:ext cx="7056784" cy="33843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POUŽITÁ LITERATURA: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Pracovní sešit k Českému jazyku 5 – 1.díl , Alter 2006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5 – pracovní sešit – Hana Mikulenková,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Prodos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2008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5.ročník základní školy – 1.část –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1998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Český jazyk pro 4.ročník základní školy – 1.část –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L.Konopková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V.Tenčlová</a:t>
            </a: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Fortuna 1996</a:t>
            </a:r>
          </a:p>
          <a:p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0" y="504056"/>
            <a:ext cx="4411191" cy="62753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91.9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Použitá literatura, zdroje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95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866</Words>
  <Application>Microsoft Office PowerPoint</Application>
  <PresentationFormat>Předvádění na obrazovce (16:9)</PresentationFormat>
  <Paragraphs>145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91.1 VÝZNAM SLOV –             Homonyma </vt:lpstr>
      <vt:lpstr>91.2 Co už víš?</vt:lpstr>
      <vt:lpstr>91.3 Jaké si řekneme nové termíny a názvy?                  </vt:lpstr>
      <vt:lpstr>91.4 Co si řekneme nového? </vt:lpstr>
      <vt:lpstr>91.5 Procvičení </vt:lpstr>
      <vt:lpstr>91.6 Něco navíc pro šikovné </vt:lpstr>
      <vt:lpstr>91.7 CLIL                                                         </vt:lpstr>
      <vt:lpstr>91.8 Test znalostí                   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271</cp:revision>
  <dcterms:created xsi:type="dcterms:W3CDTF">2010-10-18T18:21:56Z</dcterms:created>
  <dcterms:modified xsi:type="dcterms:W3CDTF">2013-06-09T19:02:45Z</dcterms:modified>
</cp:coreProperties>
</file>