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FF0000"/>
    <a:srgbClr val="009900"/>
    <a:srgbClr val="FF66CC"/>
    <a:srgbClr val="E6BFBC"/>
    <a:srgbClr val="F8DDD8"/>
    <a:srgbClr val="F1DFE1"/>
    <a:srgbClr val="4F81BD"/>
    <a:srgbClr val="FF505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4" autoAdjust="0"/>
  </p:normalViewPr>
  <p:slideViewPr>
    <p:cSldViewPr>
      <p:cViewPr>
        <p:scale>
          <a:sx n="90" d="100"/>
          <a:sy n="90" d="100"/>
        </p:scale>
        <p:origin x="-810" y="-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536575"/>
            <a:ext cx="7637463" cy="855663"/>
          </a:xfrm>
        </p:spPr>
        <p:txBody>
          <a:bodyPr anchor="t"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89.1 SLOVESA – osoba, číslo, slovesný způsob, čas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 a literatura          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Pavlína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Sirová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27947"/>
            <a:ext cx="3029719" cy="61555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bdélník 2"/>
          <p:cNvSpPr/>
          <p:nvPr/>
        </p:nvSpPr>
        <p:spPr>
          <a:xfrm>
            <a:off x="5508104" y="2380505"/>
            <a:ext cx="648072" cy="228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já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262475" y="964332"/>
            <a:ext cx="648072" cy="228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2407128" y="1750714"/>
            <a:ext cx="648072" cy="228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ona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051810" y="1282942"/>
            <a:ext cx="648072" cy="228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4029658" y="1542306"/>
            <a:ext cx="648072" cy="228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ono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690793" y="2151905"/>
            <a:ext cx="648072" cy="228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068488" y="1118085"/>
            <a:ext cx="648072" cy="228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8100051" y="3939902"/>
            <a:ext cx="648072" cy="228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oni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1759056" y="2378394"/>
            <a:ext cx="648072" cy="228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ony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5148064" y="1699270"/>
            <a:ext cx="1616013" cy="280044"/>
          </a:xfrm>
          <a:prstGeom prst="rect">
            <a:avLst/>
          </a:prstGeom>
          <a:solidFill>
            <a:schemeClr val="bg1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č</a:t>
            </a:r>
            <a:r>
              <a:rPr lang="cs-CZ" dirty="0" smtClean="0">
                <a:solidFill>
                  <a:schemeClr val="tx1"/>
                </a:solidFill>
              </a:rPr>
              <a:t>íslo 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jednotné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6655501" y="2430017"/>
            <a:ext cx="1444550" cy="310133"/>
          </a:xfrm>
          <a:prstGeom prst="rect">
            <a:avLst/>
          </a:prstGeom>
          <a:solidFill>
            <a:schemeClr val="bg1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č</a:t>
            </a:r>
            <a:r>
              <a:rPr lang="cs-CZ" dirty="0" smtClean="0">
                <a:solidFill>
                  <a:schemeClr val="tx1"/>
                </a:solidFill>
              </a:rPr>
              <a:t>íslo množné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7377776" y="1805582"/>
            <a:ext cx="1636948" cy="347464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č</a:t>
            </a:r>
            <a:r>
              <a:rPr lang="cs-CZ" dirty="0" smtClean="0">
                <a:solidFill>
                  <a:schemeClr val="tx1"/>
                </a:solidFill>
              </a:rPr>
              <a:t>as 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přítomný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1508186" y="2911600"/>
            <a:ext cx="1509852" cy="308991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cs-CZ" dirty="0" smtClean="0">
                <a:solidFill>
                  <a:schemeClr val="tx1"/>
                </a:solidFill>
              </a:rPr>
              <a:t> budoucí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467544" y="1406674"/>
            <a:ext cx="1291512" cy="271264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minulý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5454182" y="3166280"/>
            <a:ext cx="2020856" cy="36004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působ</a:t>
            </a:r>
            <a:r>
              <a:rPr lang="cs-CZ" dirty="0" smtClean="0">
                <a:solidFill>
                  <a:schemeClr val="tx1"/>
                </a:solidFill>
              </a:rPr>
              <a:t> rozkazovací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102872" y="3526321"/>
            <a:ext cx="2160240" cy="3429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působ</a:t>
            </a:r>
            <a:r>
              <a:rPr lang="cs-CZ" dirty="0" smtClean="0">
                <a:solidFill>
                  <a:schemeClr val="tx1"/>
                </a:solidFill>
              </a:rPr>
              <a:t> podmiňovací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5783982" y="1135782"/>
            <a:ext cx="2412268" cy="29432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působ</a:t>
            </a:r>
            <a:r>
              <a:rPr lang="cs-CZ" dirty="0" smtClean="0">
                <a:solidFill>
                  <a:schemeClr val="tx1"/>
                </a:solidFill>
              </a:rPr>
              <a:t> oznamovací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Pavlína\AppData\Local\Microsoft\Windows\Temporary Internet Files\Content.IE5\31J9OTU3\MC900299199[1].wmf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8" t="6283" r="6623" b="7304"/>
          <a:stretch/>
        </p:blipFill>
        <p:spPr bwMode="auto">
          <a:xfrm>
            <a:off x="3203848" y="2665859"/>
            <a:ext cx="2088232" cy="1746075"/>
          </a:xfrm>
          <a:prstGeom prst="rect">
            <a:avLst/>
          </a:prstGeom>
          <a:noFill/>
          <a:ln w="254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avlína\AppData\Local\Microsoft\Windows\Temporary Internet Files\Content.IE5\M5IK2NIN\MC90037973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622" y="1699270"/>
            <a:ext cx="1598426" cy="135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Obdélník 32"/>
          <p:cNvSpPr/>
          <p:nvPr/>
        </p:nvSpPr>
        <p:spPr>
          <a:xfrm>
            <a:off x="143508" y="3106291"/>
            <a:ext cx="648072" cy="228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ona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89.10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716709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Sirová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Pavlína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Slovesa, osoba, číslo, čas, slovesný způsob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slovesa. Příklady a procvičování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753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555526"/>
            <a:ext cx="4067944" cy="792088"/>
          </a:xfrm>
        </p:spPr>
        <p:txBody>
          <a:bodyPr anchor="t"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89.2 Co už víš?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 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ál 7"/>
          <p:cNvSpPr/>
          <p:nvPr/>
        </p:nvSpPr>
        <p:spPr>
          <a:xfrm>
            <a:off x="34702" y="2066679"/>
            <a:ext cx="3168352" cy="146491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OSOBA</a:t>
            </a:r>
          </a:p>
          <a:p>
            <a:r>
              <a:rPr 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íslo jednotné       číslo množné</a:t>
            </a:r>
            <a:endParaRPr lang="cs-CZ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JÁ                   1. MY</a:t>
            </a:r>
          </a:p>
          <a:p>
            <a:pPr marL="228600" indent="-228600">
              <a:buAutoNum type="arabicPeriod"/>
            </a:pP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                  2. VY</a:t>
            </a:r>
          </a:p>
          <a:p>
            <a:pPr marL="228600" indent="-228600">
              <a:buAutoNum type="arabicPeriod"/>
            </a:pP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ON, ONA,      3. ONI, ONY,</a:t>
            </a:r>
          </a:p>
          <a:p>
            <a:r>
              <a:rPr lang="cs-C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ONO                 ONA</a:t>
            </a:r>
          </a:p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</a:p>
        </p:txBody>
      </p:sp>
      <p:sp>
        <p:nvSpPr>
          <p:cNvPr id="11" name="Ovál 10"/>
          <p:cNvSpPr/>
          <p:nvPr/>
        </p:nvSpPr>
        <p:spPr>
          <a:xfrm>
            <a:off x="5821610" y="4013779"/>
            <a:ext cx="3214886" cy="869814"/>
          </a:xfrm>
          <a:prstGeom prst="ellipse">
            <a:avLst/>
          </a:prstGeom>
          <a:solidFill>
            <a:srgbClr val="FF0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ČÍSLO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jednotné –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(běžíš, skáčeš)     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nožné –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(běžíme, skáčeme)</a:t>
            </a:r>
          </a:p>
        </p:txBody>
      </p:sp>
      <p:sp>
        <p:nvSpPr>
          <p:cNvPr id="15" name="Ovál 14"/>
          <p:cNvSpPr/>
          <p:nvPr/>
        </p:nvSpPr>
        <p:spPr>
          <a:xfrm>
            <a:off x="395536" y="3651870"/>
            <a:ext cx="4979752" cy="109811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ČAS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řítomný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děje se právě nyní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(běžím, skáču)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inulý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děj už proběhl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(běžel, skákal)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udoucí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děj se stane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(budu běžet, budu skákat)</a:t>
            </a:r>
          </a:p>
        </p:txBody>
      </p:sp>
      <p:sp>
        <p:nvSpPr>
          <p:cNvPr id="18" name="Ovál 17"/>
          <p:cNvSpPr/>
          <p:nvPr/>
        </p:nvSpPr>
        <p:spPr>
          <a:xfrm>
            <a:off x="3438947" y="2929880"/>
            <a:ext cx="5679132" cy="108198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Způsob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znamovac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í – děj se uskutečňuje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(Plaval jsem v moři.)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ozkazovac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í – děj má někdo uskutečnit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(Plav pomaleji.)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odmiňovací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děj by se uskutečnil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(Plaval bych v moři.)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2595588" y="699542"/>
            <a:ext cx="3952824" cy="2062103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slovesa </a:t>
            </a:r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patří mezi slovní druhy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ohebné, mění svůj tvar </a:t>
            </a:r>
            <a:endParaRPr lang="cs-CZ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jsou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to slova, která vyjadřují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děj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íkají</a:t>
            </a:r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co osoby, zvířata a věci dělají nebo co se s nimi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děje</a:t>
            </a:r>
            <a:endParaRPr lang="cs-CZ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sloves určitých určujeme osobu,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číslo, způsob a čas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slovesa časujeme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Pavlína\AppData\Local\Microsoft\Windows\Temporary Internet Files\Content.IE5\45KRHZHM\MC9004419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02" y="1347614"/>
            <a:ext cx="1371352" cy="968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avlína\AppData\Local\Microsoft\Windows\Temporary Internet Files\Content.IE5\RPD195FX\MC90044189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939902"/>
            <a:ext cx="1368152" cy="109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avlína\AppData\Local\Microsoft\Windows\Temporary Internet Files\Content.IE5\45KRHZHM\MC90044192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76256" y="1923678"/>
            <a:ext cx="1800200" cy="126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5" grpId="0" animBg="1"/>
      <p:bldP spid="18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876256" cy="783163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89.3 Jaké si řekneme nové termíny a názvy?</a:t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ál 3"/>
          <p:cNvSpPr/>
          <p:nvPr/>
        </p:nvSpPr>
        <p:spPr>
          <a:xfrm>
            <a:off x="4035234" y="1888084"/>
            <a:ext cx="4536504" cy="576064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ZPŮSOB PODMIŇOVACÍ</a:t>
            </a:r>
            <a:endParaRPr lang="cs-CZ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5940152" y="3393047"/>
            <a:ext cx="1799075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ŽÁDÁME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ál 6"/>
          <p:cNvSpPr/>
          <p:nvPr/>
        </p:nvSpPr>
        <p:spPr>
          <a:xfrm>
            <a:off x="426205" y="2176116"/>
            <a:ext cx="2284678" cy="360040"/>
          </a:xfrm>
          <a:prstGeom prst="ellipse">
            <a:avLst/>
          </a:prstGeom>
          <a:solidFill>
            <a:srgbClr val="7030A0"/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PŘIKAZUJEME</a:t>
            </a:r>
            <a:endParaRPr lang="cs-CZ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ál 15"/>
          <p:cNvSpPr/>
          <p:nvPr/>
        </p:nvSpPr>
        <p:spPr>
          <a:xfrm>
            <a:off x="5301589" y="4591646"/>
            <a:ext cx="1799075" cy="36004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VYZÝVÁME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ál 16"/>
          <p:cNvSpPr/>
          <p:nvPr/>
        </p:nvSpPr>
        <p:spPr>
          <a:xfrm>
            <a:off x="179512" y="4231606"/>
            <a:ext cx="1799075" cy="360040"/>
          </a:xfrm>
          <a:prstGeom prst="ellipse">
            <a:avLst/>
          </a:prstGeom>
          <a:solidFill>
            <a:srgbClr val="FF66CC"/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ZAKAZUJEME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vál 24"/>
          <p:cNvSpPr/>
          <p:nvPr/>
        </p:nvSpPr>
        <p:spPr>
          <a:xfrm>
            <a:off x="6538465" y="2899451"/>
            <a:ext cx="2231123" cy="360040"/>
          </a:xfrm>
          <a:prstGeom prst="ellipse">
            <a:avLst/>
          </a:prstGeom>
          <a:solidFill>
            <a:srgbClr val="00B0F0"/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UPOZORŇUJEME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vál 25"/>
          <p:cNvSpPr/>
          <p:nvPr/>
        </p:nvSpPr>
        <p:spPr>
          <a:xfrm>
            <a:off x="4261429" y="3891212"/>
            <a:ext cx="1799075" cy="360040"/>
          </a:xfrm>
          <a:prstGeom prst="ellipse">
            <a:avLst/>
          </a:prstGeom>
          <a:solidFill>
            <a:srgbClr val="009900"/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 SE DĚJE?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vál 26"/>
          <p:cNvSpPr/>
          <p:nvPr/>
        </p:nvSpPr>
        <p:spPr>
          <a:xfrm>
            <a:off x="1691680" y="2854648"/>
            <a:ext cx="2080227" cy="36004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 BY SE DĚLO?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Ovál 29"/>
          <p:cNvSpPr/>
          <p:nvPr/>
        </p:nvSpPr>
        <p:spPr>
          <a:xfrm>
            <a:off x="1835696" y="1494931"/>
            <a:ext cx="4536504" cy="576064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ZPŮSOB ROZKAZOVACÍ</a:t>
            </a:r>
            <a:endParaRPr lang="cs-CZ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vál 30"/>
          <p:cNvSpPr/>
          <p:nvPr/>
        </p:nvSpPr>
        <p:spPr>
          <a:xfrm>
            <a:off x="179512" y="1072530"/>
            <a:ext cx="4536504" cy="576064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ZPŮSOB OZNAMOVACÍ</a:t>
            </a:r>
            <a:endParaRPr lang="cs-CZ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7" name="Picture 5" descr="C:\Users\Pavlína\AppData\Local\Microsoft\Windows\Temporary Internet Files\Content.IE5\RPD195FX\MC90043004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615866"/>
            <a:ext cx="18669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Pavlína\AppData\Local\Microsoft\Windows\Temporary Internet Files\Content.IE5\31J9OTU3\MC90007879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126" y="577974"/>
            <a:ext cx="2091978" cy="1067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Pavlína\AppData\Local\Microsoft\Windows\Temporary Internet Files\Content.IE5\RPD195FX\MC90044052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283" y="2484711"/>
            <a:ext cx="1828800" cy="1088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Pavlína\AppData\Local\Microsoft\Windows\Temporary Internet Files\Content.IE5\31J9OTU3\MC90007875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63988"/>
            <a:ext cx="1837184" cy="1563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Users\Pavlína\AppData\Local\Microsoft\Windows\Temporary Internet Files\Content.IE5\31J9OTU3\MC90044190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52320" y="3753087"/>
            <a:ext cx="1442648" cy="122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6" grpId="0" animBg="1"/>
      <p:bldP spid="17" grpId="0" animBg="1"/>
      <p:bldP spid="25" grpId="0" animBg="1"/>
      <p:bldP spid="26" grpId="0" animBg="1"/>
      <p:bldP spid="27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" y="492442"/>
            <a:ext cx="4571999" cy="1071196"/>
          </a:xfrm>
        </p:spPr>
        <p:txBody>
          <a:bodyPr anchor="t"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89.4 Co si řekneme nového?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-4539"/>
            <a:ext cx="9144001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láček 7"/>
          <p:cNvSpPr/>
          <p:nvPr/>
        </p:nvSpPr>
        <p:spPr>
          <a:xfrm>
            <a:off x="5634118" y="627534"/>
            <a:ext cx="3348372" cy="1315955"/>
          </a:xfrm>
          <a:prstGeom prst="cloudCallout">
            <a:avLst/>
          </a:prstGeom>
          <a:solidFill>
            <a:srgbClr val="FF66CC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Slovesný způsob podmiňovací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ál 16"/>
          <p:cNvSpPr/>
          <p:nvPr/>
        </p:nvSpPr>
        <p:spPr>
          <a:xfrm>
            <a:off x="49932" y="989785"/>
            <a:ext cx="5422007" cy="717869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Děj, který by se (ne)uskutečnil za určitých podmínek, se vyjadřuje různými tvary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 podmiňovacím způsobu.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134614" y="2067694"/>
            <a:ext cx="6833144" cy="2308324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TVARY PODMIŇOVACÍHO ZPŮSOBU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                            1. os. – šel bych, nesmál bych se, všiml bych si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íslo jednotné        2. os. – šel bys, nesmál by ses, všiml by sis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                            3. os. – šel by, nesmál by se, všiml by si</a:t>
            </a:r>
          </a:p>
          <a:p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1. os. – šli bychom, nesmáli bychom se, všimli bychom si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íslo množné          2. os. – šli byste, nesmáli byste se, všimli byste si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                            3. os. – šli by, nesmáli by se, všimli by si</a:t>
            </a:r>
          </a:p>
          <a:p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1497138" y="2499742"/>
            <a:ext cx="384026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>
            <a:off x="1497138" y="2715766"/>
            <a:ext cx="27243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>
            <a:off x="1511241" y="2715766"/>
            <a:ext cx="384026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1429880" y="3724983"/>
            <a:ext cx="39246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>
            <a:off x="1429880" y="3724983"/>
            <a:ext cx="504056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 flipV="1">
            <a:off x="1429880" y="3508959"/>
            <a:ext cx="447167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Šipka dolů 42"/>
          <p:cNvSpPr/>
          <p:nvPr/>
        </p:nvSpPr>
        <p:spPr>
          <a:xfrm>
            <a:off x="2370261" y="1552817"/>
            <a:ext cx="484632" cy="5625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ál 49"/>
          <p:cNvSpPr/>
          <p:nvPr/>
        </p:nvSpPr>
        <p:spPr>
          <a:xfrm>
            <a:off x="246025" y="4155926"/>
            <a:ext cx="4397983" cy="936104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Spojky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kdyby, aby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 spojují s tvary slovesa:</a:t>
            </a:r>
          </a:p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BÝT</a:t>
            </a:r>
          </a:p>
          <a:p>
            <a:r>
              <a:rPr lang="cs-C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dy bych = kdybych          aby bych = abych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Ovál 53"/>
          <p:cNvSpPr/>
          <p:nvPr/>
        </p:nvSpPr>
        <p:spPr>
          <a:xfrm>
            <a:off x="5292080" y="3752811"/>
            <a:ext cx="3690410" cy="1267211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Podmiňovací způsob obsahuje</a:t>
            </a:r>
          </a:p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dva složené tvary:</a:t>
            </a:r>
          </a:p>
          <a:p>
            <a:endParaRPr lang="cs-CZ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příčestí činné            tvary slovesa být</a:t>
            </a:r>
          </a:p>
          <a:p>
            <a:pPr algn="ctr"/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(šel,…)                       (bych,…)</a:t>
            </a:r>
          </a:p>
          <a:p>
            <a:endParaRPr lang="cs-CZ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Přímá spojnice se šipkou 54"/>
          <p:cNvCxnSpPr/>
          <p:nvPr/>
        </p:nvCxnSpPr>
        <p:spPr>
          <a:xfrm>
            <a:off x="6967759" y="4338270"/>
            <a:ext cx="340545" cy="195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>
            <a:off x="6230657" y="4338270"/>
            <a:ext cx="440508" cy="195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/>
          <p:nvPr/>
        </p:nvCxnSpPr>
        <p:spPr>
          <a:xfrm flipH="1">
            <a:off x="1689151" y="4623978"/>
            <a:ext cx="454611" cy="975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se šipkou 67"/>
          <p:cNvCxnSpPr/>
          <p:nvPr/>
        </p:nvCxnSpPr>
        <p:spPr>
          <a:xfrm>
            <a:off x="2760936" y="4623978"/>
            <a:ext cx="586928" cy="975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C:\Users\Pavlína\AppData\Local\Microsoft\Windows\Temporary Internet Files\Content.IE5\45KRHZHM\MC90044193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823778"/>
            <a:ext cx="1351334" cy="1100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C:\Users\Pavlína\AppData\Local\Microsoft\Windows\Temporary Internet Files\Content.IE5\45KRHZHM\MC90044192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09664" y="4155715"/>
            <a:ext cx="1072519" cy="93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  <p:bldP spid="18" grpId="0" animBg="1"/>
      <p:bldP spid="43" grpId="0" animBg="1"/>
      <p:bldP spid="50" grpId="0" animBg="1"/>
      <p:bldP spid="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" y="492443"/>
            <a:ext cx="3491880" cy="783163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89.5 Procvičení</a:t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  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ál 3"/>
          <p:cNvSpPr/>
          <p:nvPr/>
        </p:nvSpPr>
        <p:spPr>
          <a:xfrm>
            <a:off x="3275856" y="1051265"/>
            <a:ext cx="4968552" cy="252028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Kam (ty) __________  odnesl ty věci?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Přišli (my) ___________  k vám na návštěvu.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Uvařila (ty) ___________  mi polévku?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Vrátil (já) _______  už všechno.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Závodili (oni) _____  v běhu.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Rozbourali (my) ___________  vám stavbu z kostek.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Kam (vy) __________  to dal?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Upletla (já) ________  ti dlouhou šálu. 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Snědl (já) ________  dobrý oběd.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Použili (my) _________  vaše řešení.</a:t>
            </a:r>
          </a:p>
        </p:txBody>
      </p:sp>
      <p:sp>
        <p:nvSpPr>
          <p:cNvPr id="9" name="Obláček 8"/>
          <p:cNvSpPr/>
          <p:nvPr/>
        </p:nvSpPr>
        <p:spPr>
          <a:xfrm>
            <a:off x="5688124" y="619511"/>
            <a:ext cx="2952328" cy="728104"/>
          </a:xfrm>
          <a:prstGeom prst="cloudCallout">
            <a:avLst/>
          </a:prstGeom>
          <a:solidFill>
            <a:srgbClr val="FF66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Doplň tvar slovesa být </a:t>
            </a:r>
          </a:p>
          <a:p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 podmiňovacím způsobu.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láček 9"/>
          <p:cNvSpPr/>
          <p:nvPr/>
        </p:nvSpPr>
        <p:spPr>
          <a:xfrm>
            <a:off x="107504" y="1090734"/>
            <a:ext cx="3888432" cy="739614"/>
          </a:xfrm>
          <a:prstGeom prst="cloudCallout">
            <a:avLst/>
          </a:prstGeom>
          <a:solidFill>
            <a:srgbClr val="FF66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Urči mluvnické kategorie sloves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889887"/>
              </p:ext>
            </p:extLst>
          </p:nvPr>
        </p:nvGraphicFramePr>
        <p:xfrm>
          <a:off x="179512" y="1995686"/>
          <a:ext cx="3672408" cy="1584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792088"/>
                <a:gridCol w="576064"/>
                <a:gridCol w="720080"/>
                <a:gridCol w="504056"/>
              </a:tblGrid>
              <a:tr h="370840"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osoba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číslo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způsob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čas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3344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zůstal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2472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prohlédni si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6152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uspořádali jsme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Obláček 10"/>
          <p:cNvSpPr/>
          <p:nvPr/>
        </p:nvSpPr>
        <p:spPr>
          <a:xfrm>
            <a:off x="5580112" y="3219822"/>
            <a:ext cx="2808312" cy="841031"/>
          </a:xfrm>
          <a:prstGeom prst="cloudCallout">
            <a:avLst/>
          </a:prstGeom>
          <a:solidFill>
            <a:srgbClr val="FF66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Napiš slovesa </a:t>
            </a:r>
          </a:p>
          <a:p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 podmiňovacím způsobu podle zadání.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979712" y="3932661"/>
            <a:ext cx="5076564" cy="110774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(chtít) 3. os. č. mn. _________________  psa.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(jít) 1. os. č. mn. _________________  k babičce.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(pracovat) 1. os. č. j. _________________ na zahradě.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(potřebovat) 3. os. č. mn. _________________  nářadí.</a:t>
            </a:r>
          </a:p>
        </p:txBody>
      </p:sp>
      <p:pic>
        <p:nvPicPr>
          <p:cNvPr id="13" name="Picture 6" descr="C:\Users\Pavlína\AppData\Local\Microsoft\Windows\Temporary Internet Files\Content.IE5\31J9OTU3\MC90007879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19931" y="2495195"/>
            <a:ext cx="1688442" cy="1067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Pavlína\AppData\Local\Microsoft\Windows\Temporary Internet Files\Content.IE5\45KRHZHM\MC9004419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59632" y="3946482"/>
            <a:ext cx="1066322" cy="1100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7801"/>
            <a:ext cx="4572000" cy="1152128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89.6 Něco navíc pro šikovné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ál 4"/>
          <p:cNvSpPr/>
          <p:nvPr/>
        </p:nvSpPr>
        <p:spPr>
          <a:xfrm>
            <a:off x="4650877" y="994421"/>
            <a:ext cx="4090715" cy="231501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</a:p>
          <a:p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os. č. j. 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zp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čas přít. - ____________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os. č. j. 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zp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čas min. - ____________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os. č. j. 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zp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čas bud. - ____________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os. č. mn. </a:t>
            </a:r>
            <a:r>
              <a:rPr lang="cs-CZ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roz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- ________________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os. č. mn. </a:t>
            </a:r>
            <a:r>
              <a:rPr lang="cs-CZ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roz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- _________________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os. č. mn. </a:t>
            </a:r>
            <a:r>
              <a:rPr lang="cs-CZ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podmiň. min. ___________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os. č. mn. </a:t>
            </a:r>
            <a:r>
              <a:rPr lang="cs-CZ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podmiň. přít. - _________</a:t>
            </a:r>
          </a:p>
        </p:txBody>
      </p:sp>
      <p:sp>
        <p:nvSpPr>
          <p:cNvPr id="10" name="Obláček 9"/>
          <p:cNvSpPr/>
          <p:nvPr/>
        </p:nvSpPr>
        <p:spPr>
          <a:xfrm>
            <a:off x="323526" y="1159033"/>
            <a:ext cx="4248473" cy="1038829"/>
          </a:xfrm>
          <a:prstGeom prst="cloudCallou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Doplň slovesné tvary tak, aby vyjadřovaly podmiňovací způsob.</a:t>
            </a:r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láček 11"/>
          <p:cNvSpPr/>
          <p:nvPr/>
        </p:nvSpPr>
        <p:spPr>
          <a:xfrm>
            <a:off x="4571999" y="492442"/>
            <a:ext cx="4248473" cy="1038829"/>
          </a:xfrm>
          <a:prstGeom prst="cloudCallou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Napiš určité slovesné tvary podle následujících zadání.</a:t>
            </a:r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69492"/>
              </p:ext>
            </p:extLst>
          </p:nvPr>
        </p:nvGraphicFramePr>
        <p:xfrm>
          <a:off x="107504" y="2427734"/>
          <a:ext cx="511257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8"/>
                <a:gridCol w="1656184"/>
                <a:gridCol w="1872208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podmiňovací způsob přítomný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podmiňovací způsob minulý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66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myslet (1. os. č. j.)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přemýšlet (2. os. č. j.)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vědět (3. os. č. j.)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zvítězit (1. os. č. mn.)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přísahat (2. os. č. mn.)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8" name="Picture 4" descr="C:\Users\Pavlína\AppData\Local\Microsoft\Windows\Temporary Internet Files\Content.IE5\45KRHZHM\MC90041037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367" y="2776818"/>
            <a:ext cx="1362075" cy="179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avlína\AppData\Local\Microsoft\Windows\Temporary Internet Files\Content.IE5\M5IK2NIN\MC90023798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507854"/>
            <a:ext cx="1620179" cy="15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307622" cy="180020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89.7 CLIL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715616" y="1422544"/>
            <a:ext cx="1800200" cy="257454"/>
          </a:xfrm>
          <a:prstGeom prst="rect">
            <a:avLst/>
          </a:prstGeom>
          <a:solidFill>
            <a:srgbClr val="FFFF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 přítomný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6624228" y="1422544"/>
            <a:ext cx="1368152" cy="2574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 budoucí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3886673" y="1422544"/>
            <a:ext cx="1370651" cy="257454"/>
          </a:xfrm>
          <a:prstGeom prst="rect">
            <a:avLst/>
          </a:prstGeom>
          <a:solidFill>
            <a:srgbClr val="FF00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 minulý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715616" y="1995686"/>
            <a:ext cx="1800200" cy="360040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Sara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reads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book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6228184" y="1995686"/>
            <a:ext cx="216024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Sara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read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book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3671899" y="1989212"/>
            <a:ext cx="1800200" cy="36004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Sara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read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book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6132748" y="3579862"/>
            <a:ext cx="2543708" cy="40147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Peter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picture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571600" y="3579862"/>
            <a:ext cx="2088232" cy="401352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Peter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draws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picture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3581890" y="3579862"/>
            <a:ext cx="1980220" cy="40135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Peter </a:t>
            </a:r>
            <a:r>
              <a:rPr lang="cs-CZ" sz="1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drew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picture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Picture 5" descr="C:\Users\Pavlína\AppData\Local\Microsoft\Windows\Temporary Internet Files\Content.IE5\RPD195FX\MC90043004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531" y="2195531"/>
            <a:ext cx="18669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Pavlína\AppData\Local\Microsoft\Windows\Temporary Internet Files\Content.IE5\31J9OTU3\MC90023214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225" y="3867894"/>
            <a:ext cx="2117002" cy="1218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19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754" y="492443"/>
            <a:ext cx="5774382" cy="855171"/>
          </a:xfrm>
        </p:spPr>
        <p:txBody>
          <a:bodyPr anchor="t"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89.8 Test znalostí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001456"/>
              </p:ext>
            </p:extLst>
          </p:nvPr>
        </p:nvGraphicFramePr>
        <p:xfrm>
          <a:off x="179510" y="1131590"/>
          <a:ext cx="7185180" cy="381000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 sloves určujeme?</a:t>
                      </a:r>
                    </a:p>
                    <a:p>
                      <a:pPr marL="342900" indent="-342900" algn="l">
                        <a:buAutoNum type="alphaLcParenR"/>
                      </a:pPr>
                      <a:endParaRPr lang="cs-CZ" sz="14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osobu, číslo, pád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osobu, číslo, čas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osobu, číslo, způsob, čas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neurčujeme nic</a:t>
                      </a:r>
                    </a:p>
                    <a:p>
                      <a:pPr marL="342900" indent="-342900" algn="l">
                        <a:buAutoNum type="alphaLcParenR"/>
                      </a:pPr>
                      <a:endParaRPr lang="cs-CZ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Slovesný způsob obsahuje dva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složené tvary?</a:t>
                      </a:r>
                    </a:p>
                    <a:p>
                      <a:pPr marL="342900" indent="-342900" algn="l">
                        <a:buAutoNum type="alphaLcParenR"/>
                      </a:pPr>
                      <a:endParaRPr lang="cs-CZ" sz="14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příčestí trpné + podstatné jméno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příčestí činné + tvary slovesa být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neobsahuje žádné tvary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nepříčestí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 být</a:t>
                      </a:r>
                    </a:p>
                    <a:p>
                      <a:pPr marL="342900" indent="-342900" algn="l">
                        <a:buAutoNum type="alphaLcParenR"/>
                      </a:pPr>
                      <a:endParaRPr lang="cs-CZ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U podmiňovacího způsobu?</a:t>
                      </a:r>
                    </a:p>
                    <a:p>
                      <a:pPr marL="342900" indent="-342900" algn="l">
                        <a:buAutoNum type="alphaLcParenR"/>
                      </a:pP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by se děj uskutečnil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děj má někdo uskutečnit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děj se uskutečňuje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slovesa nemají podmiňovací způsob</a:t>
                      </a:r>
                    </a:p>
                    <a:p>
                      <a:pPr marL="342900" indent="-342900" algn="l">
                        <a:buAutoNum type="alphaLcParenR"/>
                      </a:pP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Vyznač tvary podmiňovacího způsobu.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šla jsem, kreslí, skočím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šla bych, kreslil by, skočil bych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šel, bude kreslit, skáče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jde, kreslím, skáčete</a:t>
                      </a:r>
                      <a:endParaRPr lang="cs-CZ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524328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</a:t>
            </a:r>
            <a:r>
              <a:rPr lang="cs-CZ" sz="1000" b="1" dirty="0" smtClean="0">
                <a:solidFill>
                  <a:srgbClr val="813763"/>
                </a:solidFill>
              </a:rPr>
              <a:t>:</a:t>
            </a:r>
            <a:endParaRPr lang="cs-CZ" sz="1000" b="1" dirty="0">
              <a:solidFill>
                <a:srgbClr val="813763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065293" y="1449819"/>
            <a:ext cx="504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/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1131590"/>
            <a:ext cx="7056784" cy="338437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POUŽITÁ LITERATURA: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Pracovní sešit k Českému jazyku 5 – 1.díl , Alter 2006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Český jazyk 5 – pracovní sešit – Hana Mikulenková, </a:t>
            </a:r>
            <a:r>
              <a:rPr lang="cs-CZ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Prodos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2008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Český jazyk pro 5.ročník základní školy – 1.část – </a:t>
            </a:r>
            <a:r>
              <a:rPr lang="cs-CZ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L.Konopková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V.Tenčlová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Fortuna 1998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Český jazyk pro 5.ročník základní školy – 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2.část </a:t>
            </a: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L.Konopková</a:t>
            </a: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V.Tenčlová</a:t>
            </a: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Fortuna 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1999</a:t>
            </a:r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Český jazyk pro 4.ročník základní školy – 1.část – </a:t>
            </a:r>
            <a:r>
              <a:rPr lang="cs-CZ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L.Konopková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V.Tenčlová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Fortuna 1996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Český jazyk pro 4.ročník základní školy – 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2.část </a:t>
            </a: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L.Konopková</a:t>
            </a: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V.Tenčlová</a:t>
            </a: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Fortuna 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1997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Pětiminutovky pro ZŠ, Český jazyk – 5.třída- Věra </a:t>
            </a:r>
            <a:r>
              <a:rPr lang="cs-CZ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Matzenauerová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Fragment 2008</a:t>
            </a:r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endParaRPr lang="cs-CZ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ZDROJE: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0" y="512482"/>
            <a:ext cx="4411191" cy="627534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89.9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Použitá literatura, zdroje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95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2752</TotalTime>
  <Words>1411</Words>
  <Application>Microsoft Office PowerPoint</Application>
  <PresentationFormat>Předvádění na obrazovce (16:9)</PresentationFormat>
  <Paragraphs>213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89.1 SLOVESA – osoba, číslo, slovesný způsob, čas </vt:lpstr>
      <vt:lpstr>89.2 Co už víš?</vt:lpstr>
      <vt:lpstr>89.3 Jaké si řekneme nové termíny a názvy?                  </vt:lpstr>
      <vt:lpstr>89.4 Co si řekneme nového? </vt:lpstr>
      <vt:lpstr>89.5 Procvičení </vt:lpstr>
      <vt:lpstr>89.6 Něco navíc pro šikovné </vt:lpstr>
      <vt:lpstr>89.7 CLIL                                                         </vt:lpstr>
      <vt:lpstr>89.8 Test znalostí                   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296</cp:revision>
  <dcterms:created xsi:type="dcterms:W3CDTF">2010-10-18T18:21:56Z</dcterms:created>
  <dcterms:modified xsi:type="dcterms:W3CDTF">2013-06-09T19:03:03Z</dcterms:modified>
</cp:coreProperties>
</file>