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99FF66"/>
    <a:srgbClr val="3E4D1F"/>
    <a:srgbClr val="CCFF99"/>
    <a:srgbClr val="99FF99"/>
    <a:srgbClr val="CCFF3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9" autoAdjust="0"/>
    <p:restoredTop sz="94649" autoAdjust="0"/>
  </p:normalViewPr>
  <p:slideViewPr>
    <p:cSldViewPr>
      <p:cViewPr>
        <p:scale>
          <a:sx n="100" d="100"/>
          <a:sy n="100" d="100"/>
        </p:scale>
        <p:origin x="-1008" y="-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66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9.6.2013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gif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rpy.cz/files/dort.jpg" TargetMode="External"/><Relationship Id="rId2" Type="http://schemas.openxmlformats.org/officeDocument/2006/relationships/hyperlink" Target="http://www.grafika.cz/old-idif/grafika/img1/images2/pekarek_strom_09big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2746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88.1 Základní větné členy – druhy podmětů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Andrea Fibichová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58724"/>
            <a:ext cx="3029719" cy="5539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3292426" y="3731099"/>
            <a:ext cx="222176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Tatínek spravil auto.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80825" y="1426924"/>
            <a:ext cx="269817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Naše maminka vaří oběd.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508103" y="1594485"/>
            <a:ext cx="321113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Malá kuřátka hledají slepičku.</a:t>
            </a:r>
          </a:p>
        </p:txBody>
      </p:sp>
      <p:pic>
        <p:nvPicPr>
          <p:cNvPr id="1027" name="Picture 3" descr="C:\Users\fibichova\AppData\Local\Microsoft\Windows\Temporary Internet Files\Content.IE5\DT0T9544\MP90044219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99" y="2179615"/>
            <a:ext cx="2327226" cy="1551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fibichova\AppData\Local\Microsoft\Windows\Temporary Internet Files\Content.IE5\DT0T9544\MP900431686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762" y="1448792"/>
            <a:ext cx="1233089" cy="184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fibichova\AppData\Local\Microsoft\Windows\Temporary Internet Files\Content.IE5\SPPEDEX1\MP900406601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480" y="2230874"/>
            <a:ext cx="2340973" cy="156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/>
          <p:cNvCxnSpPr/>
          <p:nvPr/>
        </p:nvCxnSpPr>
        <p:spPr>
          <a:xfrm>
            <a:off x="976507" y="1748304"/>
            <a:ext cx="1003205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347693" y="4054269"/>
            <a:ext cx="86409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121871" y="1900704"/>
            <a:ext cx="864096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Volný tvar 13"/>
          <p:cNvSpPr/>
          <p:nvPr/>
        </p:nvSpPr>
        <p:spPr>
          <a:xfrm>
            <a:off x="1979712" y="1716747"/>
            <a:ext cx="671042" cy="63113"/>
          </a:xfrm>
          <a:custGeom>
            <a:avLst/>
            <a:gdLst>
              <a:gd name="connsiteX0" fmla="*/ 0 w 1091863"/>
              <a:gd name="connsiteY0" fmla="*/ 85746 h 126227"/>
              <a:gd name="connsiteX1" fmla="*/ 95250 w 1091863"/>
              <a:gd name="connsiteY1" fmla="*/ 21 h 126227"/>
              <a:gd name="connsiteX2" fmla="*/ 180975 w 1091863"/>
              <a:gd name="connsiteY2" fmla="*/ 85746 h 126227"/>
              <a:gd name="connsiteX3" fmla="*/ 247650 w 1091863"/>
              <a:gd name="connsiteY3" fmla="*/ 21 h 126227"/>
              <a:gd name="connsiteX4" fmla="*/ 304800 w 1091863"/>
              <a:gd name="connsiteY4" fmla="*/ 95271 h 126227"/>
              <a:gd name="connsiteX5" fmla="*/ 371475 w 1091863"/>
              <a:gd name="connsiteY5" fmla="*/ 9546 h 126227"/>
              <a:gd name="connsiteX6" fmla="*/ 419100 w 1091863"/>
              <a:gd name="connsiteY6" fmla="*/ 95271 h 126227"/>
              <a:gd name="connsiteX7" fmla="*/ 495300 w 1091863"/>
              <a:gd name="connsiteY7" fmla="*/ 21 h 126227"/>
              <a:gd name="connsiteX8" fmla="*/ 552450 w 1091863"/>
              <a:gd name="connsiteY8" fmla="*/ 104796 h 126227"/>
              <a:gd name="connsiteX9" fmla="*/ 628650 w 1091863"/>
              <a:gd name="connsiteY9" fmla="*/ 9546 h 126227"/>
              <a:gd name="connsiteX10" fmla="*/ 685800 w 1091863"/>
              <a:gd name="connsiteY10" fmla="*/ 114321 h 126227"/>
              <a:gd name="connsiteX11" fmla="*/ 752475 w 1091863"/>
              <a:gd name="connsiteY11" fmla="*/ 9546 h 126227"/>
              <a:gd name="connsiteX12" fmla="*/ 828675 w 1091863"/>
              <a:gd name="connsiteY12" fmla="*/ 123846 h 126227"/>
              <a:gd name="connsiteX13" fmla="*/ 885825 w 1091863"/>
              <a:gd name="connsiteY13" fmla="*/ 19071 h 126227"/>
              <a:gd name="connsiteX14" fmla="*/ 942975 w 1091863"/>
              <a:gd name="connsiteY14" fmla="*/ 123846 h 126227"/>
              <a:gd name="connsiteX15" fmla="*/ 1009650 w 1091863"/>
              <a:gd name="connsiteY15" fmla="*/ 9546 h 126227"/>
              <a:gd name="connsiteX16" fmla="*/ 1085850 w 1091863"/>
              <a:gd name="connsiteY16" fmla="*/ 114321 h 126227"/>
              <a:gd name="connsiteX17" fmla="*/ 1085850 w 1091863"/>
              <a:gd name="connsiteY17" fmla="*/ 123846 h 126227"/>
              <a:gd name="connsiteX18" fmla="*/ 1076325 w 1091863"/>
              <a:gd name="connsiteY18" fmla="*/ 114321 h 126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863" h="126227">
                <a:moveTo>
                  <a:pt x="0" y="85746"/>
                </a:moveTo>
                <a:cubicBezTo>
                  <a:pt x="32544" y="42883"/>
                  <a:pt x="65088" y="21"/>
                  <a:pt x="95250" y="21"/>
                </a:cubicBezTo>
                <a:cubicBezTo>
                  <a:pt x="125412" y="21"/>
                  <a:pt x="155575" y="85746"/>
                  <a:pt x="180975" y="85746"/>
                </a:cubicBezTo>
                <a:cubicBezTo>
                  <a:pt x="206375" y="85746"/>
                  <a:pt x="227013" y="-1566"/>
                  <a:pt x="247650" y="21"/>
                </a:cubicBezTo>
                <a:cubicBezTo>
                  <a:pt x="268287" y="1608"/>
                  <a:pt x="284163" y="93684"/>
                  <a:pt x="304800" y="95271"/>
                </a:cubicBezTo>
                <a:cubicBezTo>
                  <a:pt x="325437" y="96858"/>
                  <a:pt x="352425" y="9546"/>
                  <a:pt x="371475" y="9546"/>
                </a:cubicBezTo>
                <a:cubicBezTo>
                  <a:pt x="390525" y="9546"/>
                  <a:pt x="398463" y="96858"/>
                  <a:pt x="419100" y="95271"/>
                </a:cubicBezTo>
                <a:cubicBezTo>
                  <a:pt x="439737" y="93684"/>
                  <a:pt x="473075" y="-1566"/>
                  <a:pt x="495300" y="21"/>
                </a:cubicBezTo>
                <a:cubicBezTo>
                  <a:pt x="517525" y="1608"/>
                  <a:pt x="530225" y="103209"/>
                  <a:pt x="552450" y="104796"/>
                </a:cubicBezTo>
                <a:cubicBezTo>
                  <a:pt x="574675" y="106383"/>
                  <a:pt x="606425" y="7959"/>
                  <a:pt x="628650" y="9546"/>
                </a:cubicBezTo>
                <a:cubicBezTo>
                  <a:pt x="650875" y="11133"/>
                  <a:pt x="665163" y="114321"/>
                  <a:pt x="685800" y="114321"/>
                </a:cubicBezTo>
                <a:cubicBezTo>
                  <a:pt x="706437" y="114321"/>
                  <a:pt x="728662" y="7958"/>
                  <a:pt x="752475" y="9546"/>
                </a:cubicBezTo>
                <a:cubicBezTo>
                  <a:pt x="776288" y="11134"/>
                  <a:pt x="806450" y="122259"/>
                  <a:pt x="828675" y="123846"/>
                </a:cubicBezTo>
                <a:cubicBezTo>
                  <a:pt x="850900" y="125433"/>
                  <a:pt x="866775" y="19071"/>
                  <a:pt x="885825" y="19071"/>
                </a:cubicBezTo>
                <a:cubicBezTo>
                  <a:pt x="904875" y="19071"/>
                  <a:pt x="922338" y="125433"/>
                  <a:pt x="942975" y="123846"/>
                </a:cubicBezTo>
                <a:cubicBezTo>
                  <a:pt x="963612" y="122259"/>
                  <a:pt x="985837" y="11134"/>
                  <a:pt x="1009650" y="9546"/>
                </a:cubicBezTo>
                <a:cubicBezTo>
                  <a:pt x="1033463" y="7958"/>
                  <a:pt x="1073150" y="95271"/>
                  <a:pt x="1085850" y="114321"/>
                </a:cubicBezTo>
                <a:cubicBezTo>
                  <a:pt x="1098550" y="133371"/>
                  <a:pt x="1087437" y="123846"/>
                  <a:pt x="1085850" y="123846"/>
                </a:cubicBezTo>
                <a:cubicBezTo>
                  <a:pt x="1084263" y="123846"/>
                  <a:pt x="1080294" y="119083"/>
                  <a:pt x="1076325" y="114321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6948264" y="1900704"/>
            <a:ext cx="864779" cy="63113"/>
          </a:xfrm>
          <a:custGeom>
            <a:avLst/>
            <a:gdLst>
              <a:gd name="connsiteX0" fmla="*/ 0 w 1091863"/>
              <a:gd name="connsiteY0" fmla="*/ 85746 h 126227"/>
              <a:gd name="connsiteX1" fmla="*/ 95250 w 1091863"/>
              <a:gd name="connsiteY1" fmla="*/ 21 h 126227"/>
              <a:gd name="connsiteX2" fmla="*/ 180975 w 1091863"/>
              <a:gd name="connsiteY2" fmla="*/ 85746 h 126227"/>
              <a:gd name="connsiteX3" fmla="*/ 247650 w 1091863"/>
              <a:gd name="connsiteY3" fmla="*/ 21 h 126227"/>
              <a:gd name="connsiteX4" fmla="*/ 304800 w 1091863"/>
              <a:gd name="connsiteY4" fmla="*/ 95271 h 126227"/>
              <a:gd name="connsiteX5" fmla="*/ 371475 w 1091863"/>
              <a:gd name="connsiteY5" fmla="*/ 9546 h 126227"/>
              <a:gd name="connsiteX6" fmla="*/ 419100 w 1091863"/>
              <a:gd name="connsiteY6" fmla="*/ 95271 h 126227"/>
              <a:gd name="connsiteX7" fmla="*/ 495300 w 1091863"/>
              <a:gd name="connsiteY7" fmla="*/ 21 h 126227"/>
              <a:gd name="connsiteX8" fmla="*/ 552450 w 1091863"/>
              <a:gd name="connsiteY8" fmla="*/ 104796 h 126227"/>
              <a:gd name="connsiteX9" fmla="*/ 628650 w 1091863"/>
              <a:gd name="connsiteY9" fmla="*/ 9546 h 126227"/>
              <a:gd name="connsiteX10" fmla="*/ 685800 w 1091863"/>
              <a:gd name="connsiteY10" fmla="*/ 114321 h 126227"/>
              <a:gd name="connsiteX11" fmla="*/ 752475 w 1091863"/>
              <a:gd name="connsiteY11" fmla="*/ 9546 h 126227"/>
              <a:gd name="connsiteX12" fmla="*/ 828675 w 1091863"/>
              <a:gd name="connsiteY12" fmla="*/ 123846 h 126227"/>
              <a:gd name="connsiteX13" fmla="*/ 885825 w 1091863"/>
              <a:gd name="connsiteY13" fmla="*/ 19071 h 126227"/>
              <a:gd name="connsiteX14" fmla="*/ 942975 w 1091863"/>
              <a:gd name="connsiteY14" fmla="*/ 123846 h 126227"/>
              <a:gd name="connsiteX15" fmla="*/ 1009650 w 1091863"/>
              <a:gd name="connsiteY15" fmla="*/ 9546 h 126227"/>
              <a:gd name="connsiteX16" fmla="*/ 1085850 w 1091863"/>
              <a:gd name="connsiteY16" fmla="*/ 114321 h 126227"/>
              <a:gd name="connsiteX17" fmla="*/ 1085850 w 1091863"/>
              <a:gd name="connsiteY17" fmla="*/ 123846 h 126227"/>
              <a:gd name="connsiteX18" fmla="*/ 1076325 w 1091863"/>
              <a:gd name="connsiteY18" fmla="*/ 114321 h 126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863" h="126227">
                <a:moveTo>
                  <a:pt x="0" y="85746"/>
                </a:moveTo>
                <a:cubicBezTo>
                  <a:pt x="32544" y="42883"/>
                  <a:pt x="65088" y="21"/>
                  <a:pt x="95250" y="21"/>
                </a:cubicBezTo>
                <a:cubicBezTo>
                  <a:pt x="125412" y="21"/>
                  <a:pt x="155575" y="85746"/>
                  <a:pt x="180975" y="85746"/>
                </a:cubicBezTo>
                <a:cubicBezTo>
                  <a:pt x="206375" y="85746"/>
                  <a:pt x="227013" y="-1566"/>
                  <a:pt x="247650" y="21"/>
                </a:cubicBezTo>
                <a:cubicBezTo>
                  <a:pt x="268287" y="1608"/>
                  <a:pt x="284163" y="93684"/>
                  <a:pt x="304800" y="95271"/>
                </a:cubicBezTo>
                <a:cubicBezTo>
                  <a:pt x="325437" y="96858"/>
                  <a:pt x="352425" y="9546"/>
                  <a:pt x="371475" y="9546"/>
                </a:cubicBezTo>
                <a:cubicBezTo>
                  <a:pt x="390525" y="9546"/>
                  <a:pt x="398463" y="96858"/>
                  <a:pt x="419100" y="95271"/>
                </a:cubicBezTo>
                <a:cubicBezTo>
                  <a:pt x="439737" y="93684"/>
                  <a:pt x="473075" y="-1566"/>
                  <a:pt x="495300" y="21"/>
                </a:cubicBezTo>
                <a:cubicBezTo>
                  <a:pt x="517525" y="1608"/>
                  <a:pt x="530225" y="103209"/>
                  <a:pt x="552450" y="104796"/>
                </a:cubicBezTo>
                <a:cubicBezTo>
                  <a:pt x="574675" y="106383"/>
                  <a:pt x="606425" y="7959"/>
                  <a:pt x="628650" y="9546"/>
                </a:cubicBezTo>
                <a:cubicBezTo>
                  <a:pt x="650875" y="11133"/>
                  <a:pt x="665163" y="114321"/>
                  <a:pt x="685800" y="114321"/>
                </a:cubicBezTo>
                <a:cubicBezTo>
                  <a:pt x="706437" y="114321"/>
                  <a:pt x="728662" y="7958"/>
                  <a:pt x="752475" y="9546"/>
                </a:cubicBezTo>
                <a:cubicBezTo>
                  <a:pt x="776288" y="11134"/>
                  <a:pt x="806450" y="122259"/>
                  <a:pt x="828675" y="123846"/>
                </a:cubicBezTo>
                <a:cubicBezTo>
                  <a:pt x="850900" y="125433"/>
                  <a:pt x="866775" y="19071"/>
                  <a:pt x="885825" y="19071"/>
                </a:cubicBezTo>
                <a:cubicBezTo>
                  <a:pt x="904875" y="19071"/>
                  <a:pt x="922338" y="125433"/>
                  <a:pt x="942975" y="123846"/>
                </a:cubicBezTo>
                <a:cubicBezTo>
                  <a:pt x="963612" y="122259"/>
                  <a:pt x="985837" y="11134"/>
                  <a:pt x="1009650" y="9546"/>
                </a:cubicBezTo>
                <a:cubicBezTo>
                  <a:pt x="1033463" y="7958"/>
                  <a:pt x="1073150" y="95271"/>
                  <a:pt x="1085850" y="114321"/>
                </a:cubicBezTo>
                <a:cubicBezTo>
                  <a:pt x="1098550" y="133371"/>
                  <a:pt x="1087437" y="123846"/>
                  <a:pt x="1085850" y="123846"/>
                </a:cubicBezTo>
                <a:cubicBezTo>
                  <a:pt x="1084263" y="123846"/>
                  <a:pt x="1080294" y="119083"/>
                  <a:pt x="1076325" y="114321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>
            <a:off x="4211789" y="4014508"/>
            <a:ext cx="720422" cy="63113"/>
          </a:xfrm>
          <a:custGeom>
            <a:avLst/>
            <a:gdLst>
              <a:gd name="connsiteX0" fmla="*/ 0 w 1091863"/>
              <a:gd name="connsiteY0" fmla="*/ 85746 h 126227"/>
              <a:gd name="connsiteX1" fmla="*/ 95250 w 1091863"/>
              <a:gd name="connsiteY1" fmla="*/ 21 h 126227"/>
              <a:gd name="connsiteX2" fmla="*/ 180975 w 1091863"/>
              <a:gd name="connsiteY2" fmla="*/ 85746 h 126227"/>
              <a:gd name="connsiteX3" fmla="*/ 247650 w 1091863"/>
              <a:gd name="connsiteY3" fmla="*/ 21 h 126227"/>
              <a:gd name="connsiteX4" fmla="*/ 304800 w 1091863"/>
              <a:gd name="connsiteY4" fmla="*/ 95271 h 126227"/>
              <a:gd name="connsiteX5" fmla="*/ 371475 w 1091863"/>
              <a:gd name="connsiteY5" fmla="*/ 9546 h 126227"/>
              <a:gd name="connsiteX6" fmla="*/ 419100 w 1091863"/>
              <a:gd name="connsiteY6" fmla="*/ 95271 h 126227"/>
              <a:gd name="connsiteX7" fmla="*/ 495300 w 1091863"/>
              <a:gd name="connsiteY7" fmla="*/ 21 h 126227"/>
              <a:gd name="connsiteX8" fmla="*/ 552450 w 1091863"/>
              <a:gd name="connsiteY8" fmla="*/ 104796 h 126227"/>
              <a:gd name="connsiteX9" fmla="*/ 628650 w 1091863"/>
              <a:gd name="connsiteY9" fmla="*/ 9546 h 126227"/>
              <a:gd name="connsiteX10" fmla="*/ 685800 w 1091863"/>
              <a:gd name="connsiteY10" fmla="*/ 114321 h 126227"/>
              <a:gd name="connsiteX11" fmla="*/ 752475 w 1091863"/>
              <a:gd name="connsiteY11" fmla="*/ 9546 h 126227"/>
              <a:gd name="connsiteX12" fmla="*/ 828675 w 1091863"/>
              <a:gd name="connsiteY12" fmla="*/ 123846 h 126227"/>
              <a:gd name="connsiteX13" fmla="*/ 885825 w 1091863"/>
              <a:gd name="connsiteY13" fmla="*/ 19071 h 126227"/>
              <a:gd name="connsiteX14" fmla="*/ 942975 w 1091863"/>
              <a:gd name="connsiteY14" fmla="*/ 123846 h 126227"/>
              <a:gd name="connsiteX15" fmla="*/ 1009650 w 1091863"/>
              <a:gd name="connsiteY15" fmla="*/ 9546 h 126227"/>
              <a:gd name="connsiteX16" fmla="*/ 1085850 w 1091863"/>
              <a:gd name="connsiteY16" fmla="*/ 114321 h 126227"/>
              <a:gd name="connsiteX17" fmla="*/ 1085850 w 1091863"/>
              <a:gd name="connsiteY17" fmla="*/ 123846 h 126227"/>
              <a:gd name="connsiteX18" fmla="*/ 1076325 w 1091863"/>
              <a:gd name="connsiteY18" fmla="*/ 114321 h 126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863" h="126227">
                <a:moveTo>
                  <a:pt x="0" y="85746"/>
                </a:moveTo>
                <a:cubicBezTo>
                  <a:pt x="32544" y="42883"/>
                  <a:pt x="65088" y="21"/>
                  <a:pt x="95250" y="21"/>
                </a:cubicBezTo>
                <a:cubicBezTo>
                  <a:pt x="125412" y="21"/>
                  <a:pt x="155575" y="85746"/>
                  <a:pt x="180975" y="85746"/>
                </a:cubicBezTo>
                <a:cubicBezTo>
                  <a:pt x="206375" y="85746"/>
                  <a:pt x="227013" y="-1566"/>
                  <a:pt x="247650" y="21"/>
                </a:cubicBezTo>
                <a:cubicBezTo>
                  <a:pt x="268287" y="1608"/>
                  <a:pt x="284163" y="93684"/>
                  <a:pt x="304800" y="95271"/>
                </a:cubicBezTo>
                <a:cubicBezTo>
                  <a:pt x="325437" y="96858"/>
                  <a:pt x="352425" y="9546"/>
                  <a:pt x="371475" y="9546"/>
                </a:cubicBezTo>
                <a:cubicBezTo>
                  <a:pt x="390525" y="9546"/>
                  <a:pt x="398463" y="96858"/>
                  <a:pt x="419100" y="95271"/>
                </a:cubicBezTo>
                <a:cubicBezTo>
                  <a:pt x="439737" y="93684"/>
                  <a:pt x="473075" y="-1566"/>
                  <a:pt x="495300" y="21"/>
                </a:cubicBezTo>
                <a:cubicBezTo>
                  <a:pt x="517525" y="1608"/>
                  <a:pt x="530225" y="103209"/>
                  <a:pt x="552450" y="104796"/>
                </a:cubicBezTo>
                <a:cubicBezTo>
                  <a:pt x="574675" y="106383"/>
                  <a:pt x="606425" y="7959"/>
                  <a:pt x="628650" y="9546"/>
                </a:cubicBezTo>
                <a:cubicBezTo>
                  <a:pt x="650875" y="11133"/>
                  <a:pt x="665163" y="114321"/>
                  <a:pt x="685800" y="114321"/>
                </a:cubicBezTo>
                <a:cubicBezTo>
                  <a:pt x="706437" y="114321"/>
                  <a:pt x="728662" y="7958"/>
                  <a:pt x="752475" y="9546"/>
                </a:cubicBezTo>
                <a:cubicBezTo>
                  <a:pt x="776288" y="11134"/>
                  <a:pt x="806450" y="122259"/>
                  <a:pt x="828675" y="123846"/>
                </a:cubicBezTo>
                <a:cubicBezTo>
                  <a:pt x="850900" y="125433"/>
                  <a:pt x="866775" y="19071"/>
                  <a:pt x="885825" y="19071"/>
                </a:cubicBezTo>
                <a:cubicBezTo>
                  <a:pt x="904875" y="19071"/>
                  <a:pt x="922338" y="125433"/>
                  <a:pt x="942975" y="123846"/>
                </a:cubicBezTo>
                <a:cubicBezTo>
                  <a:pt x="963612" y="122259"/>
                  <a:pt x="985837" y="11134"/>
                  <a:pt x="1009650" y="9546"/>
                </a:cubicBezTo>
                <a:cubicBezTo>
                  <a:pt x="1033463" y="7958"/>
                  <a:pt x="1073150" y="95271"/>
                  <a:pt x="1085850" y="114321"/>
                </a:cubicBezTo>
                <a:cubicBezTo>
                  <a:pt x="1098550" y="133371"/>
                  <a:pt x="1087437" y="123846"/>
                  <a:pt x="1085850" y="123846"/>
                </a:cubicBezTo>
                <a:cubicBezTo>
                  <a:pt x="1084263" y="123846"/>
                  <a:pt x="1080294" y="119083"/>
                  <a:pt x="1076325" y="114321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nice 17"/>
          <p:cNvCxnSpPr/>
          <p:nvPr/>
        </p:nvCxnSpPr>
        <p:spPr>
          <a:xfrm>
            <a:off x="1259632" y="1275606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287355" y="1416655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6287355" y="1491630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1259632" y="1203598"/>
            <a:ext cx="1152128" cy="113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3533297" y="3507854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3540492" y="3579862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1259632" y="1209273"/>
            <a:ext cx="0" cy="207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11760" y="1209273"/>
            <a:ext cx="0" cy="207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6287355" y="1416655"/>
            <a:ext cx="0" cy="207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439483" y="1404208"/>
            <a:ext cx="0" cy="207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3533297" y="3484210"/>
            <a:ext cx="0" cy="207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4692620" y="3507854"/>
            <a:ext cx="0" cy="207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88.10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9573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Andrea Fibichová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Podmět holý, podmět rozvitý, podmět několikanásobný, podmět nevyjádřený, základní skladební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dvojice.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druhy podmětů.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88.2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58913" y="1131590"/>
            <a:ext cx="3168352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3E4D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3E4D1F"/>
                </a:solidFill>
                <a:latin typeface="Times New Roman" pitchFamily="18" charset="0"/>
                <a:cs typeface="Times New Roman" pitchFamily="18" charset="0"/>
              </a:rPr>
              <a:t>Základní větné členy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126252" y="1945379"/>
            <a:ext cx="1905372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řísudek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10483" y="1956201"/>
            <a:ext cx="1872208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odmět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739682" y="1976156"/>
            <a:ext cx="3168352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ákladní skladební dvojice</a:t>
            </a:r>
          </a:p>
        </p:txBody>
      </p:sp>
      <p:sp>
        <p:nvSpPr>
          <p:cNvPr id="9" name="Plus 8"/>
          <p:cNvSpPr/>
          <p:nvPr/>
        </p:nvSpPr>
        <p:spPr>
          <a:xfrm>
            <a:off x="2496644" y="1934529"/>
            <a:ext cx="473074" cy="457200"/>
          </a:xfrm>
          <a:prstGeom prst="mathPlu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Je rovno 9"/>
          <p:cNvSpPr/>
          <p:nvPr/>
        </p:nvSpPr>
        <p:spPr>
          <a:xfrm>
            <a:off x="5155865" y="1983109"/>
            <a:ext cx="457200" cy="360040"/>
          </a:xfrm>
          <a:prstGeom prst="mathEqual">
            <a:avLst>
              <a:gd name="adj1" fmla="val 36745"/>
              <a:gd name="adj2" fmla="val 1176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1547664" y="1531700"/>
            <a:ext cx="0" cy="391978"/>
          </a:xfrm>
          <a:prstGeom prst="straightConnector1">
            <a:avLst/>
          </a:prstGeom>
          <a:ln w="38100">
            <a:solidFill>
              <a:srgbClr val="3E4D1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635896" y="1531700"/>
            <a:ext cx="0" cy="391978"/>
          </a:xfrm>
          <a:prstGeom prst="straightConnector1">
            <a:avLst/>
          </a:prstGeom>
          <a:ln w="38100">
            <a:solidFill>
              <a:srgbClr val="3E4D1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46845" y="3020279"/>
            <a:ext cx="6343104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Školní autobus přijíždí na zastávku přesně v půl osmé.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1449080" y="3420389"/>
            <a:ext cx="1003205" cy="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Volný tvar 15"/>
          <p:cNvSpPr/>
          <p:nvPr/>
        </p:nvSpPr>
        <p:spPr>
          <a:xfrm flipV="1">
            <a:off x="2382691" y="3397529"/>
            <a:ext cx="887066" cy="45719"/>
          </a:xfrm>
          <a:custGeom>
            <a:avLst/>
            <a:gdLst>
              <a:gd name="connsiteX0" fmla="*/ 0 w 1091863"/>
              <a:gd name="connsiteY0" fmla="*/ 85746 h 126227"/>
              <a:gd name="connsiteX1" fmla="*/ 95250 w 1091863"/>
              <a:gd name="connsiteY1" fmla="*/ 21 h 126227"/>
              <a:gd name="connsiteX2" fmla="*/ 180975 w 1091863"/>
              <a:gd name="connsiteY2" fmla="*/ 85746 h 126227"/>
              <a:gd name="connsiteX3" fmla="*/ 247650 w 1091863"/>
              <a:gd name="connsiteY3" fmla="*/ 21 h 126227"/>
              <a:gd name="connsiteX4" fmla="*/ 304800 w 1091863"/>
              <a:gd name="connsiteY4" fmla="*/ 95271 h 126227"/>
              <a:gd name="connsiteX5" fmla="*/ 371475 w 1091863"/>
              <a:gd name="connsiteY5" fmla="*/ 9546 h 126227"/>
              <a:gd name="connsiteX6" fmla="*/ 419100 w 1091863"/>
              <a:gd name="connsiteY6" fmla="*/ 95271 h 126227"/>
              <a:gd name="connsiteX7" fmla="*/ 495300 w 1091863"/>
              <a:gd name="connsiteY7" fmla="*/ 21 h 126227"/>
              <a:gd name="connsiteX8" fmla="*/ 552450 w 1091863"/>
              <a:gd name="connsiteY8" fmla="*/ 104796 h 126227"/>
              <a:gd name="connsiteX9" fmla="*/ 628650 w 1091863"/>
              <a:gd name="connsiteY9" fmla="*/ 9546 h 126227"/>
              <a:gd name="connsiteX10" fmla="*/ 685800 w 1091863"/>
              <a:gd name="connsiteY10" fmla="*/ 114321 h 126227"/>
              <a:gd name="connsiteX11" fmla="*/ 752475 w 1091863"/>
              <a:gd name="connsiteY11" fmla="*/ 9546 h 126227"/>
              <a:gd name="connsiteX12" fmla="*/ 828675 w 1091863"/>
              <a:gd name="connsiteY12" fmla="*/ 123846 h 126227"/>
              <a:gd name="connsiteX13" fmla="*/ 885825 w 1091863"/>
              <a:gd name="connsiteY13" fmla="*/ 19071 h 126227"/>
              <a:gd name="connsiteX14" fmla="*/ 942975 w 1091863"/>
              <a:gd name="connsiteY14" fmla="*/ 123846 h 126227"/>
              <a:gd name="connsiteX15" fmla="*/ 1009650 w 1091863"/>
              <a:gd name="connsiteY15" fmla="*/ 9546 h 126227"/>
              <a:gd name="connsiteX16" fmla="*/ 1085850 w 1091863"/>
              <a:gd name="connsiteY16" fmla="*/ 114321 h 126227"/>
              <a:gd name="connsiteX17" fmla="*/ 1085850 w 1091863"/>
              <a:gd name="connsiteY17" fmla="*/ 123846 h 126227"/>
              <a:gd name="connsiteX18" fmla="*/ 1076325 w 1091863"/>
              <a:gd name="connsiteY18" fmla="*/ 114321 h 126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91863" h="126227">
                <a:moveTo>
                  <a:pt x="0" y="85746"/>
                </a:moveTo>
                <a:cubicBezTo>
                  <a:pt x="32544" y="42883"/>
                  <a:pt x="65088" y="21"/>
                  <a:pt x="95250" y="21"/>
                </a:cubicBezTo>
                <a:cubicBezTo>
                  <a:pt x="125412" y="21"/>
                  <a:pt x="155575" y="85746"/>
                  <a:pt x="180975" y="85746"/>
                </a:cubicBezTo>
                <a:cubicBezTo>
                  <a:pt x="206375" y="85746"/>
                  <a:pt x="227013" y="-1566"/>
                  <a:pt x="247650" y="21"/>
                </a:cubicBezTo>
                <a:cubicBezTo>
                  <a:pt x="268287" y="1608"/>
                  <a:pt x="284163" y="93684"/>
                  <a:pt x="304800" y="95271"/>
                </a:cubicBezTo>
                <a:cubicBezTo>
                  <a:pt x="325437" y="96858"/>
                  <a:pt x="352425" y="9546"/>
                  <a:pt x="371475" y="9546"/>
                </a:cubicBezTo>
                <a:cubicBezTo>
                  <a:pt x="390525" y="9546"/>
                  <a:pt x="398463" y="96858"/>
                  <a:pt x="419100" y="95271"/>
                </a:cubicBezTo>
                <a:cubicBezTo>
                  <a:pt x="439737" y="93684"/>
                  <a:pt x="473075" y="-1566"/>
                  <a:pt x="495300" y="21"/>
                </a:cubicBezTo>
                <a:cubicBezTo>
                  <a:pt x="517525" y="1608"/>
                  <a:pt x="530225" y="103209"/>
                  <a:pt x="552450" y="104796"/>
                </a:cubicBezTo>
                <a:cubicBezTo>
                  <a:pt x="574675" y="106383"/>
                  <a:pt x="606425" y="7959"/>
                  <a:pt x="628650" y="9546"/>
                </a:cubicBezTo>
                <a:cubicBezTo>
                  <a:pt x="650875" y="11133"/>
                  <a:pt x="665163" y="114321"/>
                  <a:pt x="685800" y="114321"/>
                </a:cubicBezTo>
                <a:cubicBezTo>
                  <a:pt x="706437" y="114321"/>
                  <a:pt x="728662" y="7958"/>
                  <a:pt x="752475" y="9546"/>
                </a:cubicBezTo>
                <a:cubicBezTo>
                  <a:pt x="776288" y="11134"/>
                  <a:pt x="806450" y="122259"/>
                  <a:pt x="828675" y="123846"/>
                </a:cubicBezTo>
                <a:cubicBezTo>
                  <a:pt x="850900" y="125433"/>
                  <a:pt x="866775" y="19071"/>
                  <a:pt x="885825" y="19071"/>
                </a:cubicBezTo>
                <a:cubicBezTo>
                  <a:pt x="904875" y="19071"/>
                  <a:pt x="922338" y="125433"/>
                  <a:pt x="942975" y="123846"/>
                </a:cubicBezTo>
                <a:cubicBezTo>
                  <a:pt x="963612" y="122259"/>
                  <a:pt x="985837" y="11134"/>
                  <a:pt x="1009650" y="9546"/>
                </a:cubicBezTo>
                <a:cubicBezTo>
                  <a:pt x="1033463" y="7958"/>
                  <a:pt x="1073150" y="95271"/>
                  <a:pt x="1085850" y="114321"/>
                </a:cubicBezTo>
                <a:cubicBezTo>
                  <a:pt x="1098550" y="133371"/>
                  <a:pt x="1087437" y="123846"/>
                  <a:pt x="1085850" y="123846"/>
                </a:cubicBezTo>
                <a:cubicBezTo>
                  <a:pt x="1084263" y="123846"/>
                  <a:pt x="1080294" y="119083"/>
                  <a:pt x="1076325" y="114321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>
            <a:off x="1724572" y="2787774"/>
            <a:ext cx="1245146" cy="113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1724572" y="2859782"/>
            <a:ext cx="124514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1724572" y="2790340"/>
            <a:ext cx="0" cy="207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979393" y="2799125"/>
            <a:ext cx="0" cy="2073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164029" y="3539792"/>
            <a:ext cx="1761949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3E4D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3E4D1F"/>
                </a:solidFill>
                <a:latin typeface="Times New Roman" pitchFamily="18" charset="0"/>
                <a:cs typeface="Times New Roman" pitchFamily="18" charset="0"/>
              </a:rPr>
              <a:t>Ptáme se na: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496644" y="3574474"/>
            <a:ext cx="136815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odmět</a:t>
            </a:r>
          </a:p>
        </p:txBody>
      </p:sp>
      <p:cxnSp>
        <p:nvCxnSpPr>
          <p:cNvPr id="24" name="Přímá spojnice se šipkou 23"/>
          <p:cNvCxnSpPr>
            <a:stCxn id="22" idx="3"/>
          </p:cNvCxnSpPr>
          <p:nvPr/>
        </p:nvCxnSpPr>
        <p:spPr>
          <a:xfrm>
            <a:off x="1925978" y="3739847"/>
            <a:ext cx="456713" cy="19293"/>
          </a:xfrm>
          <a:prstGeom prst="straightConnector1">
            <a:avLst/>
          </a:prstGeom>
          <a:ln w="38100">
            <a:solidFill>
              <a:srgbClr val="3E4D1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2496644" y="4330189"/>
            <a:ext cx="1368152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řísudek</a:t>
            </a:r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1873550" y="3939902"/>
            <a:ext cx="427086" cy="390287"/>
          </a:xfrm>
          <a:prstGeom prst="straightConnector1">
            <a:avLst/>
          </a:prstGeom>
          <a:ln w="38100">
            <a:solidFill>
              <a:srgbClr val="3E4D1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3903478" y="3557309"/>
            <a:ext cx="3672408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tázkou 1. pádu – kdo, co? + slovesem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3903478" y="4330189"/>
            <a:ext cx="4916994" cy="3385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Tím, co se ve větě říká o podmětu. Co podmět dělá?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3903478" y="3895863"/>
            <a:ext cx="367240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3E4D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3E4D1F"/>
                </a:solidFill>
                <a:latin typeface="Times New Roman" pitchFamily="18" charset="0"/>
                <a:cs typeface="Times New Roman" pitchFamily="18" charset="0"/>
              </a:rPr>
              <a:t>Kdo, co přijíždí? </a:t>
            </a:r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Autobus</a:t>
            </a:r>
            <a:r>
              <a:rPr lang="cs-CZ" b="1" dirty="0" smtClean="0">
                <a:solidFill>
                  <a:srgbClr val="3E4D1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890952" y="4699521"/>
            <a:ext cx="4929520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3E4D1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3E4D1F"/>
                </a:solidFill>
                <a:latin typeface="Times New Roman" pitchFamily="18" charset="0"/>
                <a:cs typeface="Times New Roman" pitchFamily="18" charset="0"/>
              </a:rPr>
              <a:t>Co dělá autobus? </a:t>
            </a:r>
            <a:r>
              <a:rPr lang="cs-C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Přijíždí </a:t>
            </a:r>
            <a:r>
              <a:rPr lang="cs-CZ" b="1" dirty="0" smtClean="0">
                <a:solidFill>
                  <a:srgbClr val="3E4D1F"/>
                </a:solidFill>
                <a:latin typeface="Times New Roman" pitchFamily="18" charset="0"/>
                <a:cs typeface="Times New Roman" pitchFamily="18" charset="0"/>
              </a:rPr>
              <a:t>na zastávku….</a:t>
            </a:r>
          </a:p>
        </p:txBody>
      </p:sp>
      <p:pic>
        <p:nvPicPr>
          <p:cNvPr id="2050" name="Picture 2" descr="C:\Users\fibichova\AppData\Local\Microsoft\Windows\Temporary Internet Files\Content.IE5\DT0T9544\MP90042650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7" y="600128"/>
            <a:ext cx="1080120" cy="1260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fibichova\AppData\Local\Microsoft\Windows\Temporary Internet Files\Content.IE5\9QU40RC5\MP90040936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646450"/>
            <a:ext cx="704386" cy="1151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fibichova\AppData\Local\Microsoft\Windows\Temporary Internet Files\Content.IE5\SPPEDEX1\MM900395776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18869"/>
            <a:ext cx="1800200" cy="124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44420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88.3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1208968"/>
            <a:ext cx="1080120" cy="369332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Podmět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1403648" y="1255134"/>
            <a:ext cx="504056" cy="242316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026990" y="1191626"/>
            <a:ext cx="6696744" cy="369332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nejčastěji vyjádřen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podstatným jménem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nebo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zájmenem 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pádě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195736" y="1754060"/>
            <a:ext cx="1944216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 poli jede 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traktor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40822" y="1776216"/>
            <a:ext cx="1283506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nepřijel.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79512" y="2976569"/>
            <a:ext cx="1869479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olý</a:t>
            </a:r>
          </a:p>
        </p:txBody>
      </p:sp>
      <p:pic>
        <p:nvPicPr>
          <p:cNvPr id="3074" name="Picture 2" descr="C:\Users\fibichova\AppData\Local\Microsoft\Windows\Temporary Internet Files\Content.IE5\86QM3F17\MM900288854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793" y="1656450"/>
            <a:ext cx="1512167" cy="835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2538314" y="2976569"/>
            <a:ext cx="186947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rozvitý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796876" y="2976569"/>
            <a:ext cx="1939655" cy="338554"/>
          </a:xfrm>
          <a:prstGeom prst="rect">
            <a:avLst/>
          </a:prstGeom>
          <a:solidFill>
            <a:srgbClr val="FFFF99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ěkolikanásobný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020271" y="2976569"/>
            <a:ext cx="1869479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evyjádřený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79510" y="2241868"/>
            <a:ext cx="1869479" cy="369332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Druhy podmětů</a:t>
            </a:r>
          </a:p>
        </p:txBody>
      </p:sp>
      <p:sp>
        <p:nvSpPr>
          <p:cNvPr id="29" name="Šipka ohnutá nahoru 28"/>
          <p:cNvSpPr/>
          <p:nvPr/>
        </p:nvSpPr>
        <p:spPr>
          <a:xfrm rot="10800000" flipH="1">
            <a:off x="2195736" y="2325276"/>
            <a:ext cx="469968" cy="480407"/>
          </a:xfrm>
          <a:prstGeom prst="bentUpArrow">
            <a:avLst>
              <a:gd name="adj1" fmla="val 25000"/>
              <a:gd name="adj2" fmla="val 23759"/>
              <a:gd name="adj3" fmla="val 25000"/>
            </a:avLst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73" name="Přímá spojnice 3072"/>
          <p:cNvCxnSpPr>
            <a:stCxn id="10" idx="3"/>
            <a:endCxn id="12" idx="1"/>
          </p:cNvCxnSpPr>
          <p:nvPr/>
        </p:nvCxnSpPr>
        <p:spPr>
          <a:xfrm>
            <a:off x="2048991" y="3145846"/>
            <a:ext cx="489323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>
            <a:stCxn id="13" idx="3"/>
            <a:endCxn id="14" idx="1"/>
          </p:cNvCxnSpPr>
          <p:nvPr/>
        </p:nvCxnSpPr>
        <p:spPr>
          <a:xfrm>
            <a:off x="6736531" y="3145846"/>
            <a:ext cx="283740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12" idx="3"/>
            <a:endCxn id="13" idx="1"/>
          </p:cNvCxnSpPr>
          <p:nvPr/>
        </p:nvCxnSpPr>
        <p:spPr>
          <a:xfrm>
            <a:off x="4407793" y="3145846"/>
            <a:ext cx="389083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11" y="3507854"/>
            <a:ext cx="646705" cy="1077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7" name="Picture 5" descr="C:\Users\fibichova\AppData\Local\Microsoft\Windows\Temporary Internet Files\Content.IE5\SPPEDEX1\MP900422834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388712"/>
            <a:ext cx="1097582" cy="112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6" descr="C:\Users\fibichova\AppData\Local\Microsoft\Windows\Temporary Internet Files\Content.IE5\86QM3F17\MC90003851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299" y="3417603"/>
            <a:ext cx="626827" cy="89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7" descr="C:\Users\fibichova\AppData\Local\Microsoft\Windows\Temporary Internet Files\Content.IE5\9QU40RC5\MC90032447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078" y="3417603"/>
            <a:ext cx="847453" cy="88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ovéPole 68"/>
          <p:cNvSpPr txBox="1"/>
          <p:nvPr/>
        </p:nvSpPr>
        <p:spPr>
          <a:xfrm>
            <a:off x="903190" y="3858771"/>
            <a:ext cx="1346782" cy="307777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Strom</a:t>
            </a:r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opadal.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2451652" y="4585265"/>
            <a:ext cx="2042802" cy="307777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Krásný květ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se rozevřel.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4990550" y="4477543"/>
            <a:ext cx="1797056" cy="52322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u="sng" dirty="0" smtClean="0">
                <a:latin typeface="Times New Roman" pitchFamily="18" charset="0"/>
                <a:cs typeface="Times New Roman" pitchFamily="18" charset="0"/>
              </a:rPr>
              <a:t>Slepička a kohoutek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mají kuřátka.</a:t>
            </a:r>
          </a:p>
        </p:txBody>
      </p:sp>
      <p:pic>
        <p:nvPicPr>
          <p:cNvPr id="41" name="Picture 8" descr="C:\Users\fibichova\AppData\Local\Microsoft\Windows\Temporary Internet Files\Content.IE5\86QM3F17\MC900434859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417603"/>
            <a:ext cx="950380" cy="95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ovéPole 78"/>
          <p:cNvSpPr txBox="1"/>
          <p:nvPr/>
        </p:nvSpPr>
        <p:spPr>
          <a:xfrm>
            <a:off x="7281619" y="4561145"/>
            <a:ext cx="1346782" cy="307777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ají kuřátka.</a:t>
            </a:r>
          </a:p>
        </p:txBody>
      </p:sp>
      <p:sp>
        <p:nvSpPr>
          <p:cNvPr id="42" name="Zahnutá šipka dolů 41"/>
          <p:cNvSpPr/>
          <p:nvPr/>
        </p:nvSpPr>
        <p:spPr>
          <a:xfrm flipH="1">
            <a:off x="6378333" y="4052092"/>
            <a:ext cx="1145994" cy="397399"/>
          </a:xfrm>
          <a:prstGeom prst="curvedDownArrow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88.4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08004" y="569268"/>
            <a:ext cx="1548172" cy="40011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Podmět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39777" y="1156286"/>
            <a:ext cx="1869479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olý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7505" y="2107891"/>
            <a:ext cx="186947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ozvitý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7505" y="3005780"/>
            <a:ext cx="1934024" cy="338554"/>
          </a:xfrm>
          <a:prstGeom prst="rect">
            <a:avLst/>
          </a:prstGeom>
          <a:solidFill>
            <a:srgbClr val="FFFF99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ěkolikanásobný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11400" y="3883699"/>
            <a:ext cx="1869479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evyjádřený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2123728" y="3934029"/>
            <a:ext cx="432048" cy="242316"/>
          </a:xfrm>
          <a:prstGeom prst="rightArrow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2123728" y="3053899"/>
            <a:ext cx="432048" cy="242316"/>
          </a:xfrm>
          <a:prstGeom prst="rightArrow">
            <a:avLst/>
          </a:prstGeom>
          <a:solidFill>
            <a:srgbClr val="FFFF9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2123728" y="2204129"/>
            <a:ext cx="432048" cy="24231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>
            <a:off x="2123728" y="1204405"/>
            <a:ext cx="432048" cy="24231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2699792" y="1204405"/>
            <a:ext cx="5184576" cy="307777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Skládá se pouze z jednoho slova – podstatného jména nebo zájmena.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716087" y="2171398"/>
            <a:ext cx="4248472" cy="307777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Skládá se z více slov, ale pouze jedno slovo je v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.pádě.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699792" y="3050477"/>
            <a:ext cx="5328592" cy="307777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Skládá se ze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dvou nebo více podstatných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jmen nebo zájmen v 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pádě.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702521" y="1617868"/>
            <a:ext cx="2517551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Michal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vypráví pohádku.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557675" y="1617868"/>
            <a:ext cx="2113695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vypráví pohádku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2716087" y="2598845"/>
            <a:ext cx="308004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Strýc Michal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vypráví pohádku.</a:t>
            </a:r>
          </a:p>
        </p:txBody>
      </p:sp>
      <p:pic>
        <p:nvPicPr>
          <p:cNvPr id="4098" name="Picture 2" descr="C:\Users\fibichova\AppData\Local\Microsoft\Windows\Temporary Internet Files\Content.IE5\86QM3F17\MC9000569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345" y="1047353"/>
            <a:ext cx="1631059" cy="155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2699792" y="3468200"/>
            <a:ext cx="3384376" cy="338554"/>
          </a:xfrm>
          <a:prstGeom prst="rect">
            <a:avLst/>
          </a:prstGeom>
          <a:solidFill>
            <a:srgbClr val="FFFF99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u="sng" dirty="0">
                <a:latin typeface="Times New Roman" pitchFamily="18" charset="0"/>
                <a:cs typeface="Times New Roman" pitchFamily="18" charset="0"/>
              </a:rPr>
              <a:t>Slepička a kohoutek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mají kuřátka.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716087" y="4558762"/>
            <a:ext cx="340412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Mají kuřátka. 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slepička a kohoutek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4099" name="Picture 3" descr="C:\Users\fibichova\AppData\Local\Microsoft\Windows\Temporary Internet Files\Content.IE5\DT0T9544\MC90034933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914" y="2779162"/>
            <a:ext cx="1250196" cy="103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ovéPole 27"/>
          <p:cNvSpPr txBox="1"/>
          <p:nvPr/>
        </p:nvSpPr>
        <p:spPr>
          <a:xfrm>
            <a:off x="6232080" y="4558762"/>
            <a:ext cx="2530530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Vypráví pohádku. (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Michal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120207" y="3406644"/>
            <a:ext cx="2848872" cy="400110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latin typeface="Times New Roman" pitchFamily="18" charset="0"/>
                <a:cs typeface="Times New Roman" pitchFamily="18" charset="0"/>
              </a:rPr>
              <a:t>Jednotlivé členy podmětu oddělujeme čárkami nebo bývají spojeny spojkami a, i, ani, nebo.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699792" y="3901299"/>
            <a:ext cx="5328592" cy="523220"/>
          </a:xfrm>
          <a:prstGeom prst="rect">
            <a:avLst/>
          </a:prstGeom>
          <a:solidFill>
            <a:schemeClr val="bg2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Ve větě není uveden. Je znám z předešlé věty, ze souvislosti. Je jím sám mluvčí. Je všeobecný – vztahuje se na blíže neurčené lidi.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88.5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1131590"/>
            <a:ext cx="3562194" cy="738664"/>
          </a:xfrm>
          <a:prstGeom prst="rect">
            <a:avLst/>
          </a:prstGeom>
          <a:solidFill>
            <a:srgbClr val="FFFF99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Vyhledej a podtrhni podměty ve větách.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(Ptej se otázkou 1. pádu.)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Jakým slovním druhem je podmět vyjádřen?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806936" y="1115244"/>
            <a:ext cx="3627326" cy="738664"/>
          </a:xfrm>
          <a:prstGeom prst="rect">
            <a:avLst/>
          </a:prstGeom>
          <a:solidFill>
            <a:srgbClr val="FFFF99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Vyhledej a podtrhni podměty ve větách.</a:t>
            </a:r>
          </a:p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 O jaké podměty se jedná? (holý, rozvitý, </a:t>
            </a:r>
          </a:p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několikanásobný, nevyjádřený)</a:t>
            </a:r>
          </a:p>
        </p:txBody>
      </p:sp>
      <p:pic>
        <p:nvPicPr>
          <p:cNvPr id="1026" name="Picture 2" descr="C:\Users\fibichova\AppData\Local\Microsoft\Windows\Temporary Internet Files\Content.IE5\9QU40RC5\MP90042264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636433"/>
            <a:ext cx="1283573" cy="87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07504" y="2211710"/>
            <a:ext cx="1895071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Závodník vyhrál závod.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7504" y="2671886"/>
            <a:ext cx="1841835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Já jsem uvařila oběd.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7504" y="3148185"/>
            <a:ext cx="1898277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Jeden to sám nedokáže!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7504" y="3651869"/>
            <a:ext cx="190148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Včera večer byl úplněk.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21455" y="4101802"/>
            <a:ext cx="1377300" cy="307777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On tam nepřišel.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154975" y="2211710"/>
            <a:ext cx="1188146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POD.JMÉNO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142466" y="2722909"/>
            <a:ext cx="1023037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ZÁJMENO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168716" y="3148184"/>
            <a:ext cx="1091966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ČÍSLOVKA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168717" y="3651868"/>
            <a:ext cx="1188146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POD.JMÉNO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168717" y="4158455"/>
            <a:ext cx="1023037" cy="30777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ZÁJMENO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817919" y="2162039"/>
            <a:ext cx="220235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Pejsek a kočička vařili dort.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828733" y="2691330"/>
            <a:ext cx="1986903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Dali do něj mnoho věcí.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817919" y="3215488"/>
            <a:ext cx="1823969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Zlý pes jim dort snědl!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849945" y="3712502"/>
            <a:ext cx="1111202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Dort je pryč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!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849945" y="4158455"/>
            <a:ext cx="1587550" cy="307777"/>
          </a:xfrm>
          <a:prstGeom prst="rect">
            <a:avLst/>
          </a:prstGeom>
          <a:solidFill>
            <a:srgbClr val="FFFF00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Teď ho bolí břicho!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236296" y="2171428"/>
            <a:ext cx="1800199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NĚKOLIKANÁSOBNÝ</a:t>
            </a:r>
          </a:p>
        </p:txBody>
      </p:sp>
      <p:pic>
        <p:nvPicPr>
          <p:cNvPr id="1031" name="Picture 7" descr="C:\Users\fibichova\AppData\Local\Microsoft\Windows\Temporary Internet Files\Content.IE5\DT0T9544\MP90044231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91" y="2135238"/>
            <a:ext cx="885118" cy="1258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ovéPole 27"/>
          <p:cNvSpPr txBox="1"/>
          <p:nvPr/>
        </p:nvSpPr>
        <p:spPr>
          <a:xfrm>
            <a:off x="7027093" y="2701423"/>
            <a:ext cx="1440161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NEVYJÁDŘENÝ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882930" y="3246266"/>
            <a:ext cx="1080120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ROZVITÝ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104" y="3553027"/>
            <a:ext cx="1988667" cy="14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ovéPole 29"/>
          <p:cNvSpPr txBox="1"/>
          <p:nvPr/>
        </p:nvSpPr>
        <p:spPr>
          <a:xfrm>
            <a:off x="6572672" y="3743280"/>
            <a:ext cx="747701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HOLÝ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572672" y="4173843"/>
            <a:ext cx="718779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HOLÝ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26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88.6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7504" y="1807865"/>
            <a:ext cx="3621504" cy="2800767"/>
          </a:xfrm>
          <a:prstGeom prst="rect">
            <a:avLst/>
          </a:prstGeom>
          <a:solidFill>
            <a:schemeClr val="bg2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ahradníci a zahradnice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_________________________________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Vltava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_________________________________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jablka, hrušky nebo švestky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_________________________________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alé koťátko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_________________________________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aše babička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_________________________________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287344" y="751806"/>
            <a:ext cx="3153507" cy="584775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1. Spoj věty se správným druhem podmětu </a:t>
            </a:r>
            <a:r>
              <a:rPr lang="cs-CZ" sz="1600" b="1" u="sng" dirty="0" smtClean="0">
                <a:latin typeface="Times New Roman" pitchFamily="18" charset="0"/>
                <a:cs typeface="Times New Roman" pitchFamily="18" charset="0"/>
              </a:rPr>
              <a:t>nevyjádřeného.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330170" y="1482055"/>
            <a:ext cx="3242272" cy="830997"/>
          </a:xfrm>
          <a:prstGeom prst="rect">
            <a:avLst/>
          </a:prstGeom>
          <a:solidFill>
            <a:schemeClr val="bg2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Rád chodím s dědečkem na houby.</a:t>
            </a:r>
          </a:p>
          <a:p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Minulý víkend jsem našel krásnou bedlu. </a:t>
            </a:r>
          </a:p>
        </p:txBody>
      </p:sp>
      <p:pic>
        <p:nvPicPr>
          <p:cNvPr id="1026" name="Picture 2" descr="C:\Users\fibichova\AppData\Local\Microsoft\Windows\Temporary Internet Files\Content.IE5\86QM3F17\MP90043102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119" y="3883713"/>
            <a:ext cx="1235334" cy="1203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fibichova\AppData\Local\Microsoft\Windows\Temporary Internet Files\Content.IE5\86QM3F17\MP900438735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952" y="2613878"/>
            <a:ext cx="795464" cy="118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7634087" y="3234045"/>
            <a:ext cx="787237" cy="307777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mluvčí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520968" y="3188633"/>
            <a:ext cx="2230098" cy="338554"/>
          </a:xfrm>
          <a:prstGeom prst="rect">
            <a:avLst/>
          </a:prstGeom>
          <a:solidFill>
            <a:schemeClr val="bg2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Koťátko spí. 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Je unavené.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611630" y="2567372"/>
            <a:ext cx="2029723" cy="338554"/>
          </a:xfrm>
          <a:prstGeom prst="rect">
            <a:avLst/>
          </a:prstGeom>
          <a:solidFill>
            <a:schemeClr val="bg2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Píší o tom v novinách.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634087" y="751805"/>
            <a:ext cx="1322798" cy="584775"/>
          </a:xfrm>
          <a:prstGeom prst="rect">
            <a:avLst/>
          </a:prstGeom>
          <a:solidFill>
            <a:schemeClr val="bg2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Podmět je: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Podmětem je:</a:t>
            </a:r>
          </a:p>
        </p:txBody>
      </p:sp>
      <p:sp>
        <p:nvSpPr>
          <p:cNvPr id="9" name="Šipka dolů 8"/>
          <p:cNvSpPr/>
          <p:nvPr/>
        </p:nvSpPr>
        <p:spPr>
          <a:xfrm>
            <a:off x="8056785" y="1296183"/>
            <a:ext cx="360040" cy="371744"/>
          </a:xfrm>
          <a:prstGeom prst="downArrow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738532" y="1837673"/>
            <a:ext cx="1356585" cy="523220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je znám z předchozí věty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430507" y="2613878"/>
            <a:ext cx="1240972" cy="307777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všeobecný</a:t>
            </a:r>
          </a:p>
        </p:txBody>
      </p:sp>
      <p:pic>
        <p:nvPicPr>
          <p:cNvPr id="1029" name="Picture 5" descr="C:\Users\fibichova\AppData\Local\Microsoft\Windows\Temporary Internet Files\Content.IE5\DT0T9544\MP90043172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330" y="1547539"/>
            <a:ext cx="987574" cy="987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07504" y="1059582"/>
            <a:ext cx="362150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1.Utvořte věty s danými podměty?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2.O jaký podmět se jedná?</a:t>
            </a:r>
          </a:p>
        </p:txBody>
      </p:sp>
      <p:pic>
        <p:nvPicPr>
          <p:cNvPr id="1031" name="Picture 7" descr="C:\Users\fibichova\AppData\Local\Microsoft\Windows\Temporary Internet Files\Content.IE5\86QM3F17\MP900163873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354" y="3883713"/>
            <a:ext cx="1785837" cy="116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4540018" y="3800130"/>
            <a:ext cx="1973617" cy="338554"/>
          </a:xfrm>
          <a:prstGeom prst="rect">
            <a:avLst/>
          </a:prstGeom>
          <a:solidFill>
            <a:schemeClr val="bg2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Postavili krásný hrad.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478636" y="3718095"/>
            <a:ext cx="1192843" cy="307777"/>
          </a:xfrm>
          <a:prstGeom prst="rect">
            <a:avLst/>
          </a:prstGeom>
          <a:solidFill>
            <a:srgbClr val="FFFF99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všeobecný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88.7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72822" y="792757"/>
            <a:ext cx="1656184" cy="400110"/>
          </a:xfrm>
          <a:prstGeom prst="rect">
            <a:avLst/>
          </a:prstGeom>
          <a:solidFill>
            <a:schemeClr val="bg2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PODMĚT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412021" y="767940"/>
            <a:ext cx="1569143" cy="400110"/>
          </a:xfrm>
          <a:prstGeom prst="rect">
            <a:avLst/>
          </a:prstGeom>
          <a:solidFill>
            <a:srgbClr val="FFFF99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SUBJECT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27584" y="3203192"/>
            <a:ext cx="1653017" cy="369332"/>
          </a:xfrm>
          <a:prstGeom prst="rect">
            <a:avLst/>
          </a:prstGeom>
          <a:solidFill>
            <a:schemeClr val="bg2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Já jsem student.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01523" y="2259805"/>
            <a:ext cx="2682145" cy="338554"/>
          </a:xfrm>
          <a:prstGeom prst="rect">
            <a:avLst/>
          </a:prstGeom>
          <a:solidFill>
            <a:srgbClr val="FFFF99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Mother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father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doctors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97661" y="4040180"/>
            <a:ext cx="2350323" cy="338554"/>
          </a:xfrm>
          <a:prstGeom prst="rect">
            <a:avLst/>
          </a:prstGeom>
          <a:solidFill>
            <a:srgbClr val="FFFF99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sister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lives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in London.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66814" y="3929450"/>
            <a:ext cx="1322798" cy="338554"/>
          </a:xfrm>
          <a:prstGeom prst="rect">
            <a:avLst/>
          </a:prstGeom>
          <a:solidFill>
            <a:srgbClr val="FFFF99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I´m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student.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713528" y="2259805"/>
            <a:ext cx="269496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Maminka a tatínek jsou lékaři.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723578" y="3126328"/>
            <a:ext cx="2417650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Jeho sestra žije v Londýně.</a:t>
            </a:r>
          </a:p>
        </p:txBody>
      </p:sp>
      <p:pic>
        <p:nvPicPr>
          <p:cNvPr id="2050" name="Picture 2" descr="C:\Users\fibichova\AppData\Local\Microsoft\Windows\Temporary Internet Files\Content.IE5\SPPEDEX1\MP90042258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480" y="643628"/>
            <a:ext cx="2011725" cy="1340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2633372" y="1399479"/>
            <a:ext cx="266688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Spoj věty, které k sobě patří.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Vyhledej a podtrhni podměty. </a:t>
            </a:r>
          </a:p>
        </p:txBody>
      </p:sp>
      <p:pic>
        <p:nvPicPr>
          <p:cNvPr id="2052" name="Picture 4" descr="C:\Users\fibichova\AppData\Local\Microsoft\Windows\Temporary Internet Files\Content.IE5\86QM3F17\MP90018278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322" y="2123732"/>
            <a:ext cx="2011725" cy="134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Je rovno 2"/>
          <p:cNvSpPr/>
          <p:nvPr/>
        </p:nvSpPr>
        <p:spPr>
          <a:xfrm>
            <a:off x="3738214" y="760294"/>
            <a:ext cx="457200" cy="415402"/>
          </a:xfrm>
          <a:prstGeom prst="mathEqual">
            <a:avLst/>
          </a:prstGeom>
          <a:solidFill>
            <a:srgbClr val="FFFF99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2053" name="Picture 5" descr="C:\Users\fibichova\AppData\Local\Microsoft\Windows\Temporary Internet Files\Content.IE5\DT0T9544\MP90042281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308" y="3649836"/>
            <a:ext cx="2037578" cy="135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88.8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869737"/>
              </p:ext>
            </p:extLst>
          </p:nvPr>
        </p:nvGraphicFramePr>
        <p:xfrm>
          <a:off x="179510" y="1131590"/>
          <a:ext cx="7185180" cy="39014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podmět se ptáme otázkou?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Koho, co?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(4. pádu)</a:t>
                      </a:r>
                    </a:p>
                    <a:p>
                      <a:pPr marL="342900" indent="-342900" algn="l">
                        <a:buAutoNum type="alphaLcParenR" startAt="2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Bez koho, čeho? (2. pádu)</a:t>
                      </a:r>
                    </a:p>
                    <a:p>
                      <a:pPr marL="342900" indent="-342900" algn="l">
                        <a:buAutoNum type="alphaLcParenR" startAt="3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Kdo, co? (1. pádu)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   Ke komu, čemu? (3. pádu)</a:t>
                      </a:r>
                      <a:endParaRPr lang="cs-CZ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Podmět tvoří (spolu s přísudkem)?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základní skladební dvojici</a:t>
                      </a:r>
                    </a:p>
                    <a:p>
                      <a:pPr marL="342900" indent="-342900" algn="l">
                        <a:buAutoNum type="alphaLcParenR" startAt="2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pár</a:t>
                      </a:r>
                    </a:p>
                    <a:p>
                      <a:pPr marL="342900" indent="-342900" algn="l">
                        <a:buAutoNum type="alphaLcParenR" startAt="3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pouze větu hlavní</a:t>
                      </a:r>
                    </a:p>
                    <a:p>
                      <a:pPr marL="342900" indent="-342900" algn="l">
                        <a:buAutoNum type="alphaLcParenR" startAt="3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pouze větu vedlejší</a:t>
                      </a:r>
                    </a:p>
                    <a:p>
                      <a:pPr marL="342900" indent="-342900" algn="l">
                        <a:buAutoNum type="alphaLcParenR" startAt="3"/>
                      </a:pPr>
                      <a:endParaRPr lang="cs-CZ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Rozeznáváme tyto druhy podmětů.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trojboký, čtyřboký, pětiboký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holý, rozvitý, několikanásobný, nevyjádřený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jednoduchý, složitý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jednoslovný, víceslovný</a:t>
                      </a:r>
                    </a:p>
                    <a:p>
                      <a:pPr marL="342900" indent="-342900" algn="l">
                        <a:buAutoNum type="alphaLcParenR"/>
                      </a:pPr>
                      <a:endParaRPr lang="cs-CZ" sz="16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Podmět bývá nejčastěji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vyjádřen?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podstatným jménem nebo zájmenem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slovesem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přídavným jménem a částicí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předložkou a spojkou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 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88.9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1491630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cs-CZ" sz="1400" dirty="0">
                <a:latin typeface="Times New Roman" pitchFamily="18" charset="0"/>
                <a:cs typeface="Times New Roman" pitchFamily="18" charset="0"/>
                <a:hlinkClick r:id="rId2"/>
              </a:rPr>
              <a:t>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www.grafika.cz/old-idif/grafika/img1/images2/pekarek_strom_09big.jpg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pPr marL="342900" indent="-342900"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www.larpy.cz/files/dort.jpg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5)</a:t>
            </a:r>
          </a:p>
          <a:p>
            <a:pPr marL="342900" indent="-342900"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Český jazyk pro 5. ročník, Horáčková M., Alter, 2010.</a:t>
            </a: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3194</TotalTime>
  <Words>1084</Words>
  <Application>Microsoft Office PowerPoint</Application>
  <PresentationFormat>Předvádění na obrazovce (16:9)</PresentationFormat>
  <Paragraphs>188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88.1 Základní větné členy – druhy podmětů </vt:lpstr>
      <vt:lpstr>88.2 Co už víš? </vt:lpstr>
      <vt:lpstr>88.3 Jaké si řekneme nové termíny a názvy?</vt:lpstr>
      <vt:lpstr>88.4 Co si řekneme nového?</vt:lpstr>
      <vt:lpstr>88.5 Procvičení a příklady</vt:lpstr>
      <vt:lpstr>88.6 Něco navíc pro šikovné</vt:lpstr>
      <vt:lpstr>88.7 CLIL</vt:lpstr>
      <vt:lpstr>88.8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221</cp:revision>
  <dcterms:created xsi:type="dcterms:W3CDTF">2010-10-18T18:21:56Z</dcterms:created>
  <dcterms:modified xsi:type="dcterms:W3CDTF">2013-06-09T18:54:10Z</dcterms:modified>
</cp:coreProperties>
</file>