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5050"/>
    <a:srgbClr val="FFFF99"/>
    <a:srgbClr val="FFFF00"/>
    <a:srgbClr val="FFCC66"/>
    <a:srgbClr val="FFFF66"/>
    <a:srgbClr val="FFCC99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>
        <p:scale>
          <a:sx n="91" d="100"/>
          <a:sy n="91" d="100"/>
        </p:scale>
        <p:origin x="-78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image" Target="../media/image13.jpe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2" y="430887"/>
            <a:ext cx="3332425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87.1 Stavba slova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Venuše Kučerová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ovéPole 8"/>
          <p:cNvSpPr txBox="1"/>
          <p:nvPr/>
        </p:nvSpPr>
        <p:spPr>
          <a:xfrm>
            <a:off x="2845029" y="2167328"/>
            <a:ext cx="1454244" cy="92333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1471799"/>
            <a:ext cx="1159292" cy="461665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788024" y="1681693"/>
            <a:ext cx="97013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129410" y="799971"/>
            <a:ext cx="885179" cy="461665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kvet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436096" y="2708881"/>
            <a:ext cx="1210588" cy="461665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kvet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243450" y="1099722"/>
            <a:ext cx="10567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827583" y="2689823"/>
            <a:ext cx="129554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ináč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24608" y="3879382"/>
            <a:ext cx="1159292" cy="461665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ní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2987824" y="3584405"/>
            <a:ext cx="151836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enství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331340" y="3879382"/>
            <a:ext cx="175721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květ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inářství</a:t>
            </a:r>
          </a:p>
        </p:txBody>
      </p:sp>
      <p:pic>
        <p:nvPicPr>
          <p:cNvPr id="25" name="Picture 5" descr="C:\Users\Dana Brádková\AppData\Local\Microsoft\Windows\Temporary Internet Files\Content.IE5\KL92JQDA\MC90043686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242" y="761238"/>
            <a:ext cx="2664296" cy="292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14738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474992"/>
              </p:ext>
            </p:extLst>
          </p:nvPr>
        </p:nvGraphicFramePr>
        <p:xfrm>
          <a:off x="1115616" y="1198533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Venuše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Kučerová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/2013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Stavba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slova, předpona, kořen, příponová část, koncovka, slovotvorný základ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stavbě slova.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2942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2430" y="3186192"/>
            <a:ext cx="4968552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Slova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příbuzná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mají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stejnou společnou část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kořen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a jsou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významově blízká. Příbuzná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slova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jsou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odvozena předponami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nebo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příponami,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někdy jsou to slova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složená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 Část příponová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může být tvořena: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jednou nebo několika příponami, či příponou a koncovkou.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48225" y="3611828"/>
            <a:ext cx="719043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VRT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227665" y="3917856"/>
            <a:ext cx="1152128" cy="526102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524328" y="4560482"/>
            <a:ext cx="619080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vrt</a:t>
            </a:r>
            <a:r>
              <a:rPr lang="cs-CZ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67544" y="1020388"/>
            <a:ext cx="4536504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Slova se skládají z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předpony,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kořene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a přípony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 Slova se stejným kořenem se nazývají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příbuzná slova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Kořen slov  (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slovotvorný základ) je společný příbuzným slovům.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Předpona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součástí slova, stojí před kořenem slova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píšeme ji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dohromady se slovem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Přípona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stojí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za kořenem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slova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5222279" y="1275606"/>
            <a:ext cx="1173325" cy="5090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506529" y="915566"/>
            <a:ext cx="1988237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VRT</a:t>
            </a:r>
            <a:r>
              <a:rPr lang="cs-CZ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</a:t>
            </a:r>
          </a:p>
        </p:txBody>
      </p:sp>
      <p:sp>
        <p:nvSpPr>
          <p:cNvPr id="2053" name="TextovéPole 2052"/>
          <p:cNvSpPr txBox="1"/>
          <p:nvPr/>
        </p:nvSpPr>
        <p:spPr>
          <a:xfrm>
            <a:off x="5707746" y="2359321"/>
            <a:ext cx="922047" cy="30777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předpona</a:t>
            </a:r>
          </a:p>
        </p:txBody>
      </p:sp>
      <p:sp>
        <p:nvSpPr>
          <p:cNvPr id="2054" name="TextovéPole 2053"/>
          <p:cNvSpPr txBox="1"/>
          <p:nvPr/>
        </p:nvSpPr>
        <p:spPr>
          <a:xfrm>
            <a:off x="7183893" y="2205433"/>
            <a:ext cx="633507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kořen</a:t>
            </a:r>
          </a:p>
        </p:txBody>
      </p:sp>
      <p:sp>
        <p:nvSpPr>
          <p:cNvPr id="2055" name="TextovéPole 2054"/>
          <p:cNvSpPr txBox="1"/>
          <p:nvPr/>
        </p:nvSpPr>
        <p:spPr>
          <a:xfrm>
            <a:off x="8248580" y="2399060"/>
            <a:ext cx="79220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přípona</a:t>
            </a:r>
          </a:p>
        </p:txBody>
      </p:sp>
      <p:cxnSp>
        <p:nvCxnSpPr>
          <p:cNvPr id="2057" name="Přímá spojnice se šipkou 2056"/>
          <p:cNvCxnSpPr/>
          <p:nvPr/>
        </p:nvCxnSpPr>
        <p:spPr>
          <a:xfrm flipV="1">
            <a:off x="6300192" y="1581467"/>
            <a:ext cx="487278" cy="70225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Přímá spojnice se šipkou 2058"/>
          <p:cNvCxnSpPr/>
          <p:nvPr/>
        </p:nvCxnSpPr>
        <p:spPr>
          <a:xfrm flipV="1">
            <a:off x="7502251" y="1661466"/>
            <a:ext cx="0" cy="4062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Přímá spojnice se šipkou 2060"/>
          <p:cNvCxnSpPr/>
          <p:nvPr/>
        </p:nvCxnSpPr>
        <p:spPr>
          <a:xfrm flipH="1" flipV="1">
            <a:off x="8143408" y="1635149"/>
            <a:ext cx="351358" cy="64856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5" name="Picture 3" descr="C:\Users\Venuše\AppData\Local\Microsoft\Windows\Temporary Internet Files\Content.IE5\60ODZ7SI\MC9004244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865831"/>
            <a:ext cx="1330478" cy="114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0" grpId="0" animBg="1"/>
      <p:bldP spid="31" grpId="0" animBg="1"/>
      <p:bldP spid="2053" grpId="0" animBg="1"/>
      <p:bldP spid="2054" grpId="0" animBg="1"/>
      <p:bldP spid="20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9350"/>
            <a:ext cx="6804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87.3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Venuše\AppData\Local\Microsoft\Windows\Temporary Internet Files\Content.IE5\6LRSN319\MC9004404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602717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86437" y="1275606"/>
            <a:ext cx="6893875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Koncovka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je část slova, která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 v různých tvarech téhož slova mění.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273501" y="2067694"/>
            <a:ext cx="227498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Koncovky dělíme na: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2953856"/>
            <a:ext cx="687887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ádové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např.: 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hrad/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hrad/</a:t>
            </a:r>
            <a:r>
              <a:rPr lang="cs-CZ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hrad/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hrad/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ů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hrad/</a:t>
            </a:r>
            <a:r>
              <a:rPr lang="cs-CZ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ům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hrad/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ech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712660" y="4286752"/>
            <a:ext cx="536557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osobní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např.: 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stav/</a:t>
            </a:r>
            <a:r>
              <a:rPr lang="cs-CZ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ím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stav/</a:t>
            </a:r>
            <a:r>
              <a:rPr lang="cs-CZ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íš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stav/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stav/</a:t>
            </a:r>
            <a:r>
              <a:rPr lang="cs-CZ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íme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stav/</a:t>
            </a:r>
            <a:r>
              <a:rPr lang="cs-CZ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íte</a:t>
            </a:r>
            <a:endParaRPr lang="cs-CZ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Documents and Settings\Jan Krenk\Local Settings\Temporary Internet Files\Content.IE5\WT4GN5AN\MC90044045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8767">
            <a:off x="1108980" y="3399253"/>
            <a:ext cx="1014620" cy="129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25768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51520" y="1163645"/>
            <a:ext cx="5968237" cy="1169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Koncovka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nemění význam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slova, mění pouze tvar téhož slova.</a:t>
            </a: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Slovní druhy, k nimž patří  slova, která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nemohou měnit svůj tvar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jsou:</a:t>
            </a:r>
          </a:p>
          <a:p>
            <a:pPr algn="ctr"/>
            <a:r>
              <a:rPr lang="cs-C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říslovce, předložky, spojky, částice, citoslovce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Slova, která nemohou měnit svůj tvar, nemohou mít koncovku.</a:t>
            </a: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Zkoumáme-li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stavbu slova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rozlišujeme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kořen, předponu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příponovou část.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61890" y="2715766"/>
            <a:ext cx="104387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otýl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ek</a:t>
            </a:r>
            <a:endParaRPr lang="cs-CZ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Venuše\AppData\Local\Microsoft\Windows\Temporary Internet Files\Content.IE5\60ODZ7SI\MM900318055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051" y="978979"/>
            <a:ext cx="2423445" cy="192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Přímá spojnice se šipkou 13"/>
          <p:cNvCxnSpPr/>
          <p:nvPr/>
        </p:nvCxnSpPr>
        <p:spPr>
          <a:xfrm>
            <a:off x="2817377" y="2557719"/>
            <a:ext cx="1610607" cy="342713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233295" y="3414313"/>
            <a:ext cx="4980851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SLOVOTVORNÝ ZÁKLAD</a:t>
            </a: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Slovo základové a slova od něho odvozená mají společnou část,</a:t>
            </a:r>
          </a:p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která se nazývá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slovotvorný základ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449911" y="3414313"/>
            <a:ext cx="2326279" cy="15081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ostl 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rostl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</a:t>
            </a:r>
            <a:endParaRPr lang="cs-C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cs-CZ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červ 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červ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ivý</a:t>
            </a:r>
          </a:p>
          <a:p>
            <a:pPr algn="ctr"/>
            <a:endParaRPr lang="cs-CZ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ilova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(t)  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milova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ný</a:t>
            </a:r>
            <a:endParaRPr lang="cs-CZ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101" name="Picture 5" descr="C:\Users\Venuše\AppData\Local\Microsoft\Windows\Temporary Internet Files\Content.IE5\9R4VGWIN\MC9004238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700313"/>
            <a:ext cx="890588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87644" y="1563638"/>
            <a:ext cx="835463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 následujících slovech určete kořen, předponovou a příponovou část.</a:t>
            </a:r>
          </a:p>
          <a:p>
            <a:pPr algn="ctr"/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ina,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leh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ké, vý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vrt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ka, hradby, náměstí, východ, letec, zahrada, školák, zápasník, </a:t>
            </a:r>
          </a:p>
          <a:p>
            <a:pPr algn="ctr"/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onožka, podchod, nejkrásnější, výtahová, poletí, uslyšet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79031" y="978282"/>
            <a:ext cx="37702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1)</a:t>
            </a:r>
          </a:p>
        </p:txBody>
      </p:sp>
      <p:pic>
        <p:nvPicPr>
          <p:cNvPr id="1026" name="Picture 2" descr="C:\Program Files (x86)\Microsoft Office\MEDIA\CAGCAT10\j023307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90364"/>
            <a:ext cx="2345092" cy="94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219599" y="2840554"/>
            <a:ext cx="37702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26388" y="2931790"/>
            <a:ext cx="8354639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Odvozujte slova předponami. Předpony se obvykle kladou před celá slova,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apř.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/svítit,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/hodit,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/cvičit. 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estova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(t)  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(od-, při-, vy-)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aři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(t)  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(vy-, za-, pře-, u-)</a:t>
            </a:r>
          </a:p>
          <a:p>
            <a:r>
              <a:rPr lang="cs-CZ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áva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(t)   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(pro-, vy-, za-, pře-, v-, od-, při-, </a:t>
            </a:r>
            <a:r>
              <a:rPr lang="cs-CZ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</a:t>
            </a:r>
            <a:r>
              <a:rPr lang="cs-C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-)</a:t>
            </a:r>
            <a:endParaRPr lang="cs-CZ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odvozenými slovy tvořte věty.</a:t>
            </a:r>
          </a:p>
          <a:p>
            <a:pPr algn="ctr"/>
            <a:endParaRPr lang="cs-CZ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38834"/>
            <a:ext cx="1656184" cy="162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9979" y="1044244"/>
            <a:ext cx="6635150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Přečtěte slovotvorný základ a vyberte z možností 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jak byla tato slova odvozena.</a:t>
            </a:r>
          </a:p>
          <a:p>
            <a:pPr algn="ctr"/>
            <a:r>
              <a:rPr lang="cs-C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příponou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4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 – předponou</a:t>
            </a:r>
          </a:p>
          <a:p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ábytek – nábytková  _____		myslet – promyslet _____</a:t>
            </a:r>
          </a:p>
          <a:p>
            <a:endParaRPr lang="cs-CZ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rodej – předprodej  _____		mlynář – mlynářka _____</a:t>
            </a:r>
          </a:p>
          <a:p>
            <a:endParaRPr lang="cs-CZ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adějný – beznadějný  _____		solit – nasolit _____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55776" y="1553385"/>
            <a:ext cx="287258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026049" y="1970969"/>
            <a:ext cx="287258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997729" y="1553385"/>
            <a:ext cx="298480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80112" y="2408693"/>
            <a:ext cx="298480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621786" y="2408693"/>
            <a:ext cx="298480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35108" y="3370515"/>
            <a:ext cx="7100021" cy="1138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daných základových slov tvořte slova odvozená – odvozujte slova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příponami</a:t>
            </a:r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ský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stvo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-ní, -ný, -ně.</a:t>
            </a:r>
          </a:p>
          <a:p>
            <a:pPr algn="ctr"/>
            <a:endParaRPr lang="cs-CZ" sz="16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rybář, učitel, vrchol, rychlost</a:t>
            </a:r>
          </a:p>
        </p:txBody>
      </p:sp>
      <p:pic>
        <p:nvPicPr>
          <p:cNvPr id="2050" name="Picture 2" descr="C:\Program Files (x86)\Microsoft Office\MEDIA\CAGCAT10\j021685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8904" y="4011910"/>
            <a:ext cx="2401528" cy="77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114091"/>
            <a:ext cx="1757706" cy="139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297" y="1970969"/>
            <a:ext cx="439737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40139"/>
            <a:ext cx="1645540" cy="172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1563638"/>
            <a:ext cx="936104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ana Brádková\AppData\Local\Microsoft\Windows\Temporary Internet Files\Content.IE5\KL92JQDA\MC90032646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703" y="3255232"/>
            <a:ext cx="1417085" cy="122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Dana Brádková\AppData\Local\Microsoft\Windows\Temporary Internet Files\Content.IE5\5R2QJOSY\MC900440407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948" y="928018"/>
            <a:ext cx="1875656" cy="187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779" y="607153"/>
            <a:ext cx="1878173" cy="1258625"/>
          </a:xfrm>
          <a:prstGeom prst="rect">
            <a:avLst/>
          </a:prstGeom>
          <a:noFill/>
          <a:ln w="762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894270" y="4287317"/>
            <a:ext cx="936104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endParaRPr lang="cs-C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810948" y="567587"/>
            <a:ext cx="936104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rain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050280" y="2899941"/>
            <a:ext cx="936104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rain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cs-C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961375" y="2803674"/>
            <a:ext cx="936104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horse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427984" y="4343446"/>
            <a:ext cx="936104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hors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ey</a:t>
            </a:r>
            <a:endParaRPr lang="cs-C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929" y="2838919"/>
            <a:ext cx="1776679" cy="16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Venuše\AppData\Local\Microsoft\Windows\Temporary Internet Files\Content.IE5\9R4VGWIN\MC900432589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549" y="1030586"/>
            <a:ext cx="1656184" cy="132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ovéPole 27"/>
          <p:cNvSpPr txBox="1"/>
          <p:nvPr/>
        </p:nvSpPr>
        <p:spPr>
          <a:xfrm>
            <a:off x="7817447" y="2803674"/>
            <a:ext cx="115212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computer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007549" y="4646701"/>
            <a:ext cx="1433572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ized</a:t>
            </a:r>
            <a:endParaRPr lang="cs-C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795011" y="2285383"/>
            <a:ext cx="936104" cy="33855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sun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7643998" y="496758"/>
            <a:ext cx="936104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sun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2923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12279"/>
              </p:ext>
            </p:extLst>
          </p:nvPr>
        </p:nvGraphicFramePr>
        <p:xfrm>
          <a:off x="179511" y="1059582"/>
          <a:ext cx="7185180" cy="374441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600401"/>
                <a:gridCol w="3584779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1.Slovům,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která mají společný kořen říkáme?</a:t>
                      </a:r>
                      <a:endParaRPr lang="cs-CZ" sz="1600" b="1" i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slova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příbuzná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slova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totožná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slova stejná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nemají žádný název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Vyber správnou příponu ke slovu 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ředitel</a:t>
                      </a: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ník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ský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ář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6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án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915616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Koncovka je část slova, která se v různých tvarech téhož slova?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mění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nevyskytuje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nemění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 pouze v mužském rodě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Které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slovo </a:t>
                      </a:r>
                      <a:r>
                        <a:rPr lang="cs-CZ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nemá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koncovku?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truhlářem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učitelem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prodavačkou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hasič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351553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87.9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203598"/>
            <a:ext cx="8064896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HORÁČKOVÁ,M., STAUDKOVÁ,H., ŠTROBLOVÁ,J., Český jazyk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5.ročník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základních škol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3.vyd.Všeň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: Alter,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2008.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978-80-7245-129-6</a:t>
            </a:r>
          </a:p>
          <a:p>
            <a:pPr marL="342900" indent="-342900">
              <a:buFont typeface="+mj-lt"/>
              <a:buAutoNum type="arabicPeriod"/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Obrázky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 databáze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Klipart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3065</TotalTime>
  <Words>1181</Words>
  <Application>Microsoft Office PowerPoint</Application>
  <PresentationFormat>Předvádění na obrazovce (16:9)</PresentationFormat>
  <Paragraphs>170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87.1 Stavba slova</vt:lpstr>
      <vt:lpstr>87.2 Co už víš? </vt:lpstr>
      <vt:lpstr>87.3 Jaké si řekneme nové termíny a názvy?</vt:lpstr>
      <vt:lpstr>87.4 Co si řekneme nového?</vt:lpstr>
      <vt:lpstr>87.5 Procvičení a příklady</vt:lpstr>
      <vt:lpstr>87.6 Něco navíc pro šikovné</vt:lpstr>
      <vt:lpstr>87.7 CLIL</vt:lpstr>
      <vt:lpstr>87.8 Test znalostí</vt:lpstr>
      <vt:lpstr>87.9 Použité zdroje, citace</vt:lpstr>
      <vt:lpstr>87.10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285</cp:revision>
  <dcterms:created xsi:type="dcterms:W3CDTF">2010-10-18T18:21:56Z</dcterms:created>
  <dcterms:modified xsi:type="dcterms:W3CDTF">2013-06-09T18:52:18Z</dcterms:modified>
</cp:coreProperties>
</file>