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4" r:id="rId4"/>
    <p:sldId id="261" r:id="rId5"/>
    <p:sldId id="262" r:id="rId6"/>
    <p:sldId id="263" r:id="rId7"/>
    <p:sldId id="269" r:id="rId8"/>
    <p:sldId id="265" r:id="rId9"/>
    <p:sldId id="267" r:id="rId10"/>
    <p:sldId id="268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B37"/>
    <a:srgbClr val="FBFCDC"/>
    <a:srgbClr val="F1F89A"/>
    <a:srgbClr val="EDFC60"/>
    <a:srgbClr val="99FF33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22.8.2012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pictures/10000/nahled/young-woman-surrounded-with-flowers-11277388414Gs6l.jpg" TargetMode="External"/><Relationship Id="rId2" Type="http://schemas.openxmlformats.org/officeDocument/2006/relationships/hyperlink" Target="http://nd04.jxs.cz/017/158/b6bd4033fa_75541274_o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fimedia.cz/fotografie/mala-blondata-divka/profimedia-0003743427.jpg" TargetMode="External"/><Relationship Id="rId4" Type="http://schemas.openxmlformats.org/officeDocument/2006/relationships/hyperlink" Target="http://www.marquel.net/fotogalerie/data/Indie-2006/17-indian-beauty/mid/Indian-beauty-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477992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79.1 Přehled vzorů přídavných jmen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 a literatura       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Blanka Průšová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60467" y="1133197"/>
            <a:ext cx="152157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Jaké? Které? Čí?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4573" y="2568778"/>
            <a:ext cx="5533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malé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03415" y="2972048"/>
            <a:ext cx="91242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sportovní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29157" y="3479879"/>
            <a:ext cx="91082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tatínkovo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14203" y="3957723"/>
            <a:ext cx="78418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sestřino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704358" y="3982958"/>
            <a:ext cx="621279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Rozlišujeme tři druhy přídavných jmen: </a:t>
            </a: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TVRDÁ, MĚKKÁ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PŘIVLASTŇOVACÍ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60465" y="1347614"/>
            <a:ext cx="368402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řídavná jména 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vyjadřují</a:t>
            </a:r>
            <a:r>
              <a:rPr lang="cs-CZ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vlastnosti podstatných jmen</a:t>
            </a:r>
          </a:p>
          <a:p>
            <a:r>
              <a:rPr lang="cs-CZ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odpovídají</a:t>
            </a:r>
            <a:r>
              <a:rPr lang="cs-CZ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 otázky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Jaký? Který? Čí?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753122" y="2435570"/>
            <a:ext cx="611526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Tvar přídavného jména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 řídí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tvarem podstatného jména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 němuž náleží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Shoduje se s ním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rodě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případně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životnosti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čísle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pádě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Máme-li určit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rod, číslo a pád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určujeme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podle podstatného jména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ke kterému náleží.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7" y="1546361"/>
            <a:ext cx="1279517" cy="8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4" grpId="0" animBg="1"/>
      <p:bldP spid="15" grpId="0" animBg="1"/>
      <p:bldP spid="7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8925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Vzory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mladý, jarní, otcův, matčin, stupňování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postup při skloňování </a:t>
                      </a:r>
                    </a:p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stupňování přídavných jmen. 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851920" cy="423123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48" y="474154"/>
            <a:ext cx="788092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79.2 Přehled vzorů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příd.jmen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příd.jména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tvrdá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11609" y="3773837"/>
            <a:ext cx="13788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Číslo množné</a:t>
            </a:r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-31836" y="1827027"/>
            <a:ext cx="14657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Číslo jednotné</a:t>
            </a:r>
          </a:p>
        </p:txBody>
      </p:sp>
      <p:pic>
        <p:nvPicPr>
          <p:cNvPr id="10" name="Obrázek 9"/>
          <p:cNvPicPr/>
          <p:nvPr/>
        </p:nvPicPr>
        <p:blipFill rotWithShape="1">
          <a:blip r:embed="rId3"/>
          <a:srcRect l="19500" t="38243" r="19500" b="32186"/>
          <a:stretch/>
        </p:blipFill>
        <p:spPr bwMode="auto">
          <a:xfrm>
            <a:off x="1331640" y="1053574"/>
            <a:ext cx="7019189" cy="1858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4"/>
          <a:srcRect l="16318" t="35189" r="16286" b="30815"/>
          <a:stretch/>
        </p:blipFill>
        <p:spPr bwMode="auto">
          <a:xfrm>
            <a:off x="1355651" y="3073870"/>
            <a:ext cx="7019189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2"/>
            <a:ext cx="4571999" cy="495132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-4539"/>
            <a:ext cx="9144001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 txBox="1">
            <a:spLocks/>
          </p:cNvSpPr>
          <p:nvPr/>
        </p:nvSpPr>
        <p:spPr>
          <a:xfrm>
            <a:off x="0" y="480376"/>
            <a:ext cx="428498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0" y="496503"/>
            <a:ext cx="802838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79.3 Přehled vzorů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příd.jmen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příd.jména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měkká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3"/>
          <a:srcRect l="16095" t="21691" r="16334" b="47863"/>
          <a:stretch/>
        </p:blipFill>
        <p:spPr bwMode="auto">
          <a:xfrm>
            <a:off x="1151620" y="1203599"/>
            <a:ext cx="6840760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4"/>
          <a:srcRect l="16318" t="42743" r="16286" b="27038"/>
          <a:stretch/>
        </p:blipFill>
        <p:spPr bwMode="auto">
          <a:xfrm>
            <a:off x="1151620" y="3147814"/>
            <a:ext cx="5832648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/>
          <p:cNvSpPr txBox="1"/>
          <p:nvPr/>
        </p:nvSpPr>
        <p:spPr>
          <a:xfrm rot="16200000">
            <a:off x="-171433" y="1941851"/>
            <a:ext cx="14657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Číslo jednotné</a:t>
            </a:r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-151985" y="3770626"/>
            <a:ext cx="13788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Číslo množné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27534"/>
            <a:ext cx="4572000" cy="567139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6099" y="494335"/>
            <a:ext cx="399695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96503"/>
            <a:ext cx="838842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79.4 Přehled vzorů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příd.jmen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- příd. jména přivlastňovací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151985" y="3770626"/>
            <a:ext cx="13788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Číslo množné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16319" t="46720" r="16397" b="19483"/>
          <a:stretch/>
        </p:blipFill>
        <p:spPr bwMode="auto">
          <a:xfrm>
            <a:off x="1187624" y="1068220"/>
            <a:ext cx="6624736" cy="2050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4"/>
          <a:srcRect l="16157" t="31014" r="16031" b="38569"/>
          <a:stretch/>
        </p:blipFill>
        <p:spPr bwMode="auto">
          <a:xfrm>
            <a:off x="1187624" y="3273710"/>
            <a:ext cx="6624736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/>
          <p:cNvSpPr txBox="1"/>
          <p:nvPr/>
        </p:nvSpPr>
        <p:spPr>
          <a:xfrm rot="16200000">
            <a:off x="-195430" y="1924234"/>
            <a:ext cx="146570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Číslo jednotné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307622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15627" y="555526"/>
            <a:ext cx="562925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Stupňování přídavných jmen</a:t>
            </a:r>
          </a:p>
          <a:p>
            <a:pPr algn="l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3465" y="1749203"/>
            <a:ext cx="570534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Některá přídavná jména mohou svými tvary vyjádřit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trojí stupeň vlastnosti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9326" y="2323654"/>
            <a:ext cx="581281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Druhý stupeň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vyjadřuje při srovnání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větší míru vlastnosti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než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stupeň první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Jeho tvary se tvoří:</a:t>
            </a:r>
          </a:p>
          <a:p>
            <a:pPr marL="342900" indent="-342900">
              <a:buAutoNum type="alphaLcParenR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říponou  – </a:t>
            </a:r>
            <a:r>
              <a:rPr lang="cs-CZ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ejší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ější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např.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moudř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ejší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, šikovn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ější</a:t>
            </a:r>
          </a:p>
          <a:p>
            <a:pPr marL="342900" indent="-342900">
              <a:buAutoNum type="alphaLcParenR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říponou  – </a:t>
            </a:r>
            <a:r>
              <a:rPr lang="cs-CZ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např.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ší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, men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ší</a:t>
            </a:r>
          </a:p>
          <a:p>
            <a:pPr marL="342900" indent="-342900">
              <a:buAutoNum type="alphaLcParenR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oncovkou – 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např.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hez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čí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, měk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4011910"/>
            <a:ext cx="508023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Třetí stupeň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vyjadřuje její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největší míru.</a:t>
            </a:r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Jeho tvary tvoříme z tvaru druhého stupně přidáním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předpony </a:t>
            </a:r>
            <a:r>
              <a:rPr lang="cs-CZ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nej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9326" y="1142280"/>
            <a:ext cx="297068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je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vyjadřování různé míry vlastnosti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50769" y="1726756"/>
            <a:ext cx="61427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světlý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706822" y="3016151"/>
            <a:ext cx="78418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světl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ejší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572971" y="4442797"/>
            <a:ext cx="10134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nej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světlejší</a:t>
            </a:r>
          </a:p>
        </p:txBody>
      </p:sp>
      <p:sp>
        <p:nvSpPr>
          <p:cNvPr id="10" name="Ovál 9"/>
          <p:cNvSpPr/>
          <p:nvPr/>
        </p:nvSpPr>
        <p:spPr>
          <a:xfrm>
            <a:off x="7650769" y="852559"/>
            <a:ext cx="689835" cy="760511"/>
          </a:xfrm>
          <a:prstGeom prst="ellipse">
            <a:avLst/>
          </a:prstGeom>
          <a:solidFill>
            <a:srgbClr val="E8FB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7650769" y="2139702"/>
            <a:ext cx="689835" cy="760511"/>
          </a:xfrm>
          <a:prstGeom prst="ellipse">
            <a:avLst/>
          </a:prstGeom>
          <a:solidFill>
            <a:srgbClr val="F1F8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679762" y="3507854"/>
            <a:ext cx="689835" cy="760511"/>
          </a:xfrm>
          <a:prstGeom prst="ellipse">
            <a:avLst/>
          </a:prstGeom>
          <a:solidFill>
            <a:srgbClr val="FBF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 animBg="1"/>
      <p:bldP spid="15" grpId="0" animBg="1"/>
      <p:bldP spid="16" grpId="0" animBg="1"/>
      <p:bldP spid="10" grpId="0" animBg="1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754" y="492443"/>
            <a:ext cx="4190206" cy="567139"/>
          </a:xfrm>
        </p:spPr>
        <p:txBody>
          <a:bodyPr anchor="t"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9475" y="492443"/>
            <a:ext cx="4190206" cy="567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79.6 Procvičení a příklady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31590"/>
            <a:ext cx="799039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1. Od slov v závorkách tvoř přídavná jména a urči jejich druh.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Vzniklé slovní spojení užij ve větách.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(moře) vlny, (noc) směna, (Asta) obojek, (medvěd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 mládě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(spolužák) sešit, (jaro) květiny, (kůže) aktovka,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(světlo) signál, (ovce) sýr, (vítěz) hokejisté, (vesmír) raketa,  (kráva) mléko, (déšť) počasí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2489869"/>
            <a:ext cx="787908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2. Urči druhý a třetí stupeň přídavných jmen (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např. pomalý – pomalejší – nejpomalejší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Vyznač přípony, koncovky a předpony.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zelený, šikovný, vzdálený, světlý, slavný, zlobivý, vzácný, oblíbený, pohodlný, útulný, tmavý, milý,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pihovatý, ostrý, pracovitý, upřímný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7094" y="3939902"/>
            <a:ext cx="717536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Pro šikovné….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Urči 1. stupeň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přídavného jména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lepší.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Znáš jiná přídavná jména, která nemají ve všech třech stupních stejný kořen?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9475" y="492443"/>
            <a:ext cx="4190206" cy="567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79.7 CLIL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3245" y="1897100"/>
            <a:ext cx="124104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ladý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člověk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66151" y="2746601"/>
            <a:ext cx="117532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květina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45531" y="3507854"/>
            <a:ext cx="142378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tcův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automobil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49127" y="4227934"/>
            <a:ext cx="145424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atčina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kabelka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855957" y="1094563"/>
            <a:ext cx="6623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mladá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98083" y="2755361"/>
            <a:ext cx="69281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mladší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148064" y="4174550"/>
            <a:ext cx="93166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nejmladší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831067" y="4174550"/>
            <a:ext cx="114646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youngest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005795" y="2739197"/>
            <a:ext cx="85792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younger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954917" y="1092256"/>
            <a:ext cx="65274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oung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828473" y="1897099"/>
            <a:ext cx="104708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ather´s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car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857921" y="4211652"/>
            <a:ext cx="125226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flower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795061" y="2739196"/>
            <a:ext cx="117692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oung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person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908623" y="3589732"/>
            <a:ext cx="122180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ther´s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bag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77462" y="1213122"/>
            <a:ext cx="133081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Spoj správně</a:t>
            </a:r>
          </a:p>
        </p:txBody>
      </p:sp>
      <p:pic>
        <p:nvPicPr>
          <p:cNvPr id="1026" name="Picture 2" descr="http://t0.gstatic.com/images?q=tbn:ANd9GcQGcSEPpVE8CqDpvr1SofmxxZQGkKczBVGIE8JjMbrTBSicYZ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26" y="3866970"/>
            <a:ext cx="1464682" cy="11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ek 24" descr="http://www.publicdomainpictures.net/pictures/10000/nahled/young-woman-surrounded-with-flowers-11277388414Gs6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23" y="696659"/>
            <a:ext cx="979934" cy="13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ázek 26"/>
          <p:cNvPicPr/>
          <p:nvPr/>
        </p:nvPicPr>
        <p:blipFill>
          <a:blip r:embed="rId4"/>
          <a:stretch>
            <a:fillRect/>
          </a:stretch>
        </p:blipFill>
        <p:spPr>
          <a:xfrm>
            <a:off x="6731295" y="2267772"/>
            <a:ext cx="1033313" cy="14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11467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kterém řádku jsou jen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přídavná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jména?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nový, sestřin, čtení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nový, novinka, nováček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krása, krásný, krásně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Ivin, psí, čtený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vzory přídavných jmen nepatří: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sestřin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b) otcův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c) mladý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d) jarní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Který řádek neobsahuje přídavné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jméno?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a) sestřin, kreslení, skáče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b) psaní, cvičit, nově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c) veselý, učený, cvičení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d) učení, cvičený, vesele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První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stupeň přídavného jména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nejlepší je: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lepší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b) hezčí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c) dobrý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d) pěkný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    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419622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nd04.jxs.cz/017/158/b6bd4033fa_75541274_o2.jpg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www.publicdomainpictures.net/pictures/10000/nahled/young-woman-surrounded-with-flowers-           11277388414Gs6l.jpg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www.marquel.net/fotogalerie/data/Indie-2006/17-indian-beauty/mid/Indian-beauty-17.jpg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www.profimedia.cz/fotografie/mala-blondata-divka/profimedia-0003743427.jpg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5. HORÁČKOVÁ,M., STAUDKOVÁ,H., ŠTROBLOVÁ,J.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Český jazyk pro pátý ročník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3. vyd. Všeň:  Alter,  2012. ISBN 978-80-7245-129-6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968</Words>
  <Application>Microsoft Office PowerPoint</Application>
  <PresentationFormat>Předvádění na obrazovce (16:9)</PresentationFormat>
  <Paragraphs>146</Paragraphs>
  <Slides>10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79.1 Přehled vzorů přídavných jmen                  </vt:lpstr>
      <vt:lpstr>                            </vt:lpstr>
      <vt:lpstr>    </vt:lpstr>
      <vt:lpstr>            </vt:lpstr>
      <vt:lpstr>         </vt:lpstr>
      <vt:lpstr>                                                 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310</cp:revision>
  <dcterms:created xsi:type="dcterms:W3CDTF">2010-10-18T18:21:56Z</dcterms:created>
  <dcterms:modified xsi:type="dcterms:W3CDTF">2012-08-22T09:14:02Z</dcterms:modified>
</cp:coreProperties>
</file>