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B14FDD9-44C8-420C-B92C-3A9CC1D89013}">
          <p14:sldIdLst>
            <p14:sldId id="257"/>
            <p14:sldId id="258"/>
          </p14:sldIdLst>
        </p14:section>
        <p14:section name="Oddíl bez názvu" id="{85D1C313-7797-431E-A224-4868FF34FBDF}">
          <p14:sldIdLst>
            <p14:sldId id="259"/>
            <p14:sldId id="264"/>
            <p14:sldId id="260"/>
            <p14:sldId id="261"/>
            <p14:sldId id="262"/>
            <p14:sldId id="263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FF99"/>
    <a:srgbClr val="FFFF00"/>
    <a:srgbClr val="6F3505"/>
    <a:srgbClr val="1D351B"/>
    <a:srgbClr val="99FF66"/>
    <a:srgbClr val="CCFF99"/>
    <a:srgbClr val="99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gi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humbs.dreamstime.com/x/student-dislike-study-29698787.jpg" TargetMode="External"/><Relationship Id="rId2" Type="http://schemas.openxmlformats.org/officeDocument/2006/relationships/hyperlink" Target="http://media1.webgarden.name/images/media1:4fa2bdb8d94e5.jpg/31%20-%20Nov%C3%BD%20nadchod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62746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76.1 Předpony  od-, nad-, pod-, před-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Andrea Fibichová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fibichova\AppData\Local\Microsoft\Windows\Temporary Internet Files\Content.IE5\SPPEDEX1\MC9004355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0925"/>
            <a:ext cx="3428325" cy="245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ibichova\AppData\Local\Microsoft\Windows\Temporary Internet Files\Content.IE5\86QM3F17\MC90043203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182" y="1158557"/>
            <a:ext cx="1310819" cy="1310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52493" y="3758371"/>
            <a:ext cx="4471096" cy="338554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chod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může vést pod silnicí nebo železniční tratí.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76" y="1158557"/>
            <a:ext cx="2203071" cy="1635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623589" y="2618497"/>
            <a:ext cx="125707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CHOD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nebo</a:t>
            </a:r>
          </a:p>
          <a:p>
            <a:pPr algn="ctr"/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CHOD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286466" y="2918563"/>
            <a:ext cx="2324581" cy="338554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chod může vést …</a:t>
            </a:r>
          </a:p>
        </p:txBody>
      </p:sp>
      <p:pic>
        <p:nvPicPr>
          <p:cNvPr id="1029" name="Picture 5" descr="C:\Users\fibichova\AppData\Local\Microsoft\Windows\Temporary Internet Files\Content.IE5\9QU40RC5\MC90032658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340" y="3538113"/>
            <a:ext cx="906170" cy="77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62818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Andrea Fibichová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Předpona, předložka, kořen slova.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popisuje psaní předpon  od-, nad-, pod-, před-.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0807" y="463631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1" y="2048967"/>
            <a:ext cx="3044676" cy="929123"/>
          </a:xfrm>
          <a:prstGeom prst="rightArrow">
            <a:avLst/>
          </a:prstGeom>
          <a:solidFill>
            <a:schemeClr val="bg2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SLOVA  SE  SKLÁDAJÍ:</a:t>
            </a:r>
            <a:endParaRPr lang="cs-CZ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44676" y="2181622"/>
            <a:ext cx="194928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předpona</a:t>
            </a:r>
          </a:p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(předponová část může být tvořena</a:t>
            </a:r>
          </a:p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jednou či více předponami)</a:t>
            </a:r>
          </a:p>
          <a:p>
            <a:pPr algn="ctr"/>
            <a:endParaRPr lang="cs-CZ" sz="1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993965" y="2223670"/>
            <a:ext cx="151195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kořen</a:t>
            </a:r>
          </a:p>
          <a:p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(stejný kořen</a:t>
            </a:r>
          </a:p>
          <a:p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mají slova </a:t>
            </a:r>
          </a:p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PŘÍBUZNÁ)</a:t>
            </a:r>
            <a:r>
              <a:rPr lang="cs-CZ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běh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nout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běh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běh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ání</a:t>
            </a:r>
          </a:p>
          <a:p>
            <a:endParaRPr lang="cs-CZ" sz="1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680415" y="2264360"/>
            <a:ext cx="22607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říponová část</a:t>
            </a:r>
          </a:p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(může být tvořena  - příponou/příponami nebo příponou/příponami a koncovkou)</a:t>
            </a:r>
          </a:p>
        </p:txBody>
      </p:sp>
      <p:pic>
        <p:nvPicPr>
          <p:cNvPr id="2052" name="Picture 4" descr="C:\Users\fibichova\AppData\Local\Microsoft\Windows\Temporary Internet Files\Content.IE5\9QU40RC5\MC90044650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0021" y="771550"/>
            <a:ext cx="1738337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4564083" y="699542"/>
            <a:ext cx="2279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cs-CZ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běh</a:t>
            </a:r>
            <a:r>
              <a:rPr lang="cs-CZ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nout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5703978" y="1466026"/>
            <a:ext cx="0" cy="63623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3892036" y="1469305"/>
            <a:ext cx="463940" cy="579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 flipV="1">
            <a:off x="6933276" y="1474267"/>
            <a:ext cx="447036" cy="574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7" descr="C:\Users\fibichova\AppData\Local\Microsoft\Windows\Temporary Internet Files\Content.IE5\SPPEDEX1\MP90042439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74" y="3261610"/>
            <a:ext cx="2087377" cy="139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1" name="Přímá spojnice 2060"/>
          <p:cNvCxnSpPr/>
          <p:nvPr/>
        </p:nvCxnSpPr>
        <p:spPr>
          <a:xfrm>
            <a:off x="5292080" y="615642"/>
            <a:ext cx="0" cy="6467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5936704" y="596592"/>
            <a:ext cx="0" cy="6467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H="1">
            <a:off x="4572000" y="1274243"/>
            <a:ext cx="7200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H="1">
            <a:off x="5936704" y="1249183"/>
            <a:ext cx="90372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6982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76.3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800054" y="1967083"/>
            <a:ext cx="2565623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obvykle ji vyslovujeme dohromady se slovem, ke kterému patří, ale</a:t>
            </a:r>
            <a:r>
              <a:rPr lang="cs-C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píšeme ji zvlášť</a:t>
            </a:r>
          </a:p>
          <a:p>
            <a:pPr algn="ctr"/>
            <a:endParaRPr lang="cs-CZ" sz="16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jsou samostatným slovním druhem</a:t>
            </a:r>
          </a:p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(č. 7)</a:t>
            </a:r>
          </a:p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můžeme mezi ně a </a:t>
            </a:r>
          </a:p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jména vložit další slova</a:t>
            </a:r>
          </a:p>
        </p:txBody>
      </p:sp>
      <p:sp>
        <p:nvSpPr>
          <p:cNvPr id="24" name="Popisek se šipkou dolů 23"/>
          <p:cNvSpPr/>
          <p:nvPr/>
        </p:nvSpPr>
        <p:spPr>
          <a:xfrm>
            <a:off x="532068" y="1121049"/>
            <a:ext cx="2214711" cy="790994"/>
          </a:xfrm>
          <a:prstGeom prst="downArrowCallout">
            <a:avLst/>
          </a:prstGeom>
          <a:solidFill>
            <a:schemeClr val="bg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PŘEDPONA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Popisek se šipkou dolů 33"/>
          <p:cNvSpPr/>
          <p:nvPr/>
        </p:nvSpPr>
        <p:spPr>
          <a:xfrm>
            <a:off x="4016547" y="1104687"/>
            <a:ext cx="2214711" cy="790994"/>
          </a:xfrm>
          <a:prstGeom prst="downArrowCallou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PŘEDLOŽKA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Přímá spojnice 25"/>
          <p:cNvCxnSpPr/>
          <p:nvPr/>
        </p:nvCxnSpPr>
        <p:spPr>
          <a:xfrm>
            <a:off x="3248699" y="1171162"/>
            <a:ext cx="351656" cy="446184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3264884" y="1162164"/>
            <a:ext cx="335471" cy="436881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" descr="C:\Users\fibichova\AppData\Local\Microsoft\Windows\Temporary Internet Files\Content.IE5\86QM3F17\MP90044028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742" y="2452995"/>
            <a:ext cx="1059549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ovéPole 41"/>
          <p:cNvSpPr txBox="1"/>
          <p:nvPr/>
        </p:nvSpPr>
        <p:spPr>
          <a:xfrm>
            <a:off x="449136" y="2156251"/>
            <a:ext cx="238057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- píšeme ji dohromady </a:t>
            </a:r>
          </a:p>
          <a:p>
            <a:pPr algn="ctr"/>
            <a:r>
              <a:rPr lang="cs-CZ" sz="1600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se slovem, je součástí slova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881669" y="4503570"/>
            <a:ext cx="2831901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vánočním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stromečkem</a:t>
            </a:r>
            <a:r>
              <a:rPr lang="cs-CZ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32068" y="3568233"/>
            <a:ext cx="2380575" cy="12003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poledne</a:t>
            </a:r>
          </a:p>
          <a:p>
            <a:pPr algn="ctr"/>
            <a:r>
              <a:rPr lang="cs-CZ" b="1" dirty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jezd</a:t>
            </a:r>
          </a:p>
          <a:p>
            <a:pPr algn="ctr"/>
            <a:r>
              <a:rPr lang="cs-CZ" b="1" dirty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nos</a:t>
            </a:r>
          </a:p>
          <a:p>
            <a:pPr algn="ctr"/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před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stava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6721954" y="1104687"/>
            <a:ext cx="1800199" cy="12003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oběda</a:t>
            </a:r>
          </a:p>
          <a:p>
            <a:pPr algn="ctr"/>
            <a:r>
              <a:rPr lang="cs-C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řekou</a:t>
            </a:r>
          </a:p>
          <a:p>
            <a:pPr algn="ctr"/>
            <a:r>
              <a:rPr lang="cs-C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stromem</a:t>
            </a:r>
          </a:p>
          <a:p>
            <a:pPr algn="ctr"/>
            <a:r>
              <a:rPr lang="cs-C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řed</a:t>
            </a:r>
            <a:r>
              <a:rPr lang="cs-CZ" b="1" dirty="0" smtClean="0">
                <a:solidFill>
                  <a:srgbClr val="6F3505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rokem</a:t>
            </a:r>
            <a:endParaRPr lang="cs-CZ" b="1" dirty="0" smtClean="0">
              <a:solidFill>
                <a:srgbClr val="6F35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Šipka doprava 45"/>
          <p:cNvSpPr/>
          <p:nvPr/>
        </p:nvSpPr>
        <p:spPr>
          <a:xfrm rot="5400000">
            <a:off x="1487364" y="3107821"/>
            <a:ext cx="395243" cy="273070"/>
          </a:xfrm>
          <a:prstGeom prst="rightArrow">
            <a:avLst/>
          </a:prstGeom>
          <a:solidFill>
            <a:schemeClr val="bg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Šipka doprava 35"/>
          <p:cNvSpPr/>
          <p:nvPr/>
        </p:nvSpPr>
        <p:spPr>
          <a:xfrm>
            <a:off x="6407126" y="1226670"/>
            <a:ext cx="362694" cy="307867"/>
          </a:xfrm>
          <a:prstGeom prst="rightArrow">
            <a:avLst/>
          </a:prstGeom>
          <a:solidFill>
            <a:schemeClr val="bg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louk 37"/>
          <p:cNvSpPr/>
          <p:nvPr/>
        </p:nvSpPr>
        <p:spPr>
          <a:xfrm>
            <a:off x="7460988" y="829839"/>
            <a:ext cx="914400" cy="914400"/>
          </a:xfrm>
          <a:prstGeom prst="arc">
            <a:avLst>
              <a:gd name="adj1" fmla="val 11688808"/>
              <a:gd name="adj2" fmla="val 16386768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39"/>
          <p:cNvCxnSpPr/>
          <p:nvPr/>
        </p:nvCxnSpPr>
        <p:spPr>
          <a:xfrm>
            <a:off x="7430881" y="1001003"/>
            <a:ext cx="60214" cy="17702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7474099" y="1103448"/>
            <a:ext cx="164836" cy="5391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7834323" y="597829"/>
            <a:ext cx="123448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Zkus vložit další slovo</a:t>
            </a:r>
            <a:r>
              <a:rPr lang="cs-CZ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pisek se šipkou dolů 5"/>
          <p:cNvSpPr/>
          <p:nvPr/>
        </p:nvSpPr>
        <p:spPr>
          <a:xfrm>
            <a:off x="139847" y="1170083"/>
            <a:ext cx="5006255" cy="689992"/>
          </a:xfrm>
          <a:prstGeom prst="downArrowCallout">
            <a:avLst/>
          </a:prstGeom>
          <a:solidFill>
            <a:schemeClr val="bg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Jak se píší předpony od-, nad-, pod-,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před-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44387" y="2039888"/>
            <a:ext cx="273630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1D351B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b="1" dirty="0" smtClean="0">
                <a:solidFill>
                  <a:srgbClr val="1D351B"/>
                </a:solidFill>
                <a:latin typeface="Times New Roman" pitchFamily="18" charset="0"/>
                <a:cs typeface="Times New Roman" pitchFamily="18" charset="0"/>
              </a:rPr>
              <a:t>íšeme je vždy s 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-d- </a:t>
            </a:r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171535" y="2324028"/>
            <a:ext cx="2448273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1D351B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rgbClr val="1D351B"/>
                </a:solidFill>
                <a:latin typeface="Times New Roman" pitchFamily="18" charset="0"/>
                <a:cs typeface="Times New Roman" pitchFamily="18" charset="0"/>
              </a:rPr>
              <a:t>íšeme je jako 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předpony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  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-d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b="1" dirty="0" smtClean="0">
                <a:solidFill>
                  <a:srgbClr val="1D351B"/>
                </a:solidFill>
                <a:latin typeface="Times New Roman" pitchFamily="18" charset="0"/>
                <a:cs typeface="Times New Roman" pitchFamily="18" charset="0"/>
              </a:rPr>
              <a:t>od, nad, pod, před .</a:t>
            </a:r>
            <a:endParaRPr lang="cs-CZ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C:\Users\fibichova\AppData\Local\Microsoft\Windows\Temporary Internet Files\Content.IE5\86QM3F17\MC900434859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460" y="766819"/>
            <a:ext cx="1093256" cy="109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Šipka doprava 9"/>
          <p:cNvSpPr/>
          <p:nvPr/>
        </p:nvSpPr>
        <p:spPr>
          <a:xfrm rot="5400000">
            <a:off x="2445354" y="2649158"/>
            <a:ext cx="395243" cy="273070"/>
          </a:xfrm>
          <a:prstGeom prst="rightArrow">
            <a:avLst/>
          </a:prstGeom>
          <a:solidFill>
            <a:schemeClr val="bg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5400000">
            <a:off x="6333033" y="3437386"/>
            <a:ext cx="317270" cy="201172"/>
          </a:xfrm>
          <a:prstGeom prst="rightArrow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753797" y="3069222"/>
            <a:ext cx="19492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vážný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jezd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jezd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prodej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530883" y="3670130"/>
            <a:ext cx="19492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domu</a:t>
            </a:r>
          </a:p>
          <a:p>
            <a:pPr algn="ctr"/>
            <a:r>
              <a:rPr lang="cs-C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stolem</a:t>
            </a:r>
          </a:p>
          <a:p>
            <a:pPr algn="ctr"/>
            <a:r>
              <a:rPr lang="cs-C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strom</a:t>
            </a:r>
          </a:p>
          <a:p>
            <a:pPr algn="ctr"/>
            <a:r>
              <a:rPr lang="cs-C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řed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námi</a:t>
            </a:r>
          </a:p>
        </p:txBody>
      </p:sp>
      <p:pic>
        <p:nvPicPr>
          <p:cNvPr id="17" name="Picture 6" descr="C:\Users\fibichova\AppData\Local\Microsoft\Windows\Temporary Internet Files\Content.IE5\9QU40RC5\MC90041309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38" y="2983315"/>
            <a:ext cx="1443016" cy="149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Přímá spojnice se šipkou 15"/>
          <p:cNvCxnSpPr/>
          <p:nvPr/>
        </p:nvCxnSpPr>
        <p:spPr>
          <a:xfrm flipH="1">
            <a:off x="1725018" y="3363838"/>
            <a:ext cx="542726" cy="33276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329711" y="1823024"/>
            <a:ext cx="2122742" cy="40011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Předložky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37418" y="1076479"/>
            <a:ext cx="346768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Rozlište předpony a předložky.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0696" y="1609750"/>
            <a:ext cx="860178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Od)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mlouval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rodičům, (před)vídala budoucnost, (pod)důstojník, přijď (před)kino, (před)stavil novou knihu, (pod)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pora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rodiny, letí (nad)námi, (před)platné do divadla, leží (pod)stolem, přišel (bez)přátel, bydlí v (pod)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kroví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krásné (před)stavení, (pod)statná jména, (od)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padkový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koš, (nad)průměrný žák.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8021" y="2634466"/>
            <a:ext cx="518603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Spojujte slova s předponami – tvořte nová slova.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7584" y="3128069"/>
            <a:ext cx="1181734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PŘEDPONY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22636" y="3128067"/>
            <a:ext cx="7802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SLOVA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12410" y="3159844"/>
            <a:ext cx="135415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NOVÁ SLOVA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722636" y="3630463"/>
            <a:ext cx="85151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povídá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889818" y="3630463"/>
            <a:ext cx="44114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848588" y="4129320"/>
            <a:ext cx="62068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dělit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742341" y="4093897"/>
            <a:ext cx="73609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časný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043057" y="4646510"/>
            <a:ext cx="73609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sázka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725458" y="4646510"/>
            <a:ext cx="97975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cestovat</a:t>
            </a:r>
          </a:p>
        </p:txBody>
      </p:sp>
      <p:sp>
        <p:nvSpPr>
          <p:cNvPr id="17" name="Pětiúhelník 16"/>
          <p:cNvSpPr/>
          <p:nvPr/>
        </p:nvSpPr>
        <p:spPr>
          <a:xfrm>
            <a:off x="260696" y="3867533"/>
            <a:ext cx="899946" cy="360040"/>
          </a:xfrm>
          <a:prstGeom prst="homePlat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řed-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Pětiúhelník 20"/>
          <p:cNvSpPr/>
          <p:nvPr/>
        </p:nvSpPr>
        <p:spPr>
          <a:xfrm>
            <a:off x="1160642" y="3535113"/>
            <a:ext cx="720080" cy="360040"/>
          </a:xfrm>
          <a:prstGeom prst="homePlat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d-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Pětiúhelník 21"/>
          <p:cNvSpPr/>
          <p:nvPr/>
        </p:nvSpPr>
        <p:spPr>
          <a:xfrm>
            <a:off x="1251178" y="4103189"/>
            <a:ext cx="720080" cy="360040"/>
          </a:xfrm>
          <a:prstGeom prst="homePlat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nad-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Pětiúhelník 22"/>
          <p:cNvSpPr/>
          <p:nvPr/>
        </p:nvSpPr>
        <p:spPr>
          <a:xfrm>
            <a:off x="467544" y="4533030"/>
            <a:ext cx="720080" cy="360040"/>
          </a:xfrm>
          <a:prstGeom prst="homePlat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pod-</a:t>
            </a:r>
            <a:endParaRPr lang="cs-C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763116" y="3759988"/>
            <a:ext cx="1005403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stěhovat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897767" y="4339781"/>
            <a:ext cx="58221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nést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014045" y="3467621"/>
            <a:ext cx="2954655" cy="147732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</a:t>
            </a:r>
          </a:p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</a:t>
            </a:r>
          </a:p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</a:t>
            </a:r>
          </a:p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</a:t>
            </a:r>
          </a:p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</a:t>
            </a:r>
          </a:p>
        </p:txBody>
      </p:sp>
      <p:pic>
        <p:nvPicPr>
          <p:cNvPr id="2050" name="Picture 2" descr="C:\Users\fibichova\AppData\Local\Microsoft\Windows\Temporary Internet Files\Content.IE5\DT0T9544\MC900434403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712" y="597928"/>
            <a:ext cx="605227" cy="847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89086" y="1089452"/>
            <a:ext cx="559640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Mezi předložku a podstatné jméno vložte další slovo.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9086" y="1635646"/>
            <a:ext cx="8071440" cy="92333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 __________ budovou, pod ___________ stromem, před ___________ válkou,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 __________ městem, před ____________ obědem, pod ___________ horou,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 ___________ zámku, nad ___________ lavicemi, před ____________ zkouškou.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715766"/>
            <a:ext cx="208262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Doplňte tabulku.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591461"/>
              </p:ext>
            </p:extLst>
          </p:nvPr>
        </p:nvGraphicFramePr>
        <p:xfrm>
          <a:off x="2483768" y="2715766"/>
          <a:ext cx="597666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182"/>
                <a:gridCol w="1386154"/>
                <a:gridCol w="1152128"/>
                <a:gridCol w="1800200"/>
              </a:tblGrid>
              <a:tr h="309318"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PŘEDPONA</a:t>
                      </a:r>
                      <a:endParaRPr lang="cs-CZ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KOŘEN</a:t>
                      </a:r>
                      <a:endParaRPr lang="cs-CZ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PŘÍPONOVÁ</a:t>
                      </a:r>
                      <a:r>
                        <a:rPr lang="cs-CZ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ČÁST</a:t>
                      </a:r>
                      <a:endParaRPr lang="cs-CZ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931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odplavat</a:t>
                      </a:r>
                      <a:endParaRPr lang="cs-CZ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931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podkolenky</a:t>
                      </a:r>
                      <a:endParaRPr lang="cs-CZ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931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předložený</a:t>
                      </a:r>
                      <a:endParaRPr lang="cs-CZ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931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podvodník</a:t>
                      </a:r>
                      <a:endParaRPr lang="cs-CZ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931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nadnárodní</a:t>
                      </a:r>
                      <a:endParaRPr lang="cs-CZ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fibichova\AppData\Local\Microsoft\Windows\Temporary Internet Files\Content.IE5\DT0T9544\MC90043800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51870"/>
            <a:ext cx="1377176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80474" y="569298"/>
            <a:ext cx="2116477" cy="40011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Prefix - předpona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52761" y="1200788"/>
            <a:ext cx="136896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FRIENDLY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9901" y="3044647"/>
            <a:ext cx="170238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FRIENDLY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00219" y="1193117"/>
            <a:ext cx="1505540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EXPENSIVE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690989" y="3160510"/>
            <a:ext cx="1762021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EXPENSIVE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704982" y="3044647"/>
            <a:ext cx="114646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</a:t>
            </a:r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742285" y="1193117"/>
            <a:ext cx="76174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fibichova\AppData\Local\Microsoft\Windows\Temporary Internet Files\Content.IE5\9QU40RC5\MP90026268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62" y="1779662"/>
            <a:ext cx="1612776" cy="106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fibichova\AppData\Local\Microsoft\Windows\Temporary Internet Files\Content.IE5\SPPEDEX1\MC90005695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3405188"/>
            <a:ext cx="1808162" cy="153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fibichova\AppData\Local\Microsoft\Windows\Temporary Internet Files\Content.IE5\DT0T9544\MM900283655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1664652"/>
            <a:ext cx="699785" cy="112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fibichova\AppData\Local\Microsoft\Windows\Temporary Internet Files\Content.IE5\9QU40RC5\MC90025099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471" y="3693851"/>
            <a:ext cx="1791365" cy="108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:\Users\fibichova\AppData\Local\Microsoft\Windows\Temporary Internet Files\Content.IE5\DT0T9544\MP900439253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303" y="1825549"/>
            <a:ext cx="1184818" cy="118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13264"/>
            <a:ext cx="1524000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 descr="C:\Users\fibichova\AppData\Local\Microsoft\Windows\Temporary Internet Files\Content.IE5\86QM3F17\MC900286454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995" y="3693851"/>
            <a:ext cx="968141" cy="137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415808" y="1149896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570493"/>
              </p:ext>
            </p:extLst>
          </p:nvPr>
        </p:nvGraphicFramePr>
        <p:xfrm>
          <a:off x="22605" y="1149896"/>
          <a:ext cx="7510107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838483"/>
                <a:gridCol w="3671624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V předponách od-, nad-, pod-, před-, píšeme: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t-  a  -d-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-p-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, -n-, -d-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vždy –d-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někdy –d-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Předložka: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samostatným slovním druhem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součástí slova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vždy na začátku věty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  je druh přídavného jména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Předpona je:</a:t>
                      </a:r>
                    </a:p>
                    <a:p>
                      <a:pPr marL="0" indent="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samostatné slovo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součástí slova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druh slovesa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vždy na konci věty 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Ve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kterém řádku je nad- předponou?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(nad)lesní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(nad)stolem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(nad)vysokou borovicí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(nad)lesíkem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1.Obrázky z databáze Klipart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http://media1.webgarden.name/images/media1:4fa2bdb8d94e5.jpg/31%20-%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20Nov%C3%BD%20nadchod.jpg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Český jazyk pro 5. ročník, Horáčková 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., Staudková H., Štroblová J.,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Alter, 2010.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Český jazyk 5, pracovní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sešit pro 5. ročník, 1. pololetí, Zbořilová J., Janáčková Z., Nová škola, 2005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thumbs.dreamstime.com/x/student-dislike-study-29698787.jpg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7)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948</Words>
  <Application>Microsoft Office PowerPoint</Application>
  <PresentationFormat>Předvádění na obrazovce (16:9)</PresentationFormat>
  <Paragraphs>183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76.1 Předpony  od-, nad-, pod-, před-</vt:lpstr>
      <vt:lpstr>76.2 Co už víš? </vt:lpstr>
      <vt:lpstr>76.3 Jaké si řekneme nové termíny a názvy?</vt:lpstr>
      <vt:lpstr>76.4 Co si řekneme nového?</vt:lpstr>
      <vt:lpstr>76.5 Procvičení a příklady</vt:lpstr>
      <vt:lpstr>76.6 Něco navíc pro šikovné</vt:lpstr>
      <vt:lpstr>76.7 CLIL</vt:lpstr>
      <vt:lpstr>76.8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213</cp:revision>
  <dcterms:created xsi:type="dcterms:W3CDTF">2010-10-18T18:21:56Z</dcterms:created>
  <dcterms:modified xsi:type="dcterms:W3CDTF">2013-06-09T18:45:20Z</dcterms:modified>
</cp:coreProperties>
</file>