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7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99FF33"/>
    <a:srgbClr val="FFFF99"/>
    <a:srgbClr val="FFFF00"/>
    <a:srgbClr val="FF99CC"/>
    <a:srgbClr val="99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0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fila.cz/clanky/vydani-pohlednice-pinda-s-natistenou-pismenovou-zn-_-3702a1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ordinace.cz/img/articles/16b9/shutterstock_76122748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69050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75.1 Předpony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-, bez-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887" y="4527947"/>
            <a:ext cx="3078113" cy="6074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Přímá spojnice se šipkou 22"/>
          <p:cNvCxnSpPr/>
          <p:nvPr/>
        </p:nvCxnSpPr>
        <p:spPr>
          <a:xfrm>
            <a:off x="6912260" y="324648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2123728" y="1851670"/>
            <a:ext cx="1152128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rozvázat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83862" y="1855108"/>
            <a:ext cx="1080120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rozbalit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853230" y="2767816"/>
            <a:ext cx="1023241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rozdělat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23728" y="3693245"/>
            <a:ext cx="1152128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rozzářit</a:t>
            </a:r>
          </a:p>
        </p:txBody>
      </p:sp>
      <p:pic>
        <p:nvPicPr>
          <p:cNvPr id="1027" name="Picture 3" descr="C:\Users\kopcanova\AppData\Local\Microsoft\Windows\Temporary Internet Files\Content.IE5\8T97ZQ8N\MC9004404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728275"/>
            <a:ext cx="1781919" cy="2079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083822" y="2767816"/>
            <a:ext cx="1360321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rozuzlovat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770904" y="1099204"/>
            <a:ext cx="1548172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bezstarostný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95936" y="4083918"/>
            <a:ext cx="1214995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bezpečný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76156" y="3693245"/>
            <a:ext cx="1296144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bezvadný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7721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039640"/>
              </p:ext>
            </p:extLst>
          </p:nvPr>
        </p:nvGraphicFramePr>
        <p:xfrm>
          <a:off x="457200" y="120015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 /2013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Předpony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roz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bez-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psaní předpon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roz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-, bez-. Zdvojené souhlásky.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037"/>
            <a:ext cx="78123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75.2 Co už víš? Z čeho se skládá slovo? Co je předpona?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021182" y="1131590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hled</a:t>
            </a:r>
            <a:r>
              <a:rPr lang="cs-C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230957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předpona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91965" y="2710001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lovní základ</a:t>
            </a:r>
          </a:p>
          <a:p>
            <a:pPr algn="ctr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(kořen)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228184" y="2389636"/>
            <a:ext cx="280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říponová část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-nic-             -e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řípona    koncovka</a:t>
            </a:r>
          </a:p>
        </p:txBody>
      </p:sp>
      <p:cxnSp>
        <p:nvCxnSpPr>
          <p:cNvPr id="8" name="Přímá spojnice se šipkou 7"/>
          <p:cNvCxnSpPr>
            <a:stCxn id="3" idx="2"/>
          </p:cNvCxnSpPr>
          <p:nvPr/>
        </p:nvCxnSpPr>
        <p:spPr>
          <a:xfrm flipH="1">
            <a:off x="4588109" y="1962587"/>
            <a:ext cx="17249" cy="699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endCxn id="4" idx="3"/>
          </p:cNvCxnSpPr>
          <p:nvPr/>
        </p:nvCxnSpPr>
        <p:spPr>
          <a:xfrm flipH="1">
            <a:off x="2411760" y="1962587"/>
            <a:ext cx="648072" cy="639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796136" y="1923678"/>
            <a:ext cx="720080" cy="552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07504" y="3987755"/>
            <a:ext cx="8928991" cy="101566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Předpona je součástí slova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stojí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před slovním základem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vždy ji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píšeme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se slovem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dohromady.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Některá slova mohou mít více předpon (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nevy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učit). Pomocí předpon a přípon můžeme tvořit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příbuzná slova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(vý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hled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nad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hled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po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hled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hled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iště,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hled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ět).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092" y="1059023"/>
            <a:ext cx="1835249" cy="127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730830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059582"/>
            <a:ext cx="8496944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Jak poznáme předponu?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po odtržení předpony dává slovo význam (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učit -  učit)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předponu můžeme vyměnit za jinou (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chod -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chod)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slovo si řekneme v jiném tvaru 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robit –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rábět -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rábět)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699792" y="2945967"/>
            <a:ext cx="3960440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Poznáš, které slovo má předponu?</a:t>
            </a:r>
          </a:p>
          <a:p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hodit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čko,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chod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ojek,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ešel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dálil,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pálit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inky,  </a:t>
            </a: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tr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trhl,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hodit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dět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dělit,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jede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ěže, </a:t>
            </a: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ědec -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jezd, </a:t>
            </a:r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al –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jal </a:t>
            </a:r>
          </a:p>
        </p:txBody>
      </p:sp>
      <p:pic>
        <p:nvPicPr>
          <p:cNvPr id="2051" name="Picture 3" descr="C:\Users\kopcanova\AppData\Local\Microsoft\Windows\Temporary Internet Files\Content.IE5\GFKKACYO\MC9002501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843898"/>
            <a:ext cx="1901228" cy="218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opcanova\AppData\Local\Microsoft\Windows\Temporary Internet Files\Content.IE5\8T97ZQ8N\MC90019177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51" y="3075806"/>
            <a:ext cx="1875161" cy="148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91440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75.4 Co si řekneme nového? Jak píšeme slova s předponou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-, bez-?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595629" y="1131590"/>
            <a:ext cx="3560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Určete stavbu slov: rozzářit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bezzubý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4512" y="2245485"/>
            <a:ext cx="439248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Přidávej předponu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 sleduj pravopis.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zuřit</a:t>
            </a:r>
          </a:p>
          <a:p>
            <a:pPr algn="ctr"/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zářit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zlobit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537180"/>
              </p:ext>
            </p:extLst>
          </p:nvPr>
        </p:nvGraphicFramePr>
        <p:xfrm>
          <a:off x="4699737" y="1059582"/>
          <a:ext cx="4192141" cy="1093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805"/>
                <a:gridCol w="1664509"/>
                <a:gridCol w="1359827"/>
              </a:tblGrid>
              <a:tr h="422903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předpona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slovní základ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přípon. část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29955">
                <a:tc>
                  <a:txBody>
                    <a:bodyPr/>
                    <a:lstStyle/>
                    <a:p>
                      <a:r>
                        <a:rPr lang="cs-CZ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roz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zář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2224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bez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zub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711712" y="2488708"/>
            <a:ext cx="421455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Přidej předponu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 a sleduj pravopis.</a:t>
            </a:r>
          </a:p>
          <a:p>
            <a:pPr algn="ctr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zubá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43345" y="3683057"/>
            <a:ext cx="8498041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Proč jsou ve výše uvedených slovech dvě stejné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souhlásky? </a:t>
            </a: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Pamatuj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!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Jestliže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předpona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končí souhláskou -z-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z-) a slovní základ začíná na souhlásku -z- (z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áří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musíme ve slově tyto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dvě souhlásky napsat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(ro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áří, be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ubý).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65" y="430887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83357" y="1131590"/>
            <a:ext cx="8609122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1.Mají tato slova předponu?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ozum, Rozárka, rozvázat, rozdělat, rozinka, rozuměl, bezpečí, bezzubá, bezzásadový, rozčilený, rozzlobená, roztaje, bezchybné, bezinky, rozhledna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0146" y="2931790"/>
            <a:ext cx="8602333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 Přidávej ke slovům předpony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- nebo bez-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Pes se velice ___zuřil. Papír musíš nejdříve ___stříhnout. Tatínek se na mě velmi ___zlobil. Světla aut se ___svítila. Moje babička i sestřička jsou  ___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zubé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 Dětské oči se u vánočního stromečku vždy ___září. Večer jsem se  ___zíval. Naše Klárka se na jaře vždy velice ___stoná.</a:t>
            </a:r>
          </a:p>
        </p:txBody>
      </p:sp>
      <p:pic>
        <p:nvPicPr>
          <p:cNvPr id="1026" name="Picture 2" descr="C:\Users\kopcanova\AppData\Local\Microsoft\Windows\Temporary Internet Files\Content.IE5\GFKKACYO\MC90043779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147" y="555526"/>
            <a:ext cx="1080120" cy="88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641997"/>
            <a:ext cx="2664296" cy="34163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Rozára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Rozmazlená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Rozára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rozbila klec kanára.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Rozčílená, rozzlobená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klekla v koutě na kolena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Rozálie rozesmátá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k posilovně stále chvátá.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Rozcvičí se, rozhýbá se,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rozběhá a cvičí zase.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Málokdy se rozstoná,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patří jí má poklona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50122" y="2020367"/>
            <a:ext cx="4142358" cy="13234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bez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(zubá),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 (žhavený), bez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(jídla),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 (sudek), bez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(peněz), bez (radný),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 (nášel), bez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(trestná),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roz (inka), bez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(mámy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), roz (um), bez (zubů)</a:t>
            </a:r>
            <a:endParaRPr lang="cs-CZ" sz="2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1039360"/>
            <a:ext cx="378042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v básni slova s předponou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roz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-. Podtrhni je.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50122" y="916248"/>
            <a:ext cx="4104456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Předložka nebo předpona? </a:t>
            </a:r>
          </a:p>
          <a:p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Rozhodni, zda se jedná o předponu  nebo o předložku. Slova napiš. Utvoř věty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986" y="3647481"/>
            <a:ext cx="2448272" cy="1375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662518"/>
            <a:ext cx="157717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prefix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660232" y="1584117"/>
            <a:ext cx="15121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4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uffix</a:t>
            </a:r>
            <a:r>
              <a:rPr lang="cs-CZ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691652" y="3382730"/>
            <a:ext cx="117867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4000" b="1" dirty="0" err="1" smtClean="0">
                <a:latin typeface="Times New Roman" pitchFamily="18" charset="0"/>
                <a:cs typeface="Times New Roman" pitchFamily="18" charset="0"/>
              </a:rPr>
              <a:t>oot</a:t>
            </a: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75382" y="843558"/>
            <a:ext cx="163319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Word: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1575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cs-CZ" sz="4800" b="1" dirty="0" err="1" smtClean="0">
                <a:latin typeface="Times New Roman" pitchFamily="18" charset="0"/>
                <a:cs typeface="Times New Roman" pitchFamily="18" charset="0"/>
              </a:rPr>
              <a:t>happi</a:t>
            </a:r>
            <a:r>
              <a:rPr lang="cs-CZ" sz="4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ness</a:t>
            </a:r>
            <a:endParaRPr lang="cs-CZ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260739" y="2370404"/>
            <a:ext cx="583069" cy="207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6113864" y="2223552"/>
            <a:ext cx="504056" cy="293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0"/>
          </p:cNvCxnSpPr>
          <p:nvPr/>
        </p:nvCxnSpPr>
        <p:spPr>
          <a:xfrm flipV="1">
            <a:off x="4280989" y="2931790"/>
            <a:ext cx="0" cy="450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kopcanova\AppData\Local\Microsoft\Windows\Temporary Internet Files\Content.IE5\GFKKACYO\MC9004238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38" y="2999230"/>
            <a:ext cx="1770862" cy="171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kopcanova\AppData\Local\Microsoft\Windows\Temporary Internet Files\Content.IE5\8T97ZQ8N\MC90030857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91" y="2833732"/>
            <a:ext cx="1830309" cy="15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546634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Předponu najdeme?</a:t>
                      </a:r>
                    </a:p>
                    <a:p>
                      <a:pPr marL="0" indent="0" algn="l">
                        <a:buNone/>
                      </a:pPr>
                      <a:endParaRPr lang="cs-CZ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 kořenem slova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 kořenem slova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začátku věty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začátku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každého slova</a:t>
                      </a:r>
                      <a:endParaRPr lang="cs-CZ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slovo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je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napsáno správně?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rossypal</a:t>
                      </a:r>
                      <a:endParaRPr lang="cs-CZ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rozsypal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roszypal</a:t>
                      </a:r>
                      <a:endParaRPr lang="cs-CZ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rozsipal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Silně vytištěné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části slova -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</a:t>
                      </a: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cuchat - říkáme: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předložka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přípona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předpona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předponice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slovo není správně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napsáno?</a:t>
                      </a:r>
                      <a:endParaRPr lang="cs-CZ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bezzubá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rozzáří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rozbije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rosseje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84368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75.9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1209114"/>
            <a:ext cx="8784976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http://www.infofila.cz/clanky/vydani-pohlednice-pinda-s-natistenou-pismenovou-zn-_-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3702a1.jpg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č. 2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Petra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Cemerková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Golová: Rozára (báseň) -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č. 6</a:t>
            </a: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www.ordinace.cz/img/articles/16b9/shutterstock_76122748.jpg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č.6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7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2220</TotalTime>
  <Words>1205</Words>
  <Application>Microsoft Office PowerPoint</Application>
  <PresentationFormat>Předvádění na obrazovce (16:9)</PresentationFormat>
  <Paragraphs>167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75.1 Předpony roz-, bez-</vt:lpstr>
      <vt:lpstr>75.2 Co už víš? Z čeho se skládá slovo? Co je předpona?</vt:lpstr>
      <vt:lpstr>75.3 Jaké si řekneme nové termíny a názvy?</vt:lpstr>
      <vt:lpstr>75.4 Co si řekneme nového? Jak píšeme slova s předponou roz-, bez-?</vt:lpstr>
      <vt:lpstr>75.5 Procvičení a příklady</vt:lpstr>
      <vt:lpstr>75.6 Něco navíc pro šikovné</vt:lpstr>
      <vt:lpstr>75.7 CLIL</vt:lpstr>
      <vt:lpstr>75.8 Test znalostí</vt:lpstr>
      <vt:lpstr>75.9 Použité zdroje, citace</vt:lpstr>
      <vt:lpstr>75.10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228</cp:revision>
  <dcterms:created xsi:type="dcterms:W3CDTF">2010-10-18T18:21:56Z</dcterms:created>
  <dcterms:modified xsi:type="dcterms:W3CDTF">2013-06-09T18:25:01Z</dcterms:modified>
</cp:coreProperties>
</file>