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7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FF99"/>
    <a:srgbClr val="FF99CC"/>
    <a:srgbClr val="FFFF00"/>
    <a:srgbClr val="99FF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0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gazinzahrada.cz/uploads/gallery/krasna-zahrada/krasna-zahrada-5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img.blesk.cz/img/2i_article/487336-img-sport-hokej-hokejka-jasko-penalta.jpg" TargetMode="External"/><Relationship Id="rId4" Type="http://schemas.openxmlformats.org/officeDocument/2006/relationships/hyperlink" Target="http://ilustrace.pixmac.cz/4/jablon-jabka-autumn-kalorie-pixmac-ilustrace-59421189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69050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74.1 Předpony s-, z-,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vz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" name="Přímá spojnice se šipkou 22"/>
          <p:cNvCxnSpPr/>
          <p:nvPr/>
        </p:nvCxnSpPr>
        <p:spPr>
          <a:xfrm>
            <a:off x="6912260" y="3246481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904685" y="1851670"/>
            <a:ext cx="2160240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Listí již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zežloutlo.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904685" y="3169279"/>
            <a:ext cx="2664296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Jablíčko už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zčervenalo.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34513" y="4011910"/>
            <a:ext cx="3697134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Přezrálé jablko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spadlo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 strom.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77"/>
          <a:stretch/>
        </p:blipFill>
        <p:spPr bwMode="auto">
          <a:xfrm>
            <a:off x="1403648" y="1678895"/>
            <a:ext cx="2212241" cy="2195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55576" y="1132507"/>
            <a:ext cx="3750901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Větev se pod tíhou ovoce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zlomila.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745998" y="948033"/>
            <a:ext cx="54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S-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362426" y="947840"/>
            <a:ext cx="667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Z-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143934" y="947841"/>
            <a:ext cx="892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VZ-</a:t>
            </a:r>
          </a:p>
        </p:txBody>
      </p:sp>
      <p:pic>
        <p:nvPicPr>
          <p:cNvPr id="1028" name="Picture 4" descr="C:\Users\kopcanova\AppData\Local\Microsoft\Windows\Temporary Internet Files\Content.IE5\VJL96PNS\MC90043441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426" y="2112828"/>
            <a:ext cx="1314030" cy="132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Přímá spojnice se šipkou 12"/>
          <p:cNvCxnSpPr>
            <a:stCxn id="4" idx="2"/>
          </p:cNvCxnSpPr>
          <p:nvPr/>
        </p:nvCxnSpPr>
        <p:spPr>
          <a:xfrm>
            <a:off x="7020272" y="1532808"/>
            <a:ext cx="281931" cy="391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7" idx="2"/>
          </p:cNvCxnSpPr>
          <p:nvPr/>
        </p:nvCxnSpPr>
        <p:spPr>
          <a:xfrm flipH="1">
            <a:off x="7646156" y="1532615"/>
            <a:ext cx="50236" cy="391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8143935" y="1532615"/>
            <a:ext cx="316497" cy="391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4808" y="430887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43655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 /2013</a:t>
                      </a: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Předpony s-, z-,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vz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učivo 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psaní předpon s-, z-,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vz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-,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dvojici stejných slov s rozlišným významem.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889248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74.2 Co už víš? Jaký je rozdíl mezi předponou a předložkou?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1065833"/>
            <a:ext cx="5112568" cy="120032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Předpona je součástí slova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stojí před slovním základem (kořenem), vždy ji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píšeme se slovem dohromady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(oddělit, uhodit, přenést). Některá slova mohou mít více předpon (nevyučit, neodhodit).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580312" y="1073049"/>
            <a:ext cx="3384176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Předložka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je jedním ze slovních druhů. Předložka stojí před slovy a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píšeme ji vždy zvlášť.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561863" y="2383931"/>
            <a:ext cx="194421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hrád</a:t>
            </a:r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07451" y="3370061"/>
            <a:ext cx="106477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předpona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831639" y="3347287"/>
            <a:ext cx="70233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kořen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176009" y="3270342"/>
            <a:ext cx="208823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příponová část</a:t>
            </a:r>
          </a:p>
          <a:p>
            <a:r>
              <a:rPr lang="cs-C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-k-              -a</a:t>
            </a:r>
          </a:p>
          <a:p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(přípona + koncovka)</a:t>
            </a:r>
          </a:p>
        </p:txBody>
      </p:sp>
      <p:cxnSp>
        <p:nvCxnSpPr>
          <p:cNvPr id="18" name="Přímá spojnice se šipkou 17"/>
          <p:cNvCxnSpPr/>
          <p:nvPr/>
        </p:nvCxnSpPr>
        <p:spPr>
          <a:xfrm flipV="1">
            <a:off x="1187624" y="2934449"/>
            <a:ext cx="391479" cy="383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2268466" y="2948360"/>
            <a:ext cx="0" cy="3692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 flipV="1">
            <a:off x="3229013" y="2934449"/>
            <a:ext cx="593852" cy="339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28" y="2899278"/>
            <a:ext cx="2281225" cy="1368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ovéPole 24"/>
          <p:cNvSpPr txBox="1"/>
          <p:nvPr/>
        </p:nvSpPr>
        <p:spPr>
          <a:xfrm>
            <a:off x="5940152" y="2383931"/>
            <a:ext cx="1710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zahrádkou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955914" y="4369912"/>
            <a:ext cx="2065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řed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zahrádkou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8021115" y="2889941"/>
            <a:ext cx="11973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edle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zahrádky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8045493" y="3618596"/>
            <a:ext cx="1187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zahrádky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6238" y="4200932"/>
            <a:ext cx="4104456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Jak poznáme předponu?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po odtržení předpony dává slovo význam (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barvit -  barvit)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předponu můžeme vyměnit za jinou (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chod -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chod)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slovo si řekneme v jiném tvaru  (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robit –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rábět -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rábět)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  <p:bldP spid="9" grpId="0" animBg="1"/>
      <p:bldP spid="11" grpId="0" animBg="1"/>
      <p:bldP spid="14" grpId="0" animBg="1"/>
      <p:bldP spid="15" grpId="0" animBg="1"/>
      <p:bldP spid="25" grpId="0"/>
      <p:bldP spid="26" grpId="0"/>
      <p:bldP spid="27" grpId="0"/>
      <p:bldP spid="28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4438" y="430887"/>
            <a:ext cx="730830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74.3 Kdy píšeme ve slovech předponu s-?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82645" y="1177676"/>
            <a:ext cx="481814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Psaní předpon se řídí v zásadě významem.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62058" y="1867935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směr: dohromady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283968" y="186550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pryč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020272" y="183468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dolů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1979712" y="2329600"/>
            <a:ext cx="0" cy="3861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557928" y="2786800"/>
            <a:ext cx="3600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1979712" y="2859784"/>
            <a:ext cx="0" cy="43204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2026661" y="2774913"/>
            <a:ext cx="385192" cy="118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7495193" y="2296347"/>
            <a:ext cx="0" cy="851467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Kruhová šipka 59"/>
          <p:cNvSpPr/>
          <p:nvPr/>
        </p:nvSpPr>
        <p:spPr>
          <a:xfrm>
            <a:off x="4272848" y="2363011"/>
            <a:ext cx="792088" cy="1569605"/>
          </a:xfrm>
          <a:prstGeom prst="circularArrow">
            <a:avLst>
              <a:gd name="adj1" fmla="val 12500"/>
              <a:gd name="adj2" fmla="val 3167826"/>
              <a:gd name="adj3" fmla="val 20457681"/>
              <a:gd name="adj4" fmla="val 10800000"/>
              <a:gd name="adj5" fmla="val 125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362058" y="3849923"/>
            <a:ext cx="2672034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Zemědělci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svážel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 obilí z pole.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3649714" y="3828576"/>
            <a:ext cx="208823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Smažte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tabuli!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6587422" y="3828576"/>
            <a:ext cx="2088232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Dědeček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spadl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ze žebříku.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893" y="430887"/>
            <a:ext cx="1353280" cy="1301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57964"/>
            <a:ext cx="914400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74.4 Kdy píšeme ve slovech předponu z-, ze-,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vz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-?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23528" y="1995686"/>
            <a:ext cx="2124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Směr - vzhůru</a:t>
            </a:r>
          </a:p>
          <a:p>
            <a:endParaRPr lang="cs-CZ" sz="24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339752" y="1279365"/>
            <a:ext cx="496855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Psaní předpon se řídí v zásadě významem.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4961" y="4125478"/>
            <a:ext cx="295232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Letadlo rychle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vzlétlo.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735742" y="1995685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dokončení (výsledek) děje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773091" y="200897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měna stavu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1691679" y="2535596"/>
            <a:ext cx="1" cy="13310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419872" y="4125478"/>
            <a:ext cx="2581811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Větev se pod tíhou sněhu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zlomila.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492159" y="4125478"/>
            <a:ext cx="252028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Listí již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zežloutlo.</a:t>
            </a:r>
          </a:p>
        </p:txBody>
      </p:sp>
      <p:pic>
        <p:nvPicPr>
          <p:cNvPr id="2053" name="Picture 5" descr="C:\Users\kopcanova\AppData\Local\Microsoft\Windows\Temporary Internet Files\Content.IE5\GFKKACYO\MP90020095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091" y="2570575"/>
            <a:ext cx="1889796" cy="136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kopcanova\AppData\Local\Microsoft\Windows\Temporary Internet Files\Content.IE5\GVE3167F\MP900433725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342" y="2486297"/>
            <a:ext cx="1221215" cy="150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65" y="430887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491630"/>
            <a:ext cx="7992888" cy="31700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Doplňte správné předpony s-, z-,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vz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-.</a:t>
            </a:r>
          </a:p>
          <a:p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Ve škole _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bíráme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starý papír. Automobily _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vážely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řepu z polí. Velice jsi mě _klamal.  _lepili jsme oba papíry k sobě.  Obilí již __klíčilo. O Vánocích jsem velmi _tloustla. Zmije se _točila do klubíčka. Déšť _myl všechny stopy. Strom se _kácel na blízké stavení. Koně se __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pínali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Lidé se  _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hromáždili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na náměstí.  Petr _lezl pomalu na zem.  Při tělocviku jsem se pořádně _potil.  Venku se už __tmělo.  Ptáček _létl ke krmítku. Na výlet si pečlivě  _balte všechny věci. Květiny ve váze už  _vadly. Náš dědeček již __stárl.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47397"/>
            <a:ext cx="1770173" cy="122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0" y="432055"/>
            <a:ext cx="9137169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74.6 Něco navíc pro šikovné. Pozor na některá slova!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462899"/>
              </p:ext>
            </p:extLst>
          </p:nvPr>
        </p:nvGraphicFramePr>
        <p:xfrm>
          <a:off x="683568" y="1131590"/>
          <a:ext cx="3312368" cy="37208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/>
                <a:gridCol w="1656184"/>
              </a:tblGrid>
              <a:tr h="290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Vždy předpona z-:</a:t>
                      </a: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Vždy předpona s-:</a:t>
                      </a: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zkoušet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sbohem</a:t>
                      </a:r>
                    </a:p>
                  </a:txBody>
                  <a:tcPr/>
                </a:tc>
              </a:tr>
              <a:tr h="290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zkoumat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skončit</a:t>
                      </a:r>
                    </a:p>
                  </a:txBody>
                  <a:tcPr/>
                </a:tc>
              </a:tr>
              <a:tr h="290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zpěv, zpívat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strávit, strava</a:t>
                      </a:r>
                    </a:p>
                  </a:txBody>
                  <a:tcPr/>
                </a:tc>
              </a:tr>
              <a:tr h="290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ztráta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spropitné</a:t>
                      </a:r>
                    </a:p>
                  </a:txBody>
                  <a:tcPr/>
                </a:tc>
              </a:tr>
              <a:tr h="290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zčásti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skonat</a:t>
                      </a:r>
                    </a:p>
                  </a:txBody>
                  <a:tcPr/>
                </a:tc>
              </a:tr>
              <a:tr h="290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zleva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shnít</a:t>
                      </a:r>
                    </a:p>
                  </a:txBody>
                  <a:tcPr/>
                </a:tc>
              </a:tr>
              <a:tr h="119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zdaleka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spotřebovat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ztěžka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stmívat se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zřídit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strhnout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způsobit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zpytovat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534188"/>
              </p:ext>
            </p:extLst>
          </p:nvPr>
        </p:nvGraphicFramePr>
        <p:xfrm>
          <a:off x="4733010" y="1158743"/>
          <a:ext cx="3600400" cy="29616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28056"/>
                <a:gridCol w="157234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Slova s různým významem: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zhlédnout</a:t>
                      </a:r>
                    </a:p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(v zrcadle, v někom…)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shlédnout</a:t>
                      </a:r>
                    </a:p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(z vrcholu dolů)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zpráva</a:t>
                      </a:r>
                    </a:p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(informace)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správa</a:t>
                      </a:r>
                    </a:p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(majetku)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ztěžovat</a:t>
                      </a:r>
                    </a:p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(si život)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stěžovat</a:t>
                      </a:r>
                    </a:p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(si na někoho)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zbít</a:t>
                      </a:r>
                    </a:p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(někoho)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sbít</a:t>
                      </a:r>
                    </a:p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(prkénka k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sobě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zběh</a:t>
                      </a:r>
                    </a:p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(uprchlík)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sběh</a:t>
                      </a:r>
                    </a:p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(lidu)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C:\Users\kopcanova\AppData\Local\Microsoft\Windows\Temporary Internet Files\Content.IE5\8T97ZQ8N\MC90043779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2" y="3795886"/>
            <a:ext cx="1376469" cy="1128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1662518"/>
            <a:ext cx="157717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prefix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912260" y="1551444"/>
            <a:ext cx="15121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uffix</a:t>
            </a:r>
            <a:r>
              <a:rPr lang="cs-CZ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91652" y="3382730"/>
            <a:ext cx="11786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4000" b="1" dirty="0" err="1" smtClean="0">
                <a:latin typeface="Times New Roman" pitchFamily="18" charset="0"/>
                <a:cs typeface="Times New Roman" pitchFamily="18" charset="0"/>
              </a:rPr>
              <a:t>oot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75382" y="843558"/>
            <a:ext cx="163319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Word: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15756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cs-CZ" sz="5400" b="1" dirty="0" err="1" smtClean="0">
                <a:latin typeface="Times New Roman" pitchFamily="18" charset="0"/>
                <a:cs typeface="Times New Roman" pitchFamily="18" charset="0"/>
              </a:rPr>
              <a:t>lucki</a:t>
            </a:r>
            <a:r>
              <a:rPr lang="cs-CZ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ness</a:t>
            </a:r>
            <a:endParaRPr lang="cs-CZ" sz="5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260739" y="2370404"/>
            <a:ext cx="583069" cy="2070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6264188" y="2103512"/>
            <a:ext cx="504056" cy="293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6" idx="0"/>
          </p:cNvCxnSpPr>
          <p:nvPr/>
        </p:nvCxnSpPr>
        <p:spPr>
          <a:xfrm flipV="1">
            <a:off x="4280989" y="2931790"/>
            <a:ext cx="0" cy="450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157260"/>
            <a:ext cx="2771775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kopcanova\AppData\Local\Microsoft\Windows\Temporary Internet Files\Content.IE5\GVE3167F\MC90034643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02" y="3084291"/>
            <a:ext cx="1304502" cy="143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340650"/>
              </p:ext>
            </p:extLst>
          </p:nvPr>
        </p:nvGraphicFramePr>
        <p:xfrm>
          <a:off x="611560" y="1182525"/>
          <a:ext cx="6696746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168354"/>
                <a:gridCol w="3528392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Jak se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nazývá slovní základ: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stonek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květ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kořen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kořínek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Která věta je napsána správně?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Lidé se sběhly na náměstí.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Lidé se zběhli na náměstí.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Lidé se sběhli na </a:t>
                      </a:r>
                      <a:r>
                        <a:rPr lang="cs-CZ" sz="16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námněstí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Lidé se sběhli na náměstí.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 je to předpona?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 jedním ze slovních druhů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část slova před kořenem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část slova za kořenem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divadelní závěs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Které slovo je napsáno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správně?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spadl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zbarvit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vzlétl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shnědl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41512" y="1209114"/>
            <a:ext cx="8062936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www.magazinzahrada.cz/uploads/gallery/krasna-zahrada/krasna-zahrada-5.jpg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č.2</a:t>
            </a: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ilustrace.pixmac.cz/4/jablon-jabka-autumn-kalorie-pixmac-ilustrace-59421189.jpg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č.1</a:t>
            </a: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img.blesk.cz/img/2i_article/487336-img-sport-hokej-hokejka-jasko-penalta.jpg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č.7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2302</TotalTime>
  <Words>1209</Words>
  <Application>Microsoft Office PowerPoint</Application>
  <PresentationFormat>Předvádění na obrazovce (16:9)</PresentationFormat>
  <Paragraphs>183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74.1 Předpony s-, z-, vz-</vt:lpstr>
      <vt:lpstr>74.2 Co už víš? Jaký je rozdíl mezi předponou a předložkou?</vt:lpstr>
      <vt:lpstr>74.3 Kdy píšeme ve slovech předponu s-?</vt:lpstr>
      <vt:lpstr>74.4 Kdy píšeme ve slovech předponu z-, ze-, vz-?</vt:lpstr>
      <vt:lpstr>74.5 Procvičení a příklady</vt:lpstr>
      <vt:lpstr>74.6 Něco navíc pro šikovné. Pozor na některá slova!</vt:lpstr>
      <vt:lpstr>74.7 CLIL</vt:lpstr>
      <vt:lpstr>74.8 Test znalostí</vt:lpstr>
      <vt:lpstr>74.9 Použité zdroje, citace</vt:lpstr>
      <vt:lpstr>74.10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237</cp:revision>
  <dcterms:created xsi:type="dcterms:W3CDTF">2010-10-18T18:21:56Z</dcterms:created>
  <dcterms:modified xsi:type="dcterms:W3CDTF">2013-06-09T18:23:00Z</dcterms:modified>
</cp:coreProperties>
</file>