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5" r:id="rId7"/>
    <p:sldId id="262" r:id="rId8"/>
    <p:sldId id="263" r:id="rId9"/>
    <p:sldId id="266" r:id="rId10"/>
    <p:sldId id="267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CC00"/>
    <a:srgbClr val="FFFF99"/>
    <a:srgbClr val="FFFF00"/>
    <a:srgbClr val="660066"/>
    <a:srgbClr val="99FF99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0" autoAdjust="0"/>
    <p:restoredTop sz="94660"/>
  </p:normalViewPr>
  <p:slideViewPr>
    <p:cSldViewPr>
      <p:cViewPr>
        <p:scale>
          <a:sx n="90" d="100"/>
          <a:sy n="90" d="100"/>
        </p:scale>
        <p:origin x="-804" y="-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17.4.2013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17.4.2013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17.4.2013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17.4.2013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17.4.2013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17.4.2013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17.4.2013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17.4.2013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17.4.2013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6.wmf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apartment-prague.com/obrazky_k_obsahu/ostatni/velke/eap_cs_kultura_4_narodni-divadlo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opernisbornd.cz/upload/obrazky-clanky/nd-sop/ND_opona.jpg" TargetMode="External"/><Relationship Id="rId5" Type="http://schemas.openxmlformats.org/officeDocument/2006/relationships/hyperlink" Target="http://ulice.tyden.cz/obrazek/201102/4d5e6f1b6e5eb/crop-55053-2002-03-15-02-ph-narodni-divadlo1.jpg" TargetMode="External"/><Relationship Id="rId4" Type="http://schemas.openxmlformats.org/officeDocument/2006/relationships/hyperlink" Target="http://www.prima-love.cz/sites/default/files/image_crops/image_620x349/6/100576_nekonecny-pribeh-2_image_620x349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26277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73.1 Souvětí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Hana </a:t>
            </a:r>
            <a:r>
              <a:rPr lang="cs-CZ" sz="1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Kopčanová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87" y="4527947"/>
            <a:ext cx="3078113" cy="6074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323528" y="1563638"/>
            <a:ext cx="8640960" cy="36933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Národní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divadlo bylo 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chloubou českého lidu, protože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zde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rozvíjela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 česká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vzdělanost</a:t>
            </a:r>
            <a:r>
              <a:rPr lang="cs-CZ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55" y="2411637"/>
            <a:ext cx="1925005" cy="192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2274730"/>
            <a:ext cx="2763387" cy="206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599892" y="787519"/>
            <a:ext cx="194421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V1, protože V2.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02740"/>
            <a:ext cx="1911869" cy="143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 flipH="1">
            <a:off x="3200053" y="1187629"/>
            <a:ext cx="651867" cy="388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4658517" y="1187629"/>
            <a:ext cx="471709" cy="376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7596335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73.10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116246"/>
              </p:ext>
            </p:extLst>
          </p:nvPr>
        </p:nvGraphicFramePr>
        <p:xfrm>
          <a:off x="457200" y="1200150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Hana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Kopčanová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Souvětí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učivo o větě jednoduché a souvětí, spojovacích výrazech.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Vzorce souvětí.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56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47579"/>
            <a:ext cx="7632340" cy="594066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73.2 Co už umíme? Jak poznáme větu jednoduchou?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data:image/jpg;base64,/9j/4AAQSkZJRgABAQAAAQABAAD/2wCEAAkGBhQSERUUExQWFRUVGBcYFxcYGBYWFxgXFxcXFBcUFhQXHCYeFxwjHRUUHy8gIycpLCwsFR4xNTAqNSYrLCkBCQoKDgwOGg8PGi0lHyQpLCosKSwuLCwpLCkpLCwsLCwvLCwtKiwsLC8sLCwpLCovLCwpLSwsLCwsLCwsLCksLP/AABEIAMIBAwMBIgACEQEDEQH/xAAbAAABBQEBAAAAAAAAAAAAAAAEAAIDBQYBB//EAEAQAAEDAgQDBgQEBAQFBQAAAAEAAhEDIQQSMUEFUWEGEyJxgZEyobHwQsHR4QcjYnIUFVLxM5KissIXNENTc//EABsBAAEFAQEAAAAAAAAAAAAAAAMBAgQFBgAH/8QANREAAQQABAMFBwQBBQAAAAAAAQACAxEEEiExBUFREyJhcZEUMoGhscHwBjPR4TQjUmJy8f/aAAwDAQACEQMRAD8A8rKauyuLW2qtdCeFHCe1KEhT2o2gEJTRrVxTCm1NUx5mynIi5UDGybJq5S0aW6vsHVy059EFhMLZTMrZTG26E42nAUmcSxfhVO15nmpcXiMzjymykw1IZmmE8d0JDqrLA1/BB20U5qSD7KGnQAB3TmU8o1QiiAKalQJNlIG5bFMbUIEqHG4u3om7pU3F1rqsrv1T6lZCVH6ojQhk2oXOUOZPemsbJRbSKSnRJEhHUWDJHVdwwDWOUDqmyZdrlyk66jrVV3RDVHpUgTi5RuKaCulKnJBJwSa1dIXLkyEgxdyp0LktrmVdmy4SmykXLuZcXJSXJVxJNSlOS0nhSNChBUjCuTSp2i6MzaIFhuiWuXJifWfKmwLPEEPTElXHDaABlyY40EoCMLsogKt4lXGg3RdXFtkyFT4qoHGyGwJ7lHSok3KtXYYNohw1I9kPRMtCIxNbwBqcTZSAInh1YEX+43Q1dxNxzXKQyg+X1Xc0NTOacnNxHhKAr1fEnsOvVNqssnDRNJtQPqId7k9zbqN7U9NSDLLjXQQpnfDbdQgLkqlZUsnBv1TGCykOy5IoqiEcUXWTcXgHUw3PALhIb+IDYkbTfqkLgCAeaUIYBOhdY1OLE5ck0JJSkAuXJEJhK64phXLkpTSuwnBq5KmhJPypLl1qFcISlIpU9dAT2lMBTilSFPlTB6hAT6QXJitsHQkSjswDSoMFUhnkoa+JzEjZAOpTtgoK780wVEBAUpbAUMElECYiKRkgc0bXYMwHJBAhpBGxTjXMkppCUFWBf4VC90hDjE2KdSfbVNqk61GDEpnfJj3aqIOvZPpNUjQiH4cZJ5qKkyTCmxDoACQpQgmN0SqthShniAiP3vKssb2fqf4ZuJbdmYtcBqwgwCeYJMefmhyTMjy5zVmh5nklawuuhsqQOurXAcKLxmdZvzd/b+q5wbhBq1GgtMkF0f0tEuceQEFT8Z7Q90402tnLHQQQCI9CPdVOO4kWu7GDV3M9E9sZrMVbU6rKLSWtDQByk/8ANqTtqslj6r6jy+oIJ26aD6KybxHvWZtL6ddfkouJ1A7J0B+upt5qDwtzhiO/qTevzSP2pVYZCfEqQt5J+HwznOhoLieX1PJakuAFlCQ5oqWhgX1LMaXEax+a0OC7Ptb4qzpj8I09TurN+KY1uVogeUKkxPGY2HLEMx68v7RAzmVkK/A6jWFzsogTEgm3kq7KtZjMopvdlMlpGYzJBtHQdBAWYLVNwGJdiGlzuvSvuU11DZRgKTKkGpxCsaTbTcq6mykupchVxdhIrkVIJ7U0BOCUJCpGlW/CeCVK8NpsLjNzeB/cdBpuqik2+q9U4Bwo0KbH0a7XggOLS0PbJAzZXS1wHkBpeYVRxbiAwUWawHHawavxoFSMLhzO+uXOqv5qkw/YquaT2/DUbfIYh4/pqAxNtD0uhOz3ZtrxVqYjOynRsWgQ9zz8LBItt7jzW8xfF2Bhc8hsXM7eVp+/cXBdoKdVtME/G8taSBJLREmTbWx69VjB+osY5js7dCRq3cda3uxtzHirg8MiBBafgfla83q4ci5EWkeSgmAvRe2PZ+mG0xTYAXSfCNQAJl0zuDp6rB1uG1GyXU3tbsS0ge62nDuIxY2ESs0vkd1RYiEwvylRU8ISJ2SqUwB5InPFMAdUFUnVWQ1QVCypdSsqKIUgHDeVM+neU5IoHuuuMK5X1Sw4XLlYcMwrqlRrG/E4gDzNlq+M9kQ3CAgfzqeYuIkh7ZPtAuPIhU3ZJ4/xdEf1fODC9VqsDhDhf6z9+qw/6i4vPg8TE2PYd4+OpFeVK74fhGTROLt9l5rwjhIxFOmXT/KcWPIie6IzNg8wSR5OHJajs9hu7o9y+CHd4HcpzuE+0FGUeC06LXmlaXZsuwEAFo6Wn1UDHjNbnPuAP/ELPcQ4scYXMYe5djqDv9SrGDBiEAu3qiq3sHw7N/iHVJl38oGb5DmLoJ529lSdsOyPe4lgwsfC1jmEkZQxuUVHOdqCABz8I5rU9ncMWB8jLnqOMbACWiD1CKwHDg59R0eKo7Xkxtmx56+3JRjjjDiZJQeVAcr0SDCh8TWLyLG4J2GfUpvIJa7LINjAuW77/NOyOe1sC7jDWiSTFhFr6wrjtnwOqMXUJYcrjNOCDnGgDYuXWuAJG6vezfZnEMYHuovaQ3KwEXAJMugtEEzzWow/EYoWsneRZHXnSpZcM4vLQDuq3BdmWU2zW8T/APSD4W7wSPiPyU9swZTytb0gDz6qbjLK1MBhY8FxgOIMX5u0P7KuxOLbhqYAOZ52G5/RBkxcuKNl13sOSEY8mhCLxNQMtInlIJ+armV6jzYtj+6fogcNh6z3Z3Dyb+vTzVnhsI/dwAGzYA8rC6TI1gq7KC6yoeK1YpkEgk2vp1hv5qhIVhxPFZ3W0bYfmUAStnw7DmCAA7nUoJNrmZMc5dcusokxy57e6nuIaLKRRQkiW5eTj1FgkoR4hCDufROpV8pJQlCnJ6c0LpTWlSNbJXJCrDgnBX4mpkZlECSXGABzgXPkAV6PRa3DNFNgpkBokw4uLo8Ti4xF9gBsvNqLAHt8fd3+PxeHr4Rm9lsMLWpuEUa1WtlADnPDru5gEeEchJNlkP1HHM8DvHJ0DTXmXbeSteGuYDtr1v6BUHazjjnO7sHS5/T75IPhld7WMMeFtQlv90Nd+Qv1RLeCOr4vTwy3M42EA3++oV1wrgLmgNPhGeoRInLdkOI3ADT7qkMkUMQYKVkGve++SN7WY0dy003Pf8I7p5cfE+TnbI5iCALSLCVS8I7R1XAsLmAFxmct7AR/MgRabc1adscZVpMdTYwEPALqmoHiAAYR8OaCLk66CCh+Evw1KkAXNNpgiYJuZJFzNvQLsHG8YYOa0mzoRqq7GUZTrSDxOD/mEDSJtpHn5goGkAZBVziMUHMe8WBEDbwjQRzuVQUn2W+w2cxNz70L81Uuq1GWQ5E1W2CjqiYVth+zdeq3Mxnh2lzGyOgcZTpsRHC3NK4NHUkD6pWRueaaL8lDw3s7/iW5qbxLTDmOlvUZXiRcTqBELS4fsXQMENrNLYL2VMpEGbBzWw4GD4mzppsm9k+BOw7nOrioybRllh3DjUaTBF9Y11Wxo4hoHhcHN6GfsrAcZ43iI5i2B9t5OG2u4vY/Xx3V/gsDG9gL268wfzRU/DuyGFaQ5gqZ2ODgS45gRfkA4e/orCriRmIkyJhVvEMeGSQ4iN1RYntK4uLmxOUtJ2PIgc/0Wec3EYx2eRxd5nZWsbY4RTRS1jceHEkRpDhI33EqnfjA0gDxQdhOnUeYQPC+GGrFWoScztObQLmT6Ba6llaIaAOg/RAe1kBoaomr1RN4kGOawm4EHnpyKu8LUaxlzBcP+nSVW8d4c2s3M0RUbofyWS/z+oDc30PO1kRuG9obbNDzCY52XQr1ChSp0/GAASAM2ro2AOw6CAmHGN/D6udcrH8N7RtfAmwFyZ+kXWgocRBEMtzcdf2UCXCvjPftc3KdkHxDCtdUzVHPqH8LSYa3ypts3zMlUVTB0C/O0C9hrHI63G/JavE0KJpO71wZTdYuL+7LtyM8gxbQLB8Tx2EpO7vBF51zTDqQ6tzDNPXTzVzwsPneI2Zr2/4jz6eiq8e0NF6fdWFcZGk/y2t53+m6oMfxAmWtJIOpiPQDYfNRVKjnXcSfND1XgL0XA8JZAczzmPy/Pyln5H5kFVCggkwNSiaqNo4fI2zfEdSdYI0AiytMVim4ZmY7nYIAVYcPHxWPLX35IpjY3sLARaFLSwt5j8h7KavhDt7R9Fl8TjnzmnHTpyTqQnexo4geaSm7jn+aSh5gl1VBC61hJgAk8hc+yIoYcfE8wOQPid5DbzPzVozjLA3KxpaI2sJ5uIMu8ytnicV2PutJ+nqnIKjwKqbkBg/rMfLX5LuNwDaTB48zyYaAIHV0m5/UhFU6r6gHiv0i3ogKmCc1xJk+d56yqaTHTPsWB4D+0opW9JlBrGmo2+85otyAPkrHC8aDRlouDAfwgFs+cICowObDhbW7rnewQeMwYABBdPKB721t0VLI903dkcT4HUeiKw0dFfVONuotJcYics7mJEwLSjsF/EVrnEFs5GOc2QBmOQ+FxbtJF1hMRxM5crTINiPoL/eikpcLgB2YyQfLlHkmt4U2drnObspQxLotitpxDE06+Z2VzBUIcWZ/xADXKcroyiCP1VAzhud2RgcPOCNfRQ8LYWZGl3xOc17DfLpqPnKNq1m03ydA0zBNiNNfr1RoZZMJ3YScvIb7eajyW85nKenwx093VAyAeHK/xF0jUEaRPsgq2GaHNa1lVszd0EDzIFt9/qhqePfXqOizQDe8N/X91ZHGhoAhzt/FAgDcg/CPMo/t2Ia6y7Xpy9EwtCDOGcDJFhvFv2XoHZfhdSmwd7VpGmbtaMznAG5hwIjnBB9Fl8HiRUYWhoEi03aTtcHSeSm4RxunSpgBr3yczmEtHdifipm5Mm94/NB4lPNjsP2LQM19Ab8iTofy1LwTmRyZnfn8r0ANbpIj2/b5Ksxbu5khjXNd5j1lh180bwvDl4DwK7Q64zEM/wCl0/JT8QwfhMuJEGxc0z6EXXn4d2EuQnzC04LXhec1a769Xu9pi0qTifCclcMH4iMuuk6Rurns9wkZ3VQCGy4NB113+amxOBL8RmOjW8rE3KufaQ1+VuwHzTAyxZUlfHik0NFg0W8h6X8gqbFdqWB4aXgaiNYPMjY/nKfxfCvqfyw/wuJzXiW7gRpbdVw7I4dghxcXmbk3J3uNNDtdLBHABch1PRMllc00AtJheKhwF5kfLn1/ZBcV7OtqAvZZ+sbHf0VbgOEPpOLc0tkltjYaAE7LR0TESfvaNfsITwIXZoiig5294LEYev3VTxSBoQBey1GFx5qNy0y2nycfGR1yjf3TO0PCGvY57R4heR019Y+iXBwcgyUnOtsJ+t0SaRkrBIBqhBpBpDYnsF3hzOxRfUPNpcPefom4TsI6iHOqun+y8j1Ej2WhwvEy10GnUB5d27/ZT4tzqjSf5tEtu1z2gNI8mvIjoYPnokw/EcZE+mkeg+X4VFmwsBF8/wA3WNxfAyR/LDpGxIv7xCzVZxBINiLEdVqMViKtNxYWAkG8OAm2ok3291SccYHRUALTo4HXoevKy3XB+IyPf2Uxu9j9lnJmAbKtZVgg3MXt0v0Vy1p115j/AHVEaoa105pIIERGm5Wnw2GcAMpBsOabxqR3ahp2CExthMFMEfdj6pUKDhqbIotLRLnNA5l1h6oR3EqTpY2qzMQQPiEnYAkAKg7x5IwYo6/FmhxEn0XFRF/PXyKSk+ztTc7kKAuwpA1OyL0RAtGcLva07cx5DdHVsWWiMs+eiowEXR4i8awesCVn8ZwpznF8XolzI6jimn/iNiOsx5o51GbtM+tvNUjajHTPh63HyMj5hcp411B86sNnbCOYVFNhnsNOFFFbqrKvwllRwMXbuN+jhv8AVAVcO+lf8IM2uBvI3HkUfW4g5twbOggxYjl9UVTxALZgzYGYj29U/DYuSAZSLB9fX7JXaoPF4qSx4vuBA2jca+qY7Hnu3scA4u/DswwQMp5gON1aDCUTTDC0sILjmaRmGaPDBtAIkearKnCBcUnhxAmHFrXRzBJgnnoeiJhoY5nBpNBK55rRBjGtptDC05RycRmPMkBQ/wAh5GUGSbtc5145Om6jqlDHDAq3l4PrcRTGydVYN7xjvCx8k65nFvrNvdX/AGf4th6GIc97O8dbKRBaDE5gDYkGRy35FZSlhhNySOSNFMEjby5KDPweWRha76osc4Y4EL3PhvEG1abajSfGJ8Qh3qJKnfh5BEG41ENPoQJVPwOsxtGm5xY0loytzN8DYs0k6mNTHpubGji+8JyPa4A3ykEDeC4amF5PPh3xyOoaA/mq1rHhwGqrjh20RkaIA6z7ndAVq/z+f5Kx4rNQ+ASGctTPr05FVFdua32CFMg1GZ2/NHvRQ/4cl2eR97A+6IOHbv8Afy5fRDuqZdz+R+f3AUDsXsSPvofVTMrnbJhDTuFNUbB9PprJi3+yZTd4rwPuxjY689UM/FnlB32jqPJDtcWunny0tsjCM1qml3RX+UkRNjr97q94VhG06YbSiB5z6yb+izXB8cHVIOYAbtAMHYwRELT1qj2RUaW1KY1IEPbzJizhz0I6qpxQcO5/4nFwVXxx2IN6bh4daZptJI/ocRM9N/ksviu3+JoPAim+nyc2CP6bEGVuOL4tjqYqMe0GLE/ARrDyAcv923ksZx7jlEsd31Fhqtgd26zpNx427EXDrtMi6l4DK8Br4g4bbaj6evqoOJB95rsv0VFxPtJTquBNHuwdQ05gDs6nI8O8s05RcoHEiGWILXDwkHwm/I6HmNvYqqfju8cSKbGtmzRJHlJJPqrfA8ca2gaT6LXtLpJktd1uNxs7beQtzhY2xOYcp0IO9mv6WdkOcmzqpuEcCYaLsTiHFlBrsgDYz1XxJYybCBEuMxOmsA4/iHe1CQDTpkgBmZzsosNXG53krU9rcGBw7BGkS6kzNMiDmqEukgSJs4FYhavDhuK/1jrqQPD++aivtndW2onuWNpsEDU/1EwZd7BUfFatNhPe05B0OUexOqrqPE6jBDXmNhqPnopqfEK1Rwbn11MNAAFy4mNAJPoqN/A5g8yOeK3J1B+if21gBV1dzXOJa6oGnT8/mkiq/EH5jkdDdBNyQLSep19UkwYGcjRppEzDqhE8BcYFIWrXKLaiCgxVbKOuyKLFW8UN2+RUbFSGOIuG6fGMzqQj6pOplOpYpzdzHLb2US6s07XUqfSv8BjWuZlOrbtHLmB039FMMU4/iN+sT+qpeH1IdM/ubWUw4e9zwIdD3ZWug5SSYEO0OoRsO6KC3Ftk/JR3xlx0XqXH8SaHCMMyBmrCXOjxQZcb+TgPVedPW+/i1XFI4XD7NZ9AGhYBWnCspjLxuSSfshT2HUmlINTw1S0qBdoCfJWpIAsoNqIBStK67DOGoI8wutYksOFhIjeH4V1V7WNF3H0G5J6ASfReodnMKxmGIpkluaM2zyIzHqLfLovM8JiC1pa0QX2c7ctt4ByBOvO3r6JhscynRY2QG0wBrIJ1c61jeb9Vgf1d2rmMYLonQDnXM/IAeZV/wnKHE9Nz9v5V7mDWzpBkqv4vwuWurMMzLnbWHLyjRV/D8a/FVDlBFNjS6N3HQTy1JjotLhalmN5C/rt6XXn+Jw8uAkDX+9QJHQHkfFXrZWytzM6rDmsHfsfv6IUMGY3+/PVehNwlGsyMgyu8WkfFfNKqavYWll8L6gdeCSCJi0iEdmPjBIfY+aTMsvViPvzXcJgauItSbmjUmzfVxWvwPY+ixsPHeGZkyPSxVrgcAyi3LTblbJMX1Pn5JknEmNBEep8dv5SWqnB8CZTpFrBJNyTBcDAtI2kafVCtrObdjsrvKWno5u4+fIrQYlmXxD1/VUHHIaDVHw/i5DbN06qHDIZXa63+UiAjL4LJ8a4m/DHPTZ4Hk5qINmPEZsh/0kHM0gbkEWKxfabGMqd2WTAzQ1whzATPdwdWg5iIkCSOS9A4h3FSm41u8ysGb+Xlz8vxWgZifdYXG4mm57gwBrZhoe6T6mIJ9hdegcIjwkjA4kteN9LB6fnqVQY10jCW7tO3VZ6lci8SrPDsIbfXdL/K8x8LfQZj8giDg3ttLZ5SJ/7lqsKz2aS5RuKGo+5Cp5HBw0Ws7F46nUpVMHXju33bsWnoehgjl5aZ/j/An4Ssab77tds5uzh9CNiucG7vP/NqOox8L2tzjNP42yCB1E+S9HxHDqePwvdirTqPb/w6rDIDwPhduAREjlfUJvtDcBiKFhjtwQRR6jw8kQN7VniF5OiD4Kf9VT5Uwf8AycPZvVdq4B7appOBa8OyEHYzC7xL/iOA0bDR5NEBXUxEjmxDY6nyH8mlGboCUKklCSmZUy05oUjU2U9BpdaZUKExeHDx1GiJe1REJHRte3K7ZOa4g2FVDAP5fMKJ1MjY+yu2sRQpGFWu4W3k5SPaTzCzLmkbEctvVegfwxxTn4+lRPipVhLmG7Q6mO8Y8DZwLW3HNYris94ZERAHlsVv/wCCmGzY4P2p0apPqQwfkqLEsDMw6KWw3RQX8X8d3nE3t/8Araxo8yMx/wC4KlFFWPbqpQdxCu41Kofnv4GuaCABaXA7BVFCu5rh4g9jjAcLQToHN1H3BKsOGzsiGR25pRp2F2oRAolS05bP+ylqZshyCXaAdTZZfGh2YhxLiDBOoB3AKnY7FNYOyIuwgxRZ9bV/T4iGXBt+WnyU1PGMIkmDe4++qzDKsiEcBTY2HZnOOsWHkLXWcjc+E2wkI5jGxWno0t7EcwrKti3PidBYAWAAsAAsfgeItb8Ji/Mz6/stDgsdPxC2kxb1/VW0eNilcO2bThsfzZDIcwEDZazA8fNKmKdFoEmXPd8RcegMAbbqzxPEC2k6/ifFNvTN8Th5Nn3CyjXRdWeHqd5iabTpLY8rElUPF+EwOkE1d0Bz3Hm6qoX+aKzwmKeGFl6kgDwtbjGVO5DSNAMvSGi3y+iKweID6bXgyCAZWF7XccLnuptcMrbTMCd79D9FTdmuJOpV6f8AMcaeYZxfKRpJ2MTPosM/gz/ZxI80896vDcDzKsTjG58g2Glr1SvXDCCdDvyi8qLiNUtYXtvlEwN27xztf0UXFKo7p39riPMCRHv815zwft9Uw5AqZe5H4TOcDkzf3t5KtwmAkxDS9g1HLqjyTNjIB5r0DA8YDzHO/MEfmsl2txhwLgRNTD1pGXVzDF2ifiaQbA6RE2CyHaHtG6lUig/wsrVTTc3Q0/wjqPE5sdI2QXHu2xxeHFOoyHhwOYHwmAROU3B8RWgwvB3ska+rYdxzHQoEuKZRA0KNwHa+nTcS6agBIaCNWnSYPIx6LMve19Qn4WOM3MwNgOfJBAonBYbOfFJHIan9B1Wojw7ISXN5qnfIXCitHhoe3wvOVtrTBiNJUVbAue60jqiMO9rWC2UDRoumVOKOJtA8xP1t8kfDYDE4knIKrmdP7P2UN7mt3T38LblADpdz59DFvZM4Hxd2Fqh7dNHN5gfQjYqKpxKoRGaJ5AD5gIWFqsJgJewMOLcHDl4fE0gGQB2Zi2Pa/ieFrgYijUaMRTaJbB8YjwxaMzSRbkCNgsbWq5zm/wBQB+Qn5yh8ZRkSF3BkZY5fT9tPZAwjHYXECKQ2Kpp8LtFkcHtzBPhdToSWhpRLUtep3eZ+Sk+nNgXjOJJAAhwk2NlX1OLgnw0y0ec/NVzMOZAzW+nopnOl2UiIEROwWJbipW7PPqrNzGdFZ06wcJCcGSo+HUbchsj20VqMPIXxNc7chQHUDQTG4bRGtpSPJQtCLFUJ7rSIWuAdRPmtL2DxP+HrNqRFOqKlAkCA1xyVWSdNWER/UFRV8I4atI8wQij2iDcI3CBhDhWbVzzvuI2tl+arOItEkIaNbICNC6nWVh+M4nvK9V/+p7j7koehiMpmJ5Xi+x3mOSI4rhiKzhGvi9D9lCkNGviPIWHvuqWRpY8joVOaQQFp+HcacRlawPL9ModnvaGhsyQf9iosR2SrfjFPDMgZRiKjWOjUnITnJn+lU+D4zUpB3dvdTzCD3biyQdQSNdB7IN9STJ/f1KjO7R7i4n11StaApqlINJbna4gkAtkjXUEgGPTdN7v+qfdMmStFw7ss2qxrxVsdsoDhzHxKTFC+TRv2SOcG6lUzsG5hEge4/NG0sXUEZQ4N/ERp+iu39n3BobmDwLDMI/VVlfgz2XaC0/0mPmLfIJkmGmb77f4QBK126dSxrn3Y8tcL6GD6jy5K94Zx2C0l2V4t082nbyKzDKozQ4Q7mfC73Gvsju4zC8z1i/kdHD59EyOYxgtIBB3B2K46ahaKpUnYffOVC6qeaqaPEu7Aa5riAIsLj3MldxfH6bR4fG7lEAeZ/RWrGcPmBe5uu5u7+uqBct0Fox2ndTp5XvsGljOmbb75LD8bx2Z9i0iNQST5E7obHcTfVPiMAaAaISPP2Ve5uHjL24dlBxBPwU0F7g3tDdJwdzKkp0iYi5O0hRZOsedlJQDc3iJjp+6DoE4o5nDXNPjgbbEyNRc6/qrSliWBoBY3loAT6CEPSwlgZeGjc5Wz5i8qPFMa3xSSN8p0+SiOIeaQSTe6PeS4k9eu9x+fsUxw32T+GPyAObD2nUPzEEciM1r+shE1eOMdLf8ACUHN3J70D/vWojxr8FhmiSPXlq2jzve1ELGyPNO891X94MpcDIGsAyPMajzXKNdr/hM/X2RzOJ4Zp/8AaUQf6H1gfk9A8RxeEeD3dB9OpaHCq4t6yH356KPFxyXN32aen3KIcOwjQqTKq7PBzAQHSQOV4A9reoQ1V7gSO8cDyJmx6qEueCCbgctI002S4vHNxFUKrbzT4ocvNHVcVUk5WyNrLqY2pbU+miSD7dP/ALilyN6IBzW/6zPOP3UhqWmQYG36FBALrWqBSlZVq8IBAjSAjDYKv4FXpsAGIcWNjwua3PfYObII56q7ZhKVUju8Xh76NqNq0XehOZp91oRxXD90a/AaBVxgfZpVwcpJRHEeEvoFufLD5yua5r2ujWC09RrzQ7VaMcyQZmGx4KO626FXmCxPeNgnxAQRzA3TMTwem4yRBBmQIPrGqrmOgTy/K6XCOPuc7JUAIA+PQjzjX71WcxuEdHIDDz1rxUuKQOHe5Kv47wFzabnufmIkzENjZoaNCskvWW1KT2lpLXTYh0wQdoMBVPEuxVB1Mim3u36tOYkHoZm3lCr5JTYEjaPPx8VLjobFeeALpapsXgn0nljxDhtrPUEajqEXhezeIqQW0nQbguhoI6ZolJYRVWhaXsiwlxdFmiJ6u/aUOzsZiiRNOAd8zTHoDJWowXDm0WBgGmp0JO5KsuHR535r0CiYl9NrqiDdJtNdzQkai0Cr0BjsNT+J5AHUiPZ2/kqn/NsOww0E9Q0AH6fRX9UgiCAQdiLIP/K6IBhjfFrb6cvRQ5cJmdmY1t+ITmvbVOtZziPG31BlaC1vuT5nb0VaGc/1Wmq9m2H4XOHqCoW9mWzdziNhbTqVXS4HEyOzHU/BSmzxNFBZwu5JZ1eHs7FSBdnM6321vCdU7Ni2V5HOQPlCA3h2IN93byRPaYhzVPh8CXXMNbzdYenNWeHpUaZkODndY16NCLwvAmtMu8Z6i3su43g7XXZ4HDSIAPn+qI7g87mFxPwQjimE1fxQWLxdrm5+4KA/xZJiSPvcKV/Ba03bPXMFYcO4JlE1IPQbeZ3UeDhkzjly14nQJ5kjYLu12m406HWbaxBM2i/+6r3VHvMAw0axYLQ4yhnY5vT6XWYrViRlFmj0UnikBicwbjLQ+CFh3Z7PO0+tiABDUK+ofvmkXCExyqwKU1opPrvmD0TGVCE1JKAngckU3EW1HqEkIup1pMoXJKMwNMTmqaagc0IxvSeimfXIBEQSmndK7XQIvK0mZME3jcT16KAPdTMtPlvqhGvIvKLr4gZAD8bTMwIja4dB22XAlpBCbkO3JXFNzqrMxEG8AggGLEtPnyUtLEOYYcDYAkGLA6Gdwl2Tpuex42Dh7kTPy+fQK8xeHiB0+552UjCzynEBodqVHmY0MOiBxFYd0SN7e9lFwKjOcnoPzP1CDxOE7t5DT4XAEN5FWvBqcUwecn5/oArpjnS4rvCso+aiGmx6c0fToBdxGJ7gtcTLCQCzcnZzBzE3G/mosTjskADM93wt/MnYdV3C4KDnec9Q77N6MGwR8TGMQ3s/n0/tNjOTvK1rU2vykta6CC0kAxBkFp2uiKNeRcCd4JI11Wb4kX0Zq07t1qU9j/WOR5x5q34dWD2Ne1sBwBLTqJ8vqsrisE6AkHbqrGOTMFZlhsQPKw+q4KoIggHzH0kKMN3B6WJB8ilkOb7F+dlDbpqNEU66FNq4Jh0GU87/AEVdiMI5uunPZWmUg8vvpqqerwVxqd655tJDTmcb2N3GGjoANN1b4HHyteGONgnnuok0LSCRoo3MUNV4aJcQANzYIPjvGu5hrQC83voBz6kqrfiC8A1ahJ1ywA2fRXeK4jHh7buVEbAXCzsruliWP+Fwd5H8lI4LPd6wmRblvPmi6TnNg5jG2Uk+8qFHxyvfZ6H7f2udhjyKtgBumFqDp413MR1An0yo6k/MNCPNW2G4hDOcrTR6H8pR3xObumFq5lU5YkKasUJQZE6nQLiABJOgCl7tEYPDnMDYQRqYvrA3J8kOWQRsLidkrWlxpFHs+Do6DvuPTdUXEOw73vlr2tBkkmTf2t5dFssk30nz+a4BB3WHm4hNI0sebHjy8lcsha02NFlqH8OqV5qPdMRGUEfWfZT/APpxR3qPGn4m63k3bvZajvTsAPOUi5x2HsPzKr+0d1UrRZf/ANOcOf8A5H/8zL+7VBX/AIZtj+XUcLavEidvgH31WzLoGgd9B9/YTBiDGtvKB5JO1cOacAsKf4fsbZ1dxcNctMZZ3Al0pLWlw5JJ3au6plryvBN+M8gFLiqY7iYEktkxffdJJXGFALZP+qjuPfHmFVkpoSSURSwt7/D9o7h//wCsemVllZ8S1b5fmUkkfhv+aPj9FDxf7ZWf4x8Q8vzKrxVPegSYFNsCTHwg6eaSSmYr35PNCh90eSt+AmX1CbnwiTcx4rT6BXjV1JW2E/ZCjy++VC8SDPL8lDXdlpOy2htotHlCSSNOP9J3l9kxnvDzR/Z+qXUzmJd5mefNFv19QkksAPeKuD7oRdHlss7iap78tk5c+kmNG7ep911JHwv7zfMfVJL7qzXbAfzm/wBg+rlQ03JJK2xn7zvNBh/bCkefv2Wh7O0wTBAPnfZJJQotZW+YSS+6r9zANAFGUklvQANlTJKbDi6SSa7Zc1Rv1U9SmC1kgGXs1/uSSUDiP+O5Hg99BdpXmGiTEuMbSIgwrrgdQmgwkknKLm53SSWKerOP3kawaonCjwjzP5JJKO9SY90zHHXzUGIPhHr9AupJvNK7mhCUkklyGv/Z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491880" y="2752526"/>
            <a:ext cx="5484998" cy="1138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Pamatuj!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větě jednoduché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je pouze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jedno sloveso v určitém tvaru.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95536" y="1059582"/>
            <a:ext cx="770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Přečtěte si větu. Určete slovní druhy. Určete podmět a přísudek.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66850" y="1804800"/>
            <a:ext cx="669674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Národní divadlo leží u řeky Vltavy více než sto let.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570068" y="617849"/>
            <a:ext cx="1368152" cy="17851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000" b="1" dirty="0">
                <a:latin typeface="Times New Roman" pitchFamily="18" charset="0"/>
                <a:cs typeface="Times New Roman" pitchFamily="18" charset="0"/>
              </a:rPr>
              <a:t>SLOVNÍ DRUHY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000" b="1" dirty="0">
                <a:latin typeface="Times New Roman" pitchFamily="18" charset="0"/>
                <a:cs typeface="Times New Roman" pitchFamily="18" charset="0"/>
              </a:rPr>
              <a:t>Podstatná jména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000" b="1" dirty="0">
                <a:latin typeface="Times New Roman" pitchFamily="18" charset="0"/>
                <a:cs typeface="Times New Roman" pitchFamily="18" charset="0"/>
              </a:rPr>
              <a:t>Přídavná jména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000" b="1" dirty="0">
                <a:latin typeface="Times New Roman" pitchFamily="18" charset="0"/>
                <a:cs typeface="Times New Roman" pitchFamily="18" charset="0"/>
              </a:rPr>
              <a:t>Zájmena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000" b="1" dirty="0">
                <a:latin typeface="Times New Roman" pitchFamily="18" charset="0"/>
                <a:cs typeface="Times New Roman" pitchFamily="18" charset="0"/>
              </a:rPr>
              <a:t>Číslovky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000" b="1" dirty="0">
                <a:latin typeface="Times New Roman" pitchFamily="18" charset="0"/>
                <a:cs typeface="Times New Roman" pitchFamily="18" charset="0"/>
              </a:rPr>
              <a:t>Slovesa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000" b="1" dirty="0">
                <a:latin typeface="Times New Roman" pitchFamily="18" charset="0"/>
                <a:cs typeface="Times New Roman" pitchFamily="18" charset="0"/>
              </a:rPr>
              <a:t>Příslovce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000" b="1" dirty="0">
                <a:latin typeface="Times New Roman" pitchFamily="18" charset="0"/>
                <a:cs typeface="Times New Roman" pitchFamily="18" charset="0"/>
              </a:rPr>
              <a:t>Předložky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000" b="1" dirty="0">
                <a:latin typeface="Times New Roman" pitchFamily="18" charset="0"/>
                <a:cs typeface="Times New Roman" pitchFamily="18" charset="0"/>
              </a:rPr>
              <a:t>Spojky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000" b="1" dirty="0">
                <a:latin typeface="Times New Roman" pitchFamily="18" charset="0"/>
                <a:cs typeface="Times New Roman" pitchFamily="18" charset="0"/>
              </a:rPr>
              <a:t>Částice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000" b="1" dirty="0" smtClean="0">
                <a:latin typeface="Times New Roman" pitchFamily="18" charset="0"/>
                <a:cs typeface="Times New Roman" pitchFamily="18" charset="0"/>
              </a:rPr>
              <a:t>Citoslovce</a:t>
            </a:r>
            <a:endParaRPr lang="cs-CZ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66850" y="1510401"/>
            <a:ext cx="6841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</a:rPr>
              <a:t>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2.                            1.                    5.       7.       1.                   1.                 4.             7.          4.         1.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84" y="2752526"/>
            <a:ext cx="2736304" cy="2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487577" y="4011910"/>
            <a:ext cx="543660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Zopakujte si!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Sloveso  -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určité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(pracuje, učím se), určíme osobu, číslo, čas</a:t>
            </a:r>
          </a:p>
          <a:p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             -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neurčité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(dělat, vařit), neurčíme osobu, číslo, čas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882047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73.3 Souvětí 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4030" y="987574"/>
            <a:ext cx="8246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Přečtěte si větu. Určete podmět a přísudek, základní skladební dvojice.</a:t>
            </a:r>
          </a:p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Kolik najdete podmětů a přísudků?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74030" y="1942356"/>
            <a:ext cx="799593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Děti si připravily učebnice a sešity na vyučování, protože se ozvalo zvonění.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64493" y="3435846"/>
            <a:ext cx="8208912" cy="156966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Pamatuj!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Věty jednoduché se mohou spojovat do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větších větných celků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. Spojením těchto dvou i více vět vzniká </a:t>
            </a:r>
            <a:r>
              <a:rPr lang="cs-CZ" sz="2400" b="1" u="sng" dirty="0" smtClean="0">
                <a:latin typeface="Times New Roman" pitchFamily="18" charset="0"/>
                <a:cs typeface="Times New Roman" pitchFamily="18" charset="0"/>
              </a:rPr>
              <a:t>souvětí.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Souvětí má </a:t>
            </a:r>
            <a:r>
              <a:rPr lang="cs-CZ" sz="2400" b="1" dirty="0" smtClean="0">
                <a:latin typeface="Times New Roman" pitchFamily="18" charset="0"/>
                <a:cs typeface="Times New Roman" pitchFamily="18" charset="0"/>
              </a:rPr>
              <a:t>několik sloves v určitém tvaru </a:t>
            </a: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(několik přísudků).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83568" y="2615446"/>
            <a:ext cx="9391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podmět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303297" y="2615446"/>
            <a:ext cx="991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přísudek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236751" y="2602870"/>
            <a:ext cx="1102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podmět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796136" y="2618497"/>
            <a:ext cx="1047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přísudek</a:t>
            </a:r>
          </a:p>
        </p:txBody>
      </p:sp>
      <p:cxnSp>
        <p:nvCxnSpPr>
          <p:cNvPr id="12" name="Přímá spojnice se šipkou 11"/>
          <p:cNvCxnSpPr>
            <a:stCxn id="7" idx="0"/>
          </p:cNvCxnSpPr>
          <p:nvPr/>
        </p:nvCxnSpPr>
        <p:spPr>
          <a:xfrm flipH="1" flipV="1">
            <a:off x="899592" y="2293010"/>
            <a:ext cx="253553" cy="3224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 flipV="1">
            <a:off x="2159281" y="2264819"/>
            <a:ext cx="288032" cy="479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6156176" y="2264819"/>
            <a:ext cx="792088" cy="4509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7668344" y="2293010"/>
            <a:ext cx="432048" cy="4227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58548"/>
            <a:ext cx="896448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73.4 Jak mohou být věty v souvětí spojeny?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755576" y="1059582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Přečtěte si věty. Čím jsou věty v souvětí spojeny?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55576" y="1586663"/>
            <a:ext cx="6408712" cy="206210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Lidé se probudili do krásného jarního dne, sluníčko svítilo od časného rána.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Chlapci hráli kopanou a děvčata skákala přes švihadla.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Maminka umývala okno, protože se blížily Velikonoce.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Sadaři netrpělivě čekali, kdy se objeví první květy.</a:t>
            </a:r>
          </a:p>
          <a:p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Tonda se ptal, čí je to nové kolo.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377379" y="3992454"/>
            <a:ext cx="7537937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Pamatuj!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Spojovacím výrazem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 souvětí mohou být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spojky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(a, i, nebo, ale, když…),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zájmena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(kdo, který, čí…),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příslovce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(kdy, kde, odkud…) nebo pouze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čárka.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8091390" y="970961"/>
            <a:ext cx="850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čárkou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826260" y="1966067"/>
            <a:ext cx="850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spojkou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866366" y="2787774"/>
            <a:ext cx="1153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příslovcem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826260" y="3340989"/>
            <a:ext cx="1052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zájmenem</a:t>
            </a:r>
          </a:p>
        </p:txBody>
      </p:sp>
      <p:cxnSp>
        <p:nvCxnSpPr>
          <p:cNvPr id="11" name="Přímá spojnice se šipkou 10"/>
          <p:cNvCxnSpPr>
            <a:stCxn id="6" idx="1"/>
          </p:cNvCxnSpPr>
          <p:nvPr/>
        </p:nvCxnSpPr>
        <p:spPr>
          <a:xfrm flipH="1">
            <a:off x="7169940" y="1124850"/>
            <a:ext cx="921450" cy="4736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stCxn id="7" idx="1"/>
          </p:cNvCxnSpPr>
          <p:nvPr/>
        </p:nvCxnSpPr>
        <p:spPr>
          <a:xfrm flipH="1">
            <a:off x="5558010" y="2119956"/>
            <a:ext cx="2268250" cy="153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>
            <a:stCxn id="7" idx="1"/>
          </p:cNvCxnSpPr>
          <p:nvPr/>
        </p:nvCxnSpPr>
        <p:spPr>
          <a:xfrm flipH="1">
            <a:off x="5413994" y="2119956"/>
            <a:ext cx="2412266" cy="4328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stCxn id="8" idx="1"/>
          </p:cNvCxnSpPr>
          <p:nvPr/>
        </p:nvCxnSpPr>
        <p:spPr>
          <a:xfrm flipH="1">
            <a:off x="5004048" y="2941663"/>
            <a:ext cx="2862318" cy="72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>
            <a:stCxn id="9" idx="1"/>
          </p:cNvCxnSpPr>
          <p:nvPr/>
        </p:nvCxnSpPr>
        <p:spPr>
          <a:xfrm flipH="1">
            <a:off x="3562213" y="3494878"/>
            <a:ext cx="426404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kopcanova\AppData\Local\Microsoft\Windows\Temporary Internet Files\Content.IE5\Y03D9M1F\MC900440452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75" y="3457637"/>
            <a:ext cx="1036222" cy="138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91" y="430887"/>
            <a:ext cx="9133309" cy="637255"/>
          </a:xfrm>
        </p:spPr>
        <p:txBody>
          <a:bodyPr>
            <a:no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73.5 Procvičení. Pracujte s textem.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41947" y="4511872"/>
            <a:ext cx="8362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Přečtěte si text. Hledejte spojovací výrazy v souvětí. Určete základní skladební dvojice (podmět a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přísudek). 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18828" y="1016596"/>
            <a:ext cx="8329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Poznáte knihu, ze které je tato ukázka?  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18828" y="1555649"/>
            <a:ext cx="8352928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Tento nápis byl na skleněných dveřích malého krámku, ale takhle vypadal samozřejmě jen tehdy, když se člověk díval z vnitřku šeré místnosti skrz sklo ven na ulici. Venku bylo pošmourné listopadové ráno a lilo jako z konve.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07418" y="2499742"/>
            <a:ext cx="5305300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Kniha měla vazbu z hedvábí zbarveného jako načervenalá m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ě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ď, a když ji obracel sem a tam, měňavě se leskla. Při zběžném listování si všiml, že písmo je vytištěno ve dvou různých barvách.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18828" y="3491458"/>
            <a:ext cx="5305300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Bastián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stál spolu s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Átrejem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na balkóně, vlevo a vpravo vedle nich stáli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Falco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a stříbrný stařec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Quérkobád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a přihlíželi, jak se barevné ohnivé stopy na nebi zrcadlí v temných vodách 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Murhu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838" y="2487717"/>
            <a:ext cx="2545625" cy="152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346578" y="4115456"/>
            <a:ext cx="2258144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Michael Ende: Nekonečný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příběh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10046" y="1555649"/>
            <a:ext cx="1641673" cy="276999"/>
          </a:xfrm>
          <a:prstGeom prst="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</p:spPr>
        <p:txBody>
          <a:bodyPr wrap="square" rtlCol="0">
            <a:spAutoFit/>
            <a:scene3d>
              <a:camera prst="orthographicFront">
                <a:rot lat="0" lon="10799999" rev="0"/>
              </a:camera>
              <a:lightRig rig="threePt" dir="t"/>
            </a:scene3d>
          </a:bodyPr>
          <a:lstStyle/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ANTIKVARIÁT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7596335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73.6 Pro šikovné. Vzorce souvětí.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8944" y="892017"/>
            <a:ext cx="8568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Každé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souvětí můžeme zaznamenat vzorcem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Nejprve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najdeme všechny přísudky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(zjistíme počet vět v souvětí),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najdeme spojovací výrazy.</a:t>
            </a:r>
          </a:p>
          <a:p>
            <a:r>
              <a:rPr lang="cs-CZ" sz="1600" b="1" i="1" dirty="0" smtClean="0">
                <a:latin typeface="Times New Roman" pitchFamily="18" charset="0"/>
                <a:cs typeface="Times New Roman" pitchFamily="18" charset="0"/>
              </a:rPr>
              <a:t>Zkuste spojit věty se správným vzorcem souvětí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.      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55576" y="2345060"/>
            <a:ext cx="3672408" cy="307777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Maminka se ptala, kdy přijede teta na návštěvu.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112060" y="4030170"/>
            <a:ext cx="10801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V1, kdy V2.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55576" y="1749242"/>
            <a:ext cx="3960440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Pepík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počítá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ale</a:t>
            </a:r>
            <a:r>
              <a:rPr lang="cs-CZ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příklad mu stále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nevychází.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5796136" y="1749242"/>
            <a:ext cx="1080120" cy="30777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V1, ale V2.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755576" y="2930227"/>
            <a:ext cx="3744416" cy="307777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Chlapci pletou pomlázky a děvčata barví vajíčka.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5146340" y="2357636"/>
            <a:ext cx="8280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V1 a V2.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755576" y="3496821"/>
            <a:ext cx="3024336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Tonda tuší, že se na něj maminka zlobí.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755576" y="4030171"/>
            <a:ext cx="3456384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Když zasvítilo sluníčko, rozzářil se celý svět.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5112060" y="3496820"/>
            <a:ext cx="122413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Když V1, V2.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215516" y="4443958"/>
            <a:ext cx="87129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Pamatuj! </a:t>
            </a:r>
          </a:p>
          <a:p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Před spojkami se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 souvětí </a:t>
            </a:r>
            <a:r>
              <a:rPr lang="cs-C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píší čárky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před spojkami a, i, ani, nebo se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čárka </a:t>
            </a:r>
            <a:r>
              <a:rPr lang="cs-C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většinou nepíše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5112060" y="2930225"/>
            <a:ext cx="10081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V1, že V2.</a:t>
            </a:r>
          </a:p>
        </p:txBody>
      </p:sp>
      <p:cxnSp>
        <p:nvCxnSpPr>
          <p:cNvPr id="2049" name="Přímá spojnice 2048"/>
          <p:cNvCxnSpPr>
            <a:stCxn id="6" idx="3"/>
            <a:endCxn id="23" idx="1"/>
          </p:cNvCxnSpPr>
          <p:nvPr/>
        </p:nvCxnSpPr>
        <p:spPr>
          <a:xfrm flipV="1">
            <a:off x="4716016" y="1903131"/>
            <a:ext cx="1080120" cy="15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>
            <a:stCxn id="4" idx="3"/>
            <a:endCxn id="5" idx="1"/>
          </p:cNvCxnSpPr>
          <p:nvPr/>
        </p:nvCxnSpPr>
        <p:spPr>
          <a:xfrm>
            <a:off x="4427984" y="2498949"/>
            <a:ext cx="684076" cy="16851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>
            <a:stCxn id="24" idx="3"/>
            <a:endCxn id="25" idx="1"/>
          </p:cNvCxnSpPr>
          <p:nvPr/>
        </p:nvCxnSpPr>
        <p:spPr>
          <a:xfrm flipV="1">
            <a:off x="4499992" y="2511525"/>
            <a:ext cx="646348" cy="5725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>
            <a:stCxn id="26" idx="3"/>
          </p:cNvCxnSpPr>
          <p:nvPr/>
        </p:nvCxnSpPr>
        <p:spPr>
          <a:xfrm flipV="1">
            <a:off x="3779912" y="3238002"/>
            <a:ext cx="1224136" cy="4127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28" idx="3"/>
            <a:endCxn id="29" idx="1"/>
          </p:cNvCxnSpPr>
          <p:nvPr/>
        </p:nvCxnSpPr>
        <p:spPr>
          <a:xfrm flipV="1">
            <a:off x="4211960" y="3650709"/>
            <a:ext cx="900100" cy="5333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42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33089" y="430887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73.7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83099" y="987574"/>
            <a:ext cx="2448272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Sentence = souvětí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19733" y="1635646"/>
            <a:ext cx="871296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Ann has long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gingery-brown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smtClean="0">
                <a:latin typeface="Times New Roman" pitchFamily="18" charset="0"/>
                <a:cs typeface="Times New Roman" pitchFamily="18" charset="0"/>
              </a:rPr>
              <a:t>hair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Sue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has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blonde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hair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wispy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fringe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C:\Users\kopcanova\AppData\Local\Microsoft\Windows\Temporary Internet Files\Content.IE5\HAJFUP6N\MP900442264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8" r="13600"/>
          <a:stretch/>
        </p:blipFill>
        <p:spPr bwMode="auto">
          <a:xfrm>
            <a:off x="354435" y="2301230"/>
            <a:ext cx="1976532" cy="271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635896" y="2657048"/>
            <a:ext cx="237626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Sue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6" name="Picture 2" descr="C:\Users\kopcanova\AppData\Local\Microsoft\Windows\Temporary Internet Files\Content.IE5\UYJHXV1T\MC90044045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15" y="3182512"/>
            <a:ext cx="13684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pcanova\AppData\Local\Microsoft\Windows\Temporary Internet Files\Content.IE5\3N7WFJPD\MP900442367[1]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1" r="20334" b="20348"/>
          <a:stretch/>
        </p:blipFill>
        <p:spPr bwMode="auto">
          <a:xfrm>
            <a:off x="6812138" y="2301230"/>
            <a:ext cx="2066639" cy="271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73.8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366491"/>
              </p:ext>
            </p:extLst>
          </p:nvPr>
        </p:nvGraphicFramePr>
        <p:xfrm>
          <a:off x="323528" y="1321693"/>
          <a:ext cx="6696746" cy="357444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744418"/>
                <a:gridCol w="2952328"/>
              </a:tblGrid>
              <a:tr h="1584176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Jak poznáme souvětí?</a:t>
                      </a:r>
                    </a:p>
                    <a:p>
                      <a:pPr marL="0" indent="0" algn="l">
                        <a:buNone/>
                      </a:pPr>
                      <a:endParaRPr lang="cs-CZ" sz="1600" b="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 větném celku je 1 přísudek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 větném celku je více podmětů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 větném celku je podmět a přísudek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 větném celku je více přísudků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cs-CZ" sz="1600" b="0" u="sng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Rodiče už dávno odjeli. </a:t>
                      </a:r>
                    </a:p>
                    <a:p>
                      <a:pPr marL="342900" indent="-342900" algn="l">
                        <a:buNone/>
                      </a:pP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Tento větný celek je: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souvětí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věta jednoduchá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nelze určit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věta složená</a:t>
                      </a:r>
                    </a:p>
                    <a:p>
                      <a:pPr marL="342900" indent="-342900" algn="l">
                        <a:buNone/>
                      </a:pPr>
                      <a:endParaRPr lang="cs-CZ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Přísudkem ve větě bývá nejčastěji: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podstatné jméno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sloveso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přídavné jméno</a:t>
                      </a:r>
                    </a:p>
                    <a:p>
                      <a:pPr marL="342900" indent="-342900" algn="l">
                        <a:buFont typeface="+mj-lt"/>
                        <a:buAutoNum type="alphaLcParenR"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zájmeno</a:t>
                      </a:r>
                      <a:endParaRPr lang="cs-CZ" sz="16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Podmětem bývá nejčastěji: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sloveso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přídavné jméno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podstatné jméno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zájmeno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228600" indent="-228600">
              <a:buAutoNum type="arabicPeriod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AutoNum type="arabicPeriod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AutoNum type="arabicPeriod"/>
            </a:pP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30887"/>
            <a:ext cx="7596335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73.9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1347614"/>
            <a:ext cx="856895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  <a:p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www.e-apartment-prague.com/obrazky_k_obsahu/ostatni/velke/eap_cs_kultura_4_narodni-divadlo.jpg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č.2</a:t>
            </a:r>
          </a:p>
          <a:p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www.prima-love.cz/sites/default/files/image_crops/image_620x349/6/100576_nekonecny-pribeh-2_image_620x349.jpg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č.5</a:t>
            </a:r>
          </a:p>
          <a:p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ulice.tyden.cz/obrazek/201102/4d5e6f1b6e5eb/crop-55053-2002-03-15-02-ph-narodni-divadlo1.jpg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č.1</a:t>
            </a:r>
          </a:p>
          <a:p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www.opernisbornd.cz/upload/obrazky-clanky/nd-sop/ND_opona.jpg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č. 1</a:t>
            </a:r>
          </a:p>
          <a:p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Nekonečný příběh, Michael Ende. Albatros, Praha, 2001 </a:t>
            </a:r>
            <a:r>
              <a:rPr lang="cs-CZ" sz="10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č. 5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I. stupeň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Český jazyk a literatura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2888</TotalTime>
  <Words>1349</Words>
  <Application>Microsoft Office PowerPoint</Application>
  <PresentationFormat>Předvádění na obrazovce (16:9)</PresentationFormat>
  <Paragraphs>170</Paragraphs>
  <Slides>10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73.1 Souvětí</vt:lpstr>
      <vt:lpstr>73.2 Co už umíme? Jak poznáme větu jednoduchou? </vt:lpstr>
      <vt:lpstr>73.3 Souvětí  </vt:lpstr>
      <vt:lpstr>73.4 Jak mohou být věty v souvětí spojeny? </vt:lpstr>
      <vt:lpstr>73.5 Procvičení. Pracujte s textem. </vt:lpstr>
      <vt:lpstr>73.6 Pro šikovné. Vzorce souvětí. </vt:lpstr>
      <vt:lpstr>73.7 CLIL</vt:lpstr>
      <vt:lpstr>73.8 Test znalostí</vt:lpstr>
      <vt:lpstr>73.9 Použité zdroje, citace</vt:lpstr>
      <vt:lpstr>73.10 Anotace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289</cp:revision>
  <dcterms:created xsi:type="dcterms:W3CDTF">2010-10-18T18:21:56Z</dcterms:created>
  <dcterms:modified xsi:type="dcterms:W3CDTF">2013-04-17T17:34:30Z</dcterms:modified>
</cp:coreProperties>
</file>