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66"/>
    <a:srgbClr val="99FF99"/>
    <a:srgbClr val="FFFF00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0" y="-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1.8.2012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1.8.2012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1.8.2012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1.8.2012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1.8.2012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1.8.2012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1.8.2012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1.8.2012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wmf"/><Relationship Id="rId5" Type="http://schemas.openxmlformats.org/officeDocument/2006/relationships/image" Target="../media/image11.jpeg"/><Relationship Id="rId4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wmf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hyperlink" Target="http://hubblesite.org/" TargetMode="External"/><Relationship Id="rId7" Type="http://schemas.openxmlformats.org/officeDocument/2006/relationships/image" Target="../media/image20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kinosvetozor.cz/film_photos/film-2981-biooko.jpg" TargetMode="External"/><Relationship Id="rId4" Type="http://schemas.openxmlformats.org/officeDocument/2006/relationships/hyperlink" Target="http://www.predskolaci.cz/wp-content/uploads/2008/07/ovecka.gi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3203848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6f.1 Písmenko O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Hana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Kopčanová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5887" y="4527947"/>
            <a:ext cx="3078113" cy="607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2024" y="555526"/>
            <a:ext cx="2893863" cy="3840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147688" y="4057917"/>
            <a:ext cx="30243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Znáš tuto pohádkovou postavu?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297116" y="4020116"/>
            <a:ext cx="2736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Zkuste si pohádku vyprávět.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2219390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6f.10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3114896"/>
              </p:ext>
            </p:extLst>
          </p:nvPr>
        </p:nvGraphicFramePr>
        <p:xfrm>
          <a:off x="457200" y="1200150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Hana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Kopčanová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01 - 06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/2012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Písmeno a hláska O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postup při vyvození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písmene O.</a:t>
                      </a:r>
                      <a:endParaRPr lang="cs-CZ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953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9144000" cy="594066"/>
          </a:xfrm>
        </p:spPr>
        <p:txBody>
          <a:bodyPr>
            <a:no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6f.2 Co už víš? Říkej, co je na obrázku. Co mají slova společného?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530475" y="1995686"/>
            <a:ext cx="1856767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15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cs-CZ" sz="15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utoShape 4" descr="data:image/jpg;base64,/9j/4AAQSkZJRgABAQAAAQABAAD/2wCEAAkGBhQSERUUExQWFRUVGBcYFxcYGBYWFxgXFxcXFBcUFhQXHCYeFxwjHRUUHy8gIycpLCwsFR4xNTAqNSYrLCkBCQoKDgwOGg8PGi0lHyQpLCosKSwuLCwpLCkpLCwsLCwvLCwtKiwsLC8sLCwpLCovLCwpLSwsLCwsLCwsLCksLP/AABEIAMIBAwMBIgACEQEDEQH/xAAbAAABBQEBAAAAAAAAAAAAAAAEAAIDBQYBB//EAEAQAAEDAgQDBgQEBAQFBQAAAAEAAhEDIQQSMUEFUWEGEyJxgZEyobHwQsHR4QcjYnIUFVLxM5KissIXNENTc//EABsBAAEFAQEAAAAAAAAAAAAAAAMBAgQFBgAH/8QANREAAQQABAMFBwQBBQAAAAAAAQACAxEEEiExBUFREyJhcZEUMoGhscHwBjPR4TQjUmJy8f/aAAwDAQACEQMRAD8A8rKauyuLW2qtdCeFHCe1KEhT2o2gEJTRrVxTCm1NUx5mynIi5UDGybJq5S0aW6vsHVy059EFhMLZTMrZTG26E42nAUmcSxfhVO15nmpcXiMzjymykw1IZmmE8d0JDqrLA1/BB20U5qSD7KGnQAB3TmU8o1QiiAKalQJNlIG5bFMbUIEqHG4u3om7pU3F1rqsrv1T6lZCVH6ojQhk2oXOUOZPemsbJRbSKSnRJEhHUWDJHVdwwDWOUDqmyZdrlyk66jrVV3RDVHpUgTi5RuKaCulKnJBJwSa1dIXLkyEgxdyp0LktrmVdmy4SmykXLuZcXJSXJVxJNSlOS0nhSNChBUjCuTSp2i6MzaIFhuiWuXJifWfKmwLPEEPTElXHDaABlyY40EoCMLsogKt4lXGg3RdXFtkyFT4qoHGyGwJ7lHSok3KtXYYNohw1I9kPRMtCIxNbwBqcTZSAInh1YEX+43Q1dxNxzXKQyg+X1Xc0NTOacnNxHhKAr1fEnsOvVNqssnDRNJtQPqId7k9zbqN7U9NSDLLjXQQpnfDbdQgLkqlZUsnBv1TGCykOy5IoqiEcUXWTcXgHUw3PALhIb+IDYkbTfqkLgCAeaUIYBOhdY1OLE5ck0JJSkAuXJEJhK64phXLkpTSuwnBq5KmhJPypLl1qFcISlIpU9dAT2lMBTilSFPlTB6hAT6QXJitsHQkSjswDSoMFUhnkoa+JzEjZAOpTtgoK780wVEBAUpbAUMElECYiKRkgc0bXYMwHJBAhpBGxTjXMkppCUFWBf4VC90hDjE2KdSfbVNqk61GDEpnfJj3aqIOvZPpNUjQiH4cZJ5qKkyTCmxDoACQpQgmN0SqthShniAiP3vKssb2fqf4ZuJbdmYtcBqwgwCeYJMefmhyTMjy5zVmh5nklawuuhsqQOurXAcKLxmdZvzd/b+q5wbhBq1GgtMkF0f0tEuceQEFT8Z7Q90402tnLHQQQCI9CPdVOO4kWu7GDV3M9E9sZrMVbU6rKLSWtDQByk/8ANqTtqslj6r6jy+oIJ26aD6KybxHvWZtL6ddfkouJ1A7J0B+upt5qDwtzhiO/qTevzSP2pVYZCfEqQt5J+HwznOhoLieX1PJakuAFlCQ5oqWhgX1LMaXEax+a0OC7Ptb4qzpj8I09TurN+KY1uVogeUKkxPGY2HLEMx68v7RAzmVkK/A6jWFzsogTEgm3kq7KtZjMopvdlMlpGYzJBtHQdBAWYLVNwGJdiGlzuvSvuU11DZRgKTKkGpxCsaTbTcq6mykupchVxdhIrkVIJ7U0BOCUJCpGlW/CeCVK8NpsLjNzeB/cdBpuqik2+q9U4Bwo0KbH0a7XggOLS0PbJAzZXS1wHkBpeYVRxbiAwUWawHHawavxoFSMLhzO+uXOqv5qkw/YquaT2/DUbfIYh4/pqAxNtD0uhOz3ZtrxVqYjOynRsWgQ9zz8LBItt7jzW8xfF2Bhc8hsXM7eVp+/cXBdoKdVtME/G8taSBJLREmTbWx69VjB+osY5js7dCRq3cda3uxtzHirg8MiBBafgfla83q4ci5EWkeSgmAvRe2PZ+mG0xTYAXSfCNQAJl0zuDp6rB1uG1GyXU3tbsS0ge62nDuIxY2ESs0vkd1RYiEwvylRU8ISJ2SqUwB5InPFMAdUFUnVWQ1QVCypdSsqKIUgHDeVM+neU5IoHuuuMK5X1Sw4XLlYcMwrqlRrG/E4gDzNlq+M9kQ3CAgfzqeYuIkh7ZPtAuPIhU3ZJ4/xdEf1fODC9VqsDhDhf6z9+qw/6i4vPg8TE2PYd4+OpFeVK74fhGTROLt9l5rwjhIxFOmXT/KcWPIie6IzNg8wSR5OHJajs9hu7o9y+CHd4HcpzuE+0FGUeC06LXmlaXZsuwEAFo6Wn1UDHjNbnPuAP/ELPcQ4scYXMYe5djqDv9SrGDBiEAu3qiq3sHw7N/iHVJl38oGb5DmLoJ529lSdsOyPe4lgwsfC1jmEkZQxuUVHOdqCABz8I5rU9ncMWB8jLnqOMbACWiD1CKwHDg59R0eKo7Xkxtmx56+3JRjjjDiZJQeVAcr0SDCh8TWLyLG4J2GfUpvIJa7LINjAuW77/NOyOe1sC7jDWiSTFhFr6wrjtnwOqMXUJYcrjNOCDnGgDYuXWuAJG6vezfZnEMYHuovaQ3KwEXAJMugtEEzzWow/EYoWsneRZHXnSpZcM4vLQDuq3BdmWU2zW8T/APSD4W7wSPiPyU9swZTytb0gDz6qbjLK1MBhY8FxgOIMX5u0P7KuxOLbhqYAOZ52G5/RBkxcuKNl13sOSEY8mhCLxNQMtInlIJ+armV6jzYtj+6fogcNh6z3Z3Dyb+vTzVnhsI/dwAGzYA8rC6TI1gq7KC6yoeK1YpkEgk2vp1hv5qhIVhxPFZ3W0bYfmUAStnw7DmCAA7nUoJNrmZMc5dcusokxy57e6nuIaLKRRQkiW5eTj1FgkoR4hCDufROpV8pJQlCnJ6c0LpTWlSNbJXJCrDgnBX4mpkZlECSXGABzgXPkAV6PRa3DNFNgpkBokw4uLo8Ti4xF9gBsvNqLAHt8fd3+PxeHr4Rm9lsMLWpuEUa1WtlADnPDru5gEeEchJNlkP1HHM8DvHJ0DTXmXbeSteGuYDtr1v6BUHazjjnO7sHS5/T75IPhld7WMMeFtQlv90Nd+Qv1RLeCOr4vTwy3M42EA3++oV1wrgLmgNPhGeoRInLdkOI3ADT7qkMkUMQYKVkGve++SN7WY0dy003Pf8I7p5cfE+TnbI5iCALSLCVS8I7R1XAsLmAFxmct7AR/MgRabc1adscZVpMdTYwEPALqmoHiAAYR8OaCLk66CCh+Evw1KkAXNNpgiYJuZJFzNvQLsHG8YYOa0mzoRqq7GUZTrSDxOD/mEDSJtpHn5goGkAZBVziMUHMe8WBEDbwjQRzuVQUn2W+w2cxNz70L81Uuq1GWQ5E1W2CjqiYVth+zdeq3Mxnh2lzGyOgcZTpsRHC3NK4NHUkD6pWRueaaL8lDw3s7/iW5qbxLTDmOlvUZXiRcTqBELS4fsXQMENrNLYL2VMpEGbBzWw4GD4mzppsm9k+BOw7nOrioybRllh3DjUaTBF9Y11Wxo4hoHhcHN6GfsrAcZ43iI5i2B9t5OG2u4vY/Xx3V/gsDG9gL268wfzRU/DuyGFaQ5gqZ2ODgS45gRfkA4e/orCriRmIkyJhVvEMeGSQ4iN1RYntK4uLmxOUtJ2PIgc/0Wec3EYx2eRxd5nZWsbY4RTRS1jceHEkRpDhI33EqnfjA0gDxQdhOnUeYQPC+GGrFWoScztObQLmT6Ba6llaIaAOg/RAe1kBoaomr1RN4kGOawm4EHnpyKu8LUaxlzBcP+nSVW8d4c2s3M0RUbofyWS/z+oDc30PO1kRuG9obbNDzCY52XQr1ChSp0/GAASAM2ro2AOw6CAmHGN/D6udcrH8N7RtfAmwFyZ+kXWgocRBEMtzcdf2UCXCvjPftc3KdkHxDCtdUzVHPqH8LSYa3ypts3zMlUVTB0C/O0C9hrHI63G/JavE0KJpO71wZTdYuL+7LtyM8gxbQLB8Tx2EpO7vBF51zTDqQ6tzDNPXTzVzwsPneI2Zr2/4jz6eiq8e0NF6fdWFcZGk/y2t53+m6oMfxAmWtJIOpiPQDYfNRVKjnXcSfND1XgL0XA8JZAczzmPy/Pyln5H5kFVCggkwNSiaqNo4fI2zfEdSdYI0AiytMVim4ZmY7nYIAVYcPHxWPLX35IpjY3sLARaFLSwt5j8h7KavhDt7R9Fl8TjnzmnHTpyTqQnexo4geaSm7jn+aSh5gl1VBC61hJgAk8hc+yIoYcfE8wOQPid5DbzPzVozjLA3KxpaI2sJ5uIMu8ytnicV2PutJ+nqnIKjwKqbkBg/rMfLX5LuNwDaTB48zyYaAIHV0m5/UhFU6r6gHiv0i3ogKmCc1xJk+d56yqaTHTPsWB4D+0opW9JlBrGmo2+85otyAPkrHC8aDRlouDAfwgFs+cICowObDhbW7rnewQeMwYABBdPKB721t0VLI903dkcT4HUeiKw0dFfVONuotJcYics7mJEwLSjsF/EVrnEFs5GOc2QBmOQ+FxbtJF1hMRxM5crTINiPoL/eikpcLgB2YyQfLlHkmt4U2drnObspQxLotitpxDE06+Z2VzBUIcWZ/xADXKcroyiCP1VAzhud2RgcPOCNfRQ8LYWZGl3xOc17DfLpqPnKNq1m03ydA0zBNiNNfr1RoZZMJ3YScvIb7eajyW85nKenwx093VAyAeHK/xF0jUEaRPsgq2GaHNa1lVszd0EDzIFt9/qhqePfXqOizQDe8N/X91ZHGhoAhzt/FAgDcg/CPMo/t2Ia6y7Xpy9EwtCDOGcDJFhvFv2XoHZfhdSmwd7VpGmbtaMznAG5hwIjnBB9Fl8HiRUYWhoEi03aTtcHSeSm4RxunSpgBr3yczmEtHdifipm5Mm94/NB4lPNjsP2LQM19Ab8iTofy1LwTmRyZnfn8r0ANbpIj2/b5Ksxbu5khjXNd5j1lh180bwvDl4DwK7Q64zEM/wCl0/JT8QwfhMuJEGxc0z6EXXn4d2EuQnzC04LXhec1a769Xu9pi0qTifCclcMH4iMuuk6Rurns9wkZ3VQCGy4NB113+amxOBL8RmOjW8rE3KufaQ1+VuwHzTAyxZUlfHik0NFg0W8h6X8gqbFdqWB4aXgaiNYPMjY/nKfxfCvqfyw/wuJzXiW7gRpbdVw7I4dghxcXmbk3J3uNNDtdLBHABch1PRMllc00AtJheKhwF5kfLn1/ZBcV7OtqAvZZ+sbHf0VbgOEPpOLc0tkltjYaAE7LR0TESfvaNfsITwIXZoiig5294LEYev3VTxSBoQBey1GFx5qNy0y2nycfGR1yjf3TO0PCGvY57R4heR019Y+iXBwcgyUnOtsJ+t0SaRkrBIBqhBpBpDYnsF3hzOxRfUPNpcPefom4TsI6iHOqun+y8j1Ej2WhwvEy10GnUB5d27/ZT4tzqjSf5tEtu1z2gNI8mvIjoYPnokw/EcZE+mkeg+X4VFmwsBF8/wA3WNxfAyR/LDpGxIv7xCzVZxBINiLEdVqMViKtNxYWAkG8OAm2ok3291SccYHRUALTo4HXoevKy3XB+IyPf2Uxu9j9lnJmAbKtZVgg3MXt0v0Vy1p115j/AHVEaoa105pIIERGm5Wnw2GcAMpBsOabxqR3ahp2CExthMFMEfdj6pUKDhqbIotLRLnNA5l1h6oR3EqTpY2qzMQQPiEnYAkAKg7x5IwYo6/FmhxEn0XFRF/PXyKSk+ztTc7kKAuwpA1OyL0RAtGcLva07cx5DdHVsWWiMs+eiowEXR4i8awesCVn8ZwpznF8XolzI6jimn/iNiOsx5o51GbtM+tvNUjajHTPh63HyMj5hcp411B86sNnbCOYVFNhnsNOFFFbqrKvwllRwMXbuN+jhv8AVAVcO+lf8IM2uBvI3HkUfW4g5twbOggxYjl9UVTxALZgzYGYj29U/DYuSAZSLB9fX7JXaoPF4qSx4vuBA2jca+qY7Hnu3scA4u/DswwQMp5gON1aDCUTTDC0sILjmaRmGaPDBtAIkearKnCBcUnhxAmHFrXRzBJgnnoeiJhoY5nBpNBK55rRBjGtptDC05RycRmPMkBQ/wAh5GUGSbtc5145Om6jqlDHDAq3l4PrcRTGydVYN7xjvCx8k65nFvrNvdX/AGf4th6GIc97O8dbKRBaDE5gDYkGRy35FZSlhhNySOSNFMEjby5KDPweWRha76osc4Y4EL3PhvEG1abajSfGJ8Qh3qJKnfh5BEG41ENPoQJVPwOsxtGm5xY0loytzN8DYs0k6mNTHpubGji+8JyPa4A3ykEDeC4amF5PPh3xyOoaA/mq1rHhwGqrjh20RkaIA6z7ndAVq/z+f5Kx4rNQ+ASGctTPr05FVFdua32CFMg1GZ2/NHvRQ/4cl2eR97A+6IOHbv8Afy5fRDuqZdz+R+f3AUDsXsSPvofVTMrnbJhDTuFNUbB9PprJi3+yZTd4rwPuxjY689UM/FnlB32jqPJDtcWunny0tsjCM1qml3RX+UkRNjr97q94VhG06YbSiB5z6yb+izXB8cHVIOYAbtAMHYwRELT1qj2RUaW1KY1IEPbzJizhz0I6qpxQcO5/4nFwVXxx2IN6bh4daZptJI/ocRM9N/ksviu3+JoPAim+nyc2CP6bEGVuOL4tjqYqMe0GLE/ARrDyAcv923ksZx7jlEsd31Fhqtgd26zpNx427EXDrtMi6l4DK8Br4g4bbaj6evqoOJB95rsv0VFxPtJTquBNHuwdQ05gDs6nI8O8s05RcoHEiGWILXDwkHwm/I6HmNvYqqfju8cSKbGtmzRJHlJJPqrfA8ca2gaT6LXtLpJktd1uNxs7beQtzhY2xOYcp0IO9mv6WdkOcmzqpuEcCYaLsTiHFlBrsgDYz1XxJYybCBEuMxOmsA4/iHe1CQDTpkgBmZzsosNXG53krU9rcGBw7BGkS6kzNMiDmqEukgSJs4FYhavDhuK/1jrqQPD++aivtndW2onuWNpsEDU/1EwZd7BUfFatNhPe05B0OUexOqrqPE6jBDXmNhqPnopqfEK1Rwbn11MNAAFy4mNAJPoqN/A5g8yOeK3J1B+if21gBV1dzXOJa6oGnT8/mkiq/EH5jkdDdBNyQLSep19UkwYGcjRppEzDqhE8BcYFIWrXKLaiCgxVbKOuyKLFW8UN2+RUbFSGOIuG6fGMzqQj6pOplOpYpzdzHLb2US6s07XUqfSv8BjWuZlOrbtHLmB039FMMU4/iN+sT+qpeH1IdM/ubWUw4e9zwIdD3ZWug5SSYEO0OoRsO6KC3Ftk/JR3xlx0XqXH8SaHCMMyBmrCXOjxQZcb+TgPVedPW+/i1XFI4XD7NZ9AGhYBWnCspjLxuSSfshT2HUmlINTw1S0qBdoCfJWpIAsoNqIBStK67DOGoI8wutYksOFhIjeH4V1V7WNF3H0G5J6ASfReodnMKxmGIpkluaM2zyIzHqLfLovM8JiC1pa0QX2c7ctt4ByBOvO3r6JhscynRY2QG0wBrIJ1c61jeb9Vgf1d2rmMYLonQDnXM/IAeZV/wnKHE9Nz9v5V7mDWzpBkqv4vwuWurMMzLnbWHLyjRV/D8a/FVDlBFNjS6N3HQTy1JjotLhalmN5C/rt6XXn+Jw8uAkDX+9QJHQHkfFXrZWytzM6rDmsHfsfv6IUMGY3+/PVehNwlGsyMgyu8WkfFfNKqavYWll8L6gdeCSCJi0iEdmPjBIfY+aTMsvViPvzXcJgauItSbmjUmzfVxWvwPY+ixsPHeGZkyPSxVrgcAyi3LTblbJMX1Pn5JknEmNBEep8dv5SWqnB8CZTpFrBJNyTBcDAtI2kafVCtrObdjsrvKWno5u4+fIrQYlmXxD1/VUHHIaDVHw/i5DbN06qHDIZXa63+UiAjL4LJ8a4m/DHPTZ4Hk5qINmPEZsh/0kHM0gbkEWKxfabGMqd2WTAzQ1whzATPdwdWg5iIkCSOS9A4h3FSm41u8ysGb+Xlz8vxWgZifdYXG4mm57gwBrZhoe6T6mIJ9hdegcIjwkjA4kteN9LB6fnqVQY10jCW7tO3VZ6lci8SrPDsIbfXdL/K8x8LfQZj8giDg3ttLZ5SJ/7lqsKz2aS5RuKGo+5Cp5HBw0Ws7F46nUpVMHXju33bsWnoehgjl5aZ/j/An4Ssab77tds5uzh9CNiucG7vP/NqOox8L2tzjNP42yCB1E+S9HxHDqePwvdirTqPb/w6rDIDwPhduAREjlfUJvtDcBiKFhjtwQRR6jw8kQN7VniF5OiD4Kf9VT5Uwf8AycPZvVdq4B7appOBa8OyEHYzC7xL/iOA0bDR5NEBXUxEjmxDY6nyH8mlGboCUKklCSmZUy05oUjU2U9BpdaZUKExeHDx1GiJe1REJHRte3K7ZOa4g2FVDAP5fMKJ1MjY+yu2sRQpGFWu4W3k5SPaTzCzLmkbEctvVegfwxxTn4+lRPipVhLmG7Q6mO8Y8DZwLW3HNYris94ZERAHlsVv/wCCmGzY4P2p0apPqQwfkqLEsDMw6KWw3RQX8X8d3nE3t/8Araxo8yMx/wC4KlFFWPbqpQdxCu41Kofnv4GuaCABaXA7BVFCu5rh4g9jjAcLQToHN1H3BKsOGzsiGR25pRp2F2oRAolS05bP+ylqZshyCXaAdTZZfGh2YhxLiDBOoB3AKnY7FNYOyIuwgxRZ9bV/T4iGXBt+WnyU1PGMIkmDe4++qzDKsiEcBTY2HZnOOsWHkLXWcjc+E2wkI5jGxWno0t7EcwrKti3PidBYAWAAsAAsfgeItb8Ji/Mz6/stDgsdPxC2kxb1/VW0eNilcO2bThsfzZDIcwEDZazA8fNKmKdFoEmXPd8RcegMAbbqzxPEC2k6/ifFNvTN8Th5Nn3CyjXRdWeHqd5iabTpLY8rElUPF+EwOkE1d0Bz3Hm6qoX+aKzwmKeGFl6kgDwtbjGVO5DSNAMvSGi3y+iKweID6bXgyCAZWF7XccLnuptcMrbTMCd79D9FTdmuJOpV6f8AMcaeYZxfKRpJ2MTPosM/gz/ZxI80896vDcDzKsTjG58g2Glr1SvXDCCdDvyi8qLiNUtYXtvlEwN27xztf0UXFKo7p39riPMCRHv815zwft9Uw5AqZe5H4TOcDkzf3t5KtwmAkxDS9g1HLqjyTNjIB5r0DA8YDzHO/MEfmsl2txhwLgRNTD1pGXVzDF2ifiaQbA6RE2CyHaHtG6lUig/wsrVTTc3Q0/wjqPE5sdI2QXHu2xxeHFOoyHhwOYHwmAROU3B8RWgwvB3ska+rYdxzHQoEuKZRA0KNwHa+nTcS6agBIaCNWnSYPIx6LMve19Qn4WOM3MwNgOfJBAonBYbOfFJHIan9B1Wojw7ISXN5qnfIXCitHhoe3wvOVtrTBiNJUVbAue60jqiMO9rWC2UDRoumVOKOJtA8xP1t8kfDYDE4knIKrmdP7P2UN7mt3T38LblADpdz59DFvZM4Hxd2Fqh7dNHN5gfQjYqKpxKoRGaJ5AD5gIWFqsJgJewMOLcHDl4fE0gGQB2Zi2Pa/ieFrgYijUaMRTaJbB8YjwxaMzSRbkCNgsbWq5zm/wBQB+Qn5yh8ZRkSF3BkZY5fT9tPZAwjHYXECKQ2Kpp8LtFkcHtzBPhdToSWhpRLUtep3eZ+Sk+nNgXjOJJAAhwk2NlX1OLgnw0y0ec/NVzMOZAzW+nopnOl2UiIEROwWJbipW7PPqrNzGdFZ06wcJCcGSo+HUbchsj20VqMPIXxNc7chQHUDQTG4bRGtpSPJQtCLFUJ7rSIWuAdRPmtL2DxP+HrNqRFOqKlAkCA1xyVWSdNWER/UFRV8I4atI8wQij2iDcI3CBhDhWbVzzvuI2tl+arOItEkIaNbICNC6nWVh+M4nvK9V/+p7j7koehiMpmJ5Xi+x3mOSI4rhiKzhGvi9D9lCkNGviPIWHvuqWRpY8joVOaQQFp+HcacRlawPL9ModnvaGhsyQf9iosR2SrfjFPDMgZRiKjWOjUnITnJn+lU+D4zUpB3dvdTzCD3biyQdQSNdB7IN9STJ/f1KjO7R7i4n11StaApqlINJbna4gkAtkjXUEgGPTdN7v+qfdMmStFw7ss2qxrxVsdsoDhzHxKTFC+TRv2SOcG6lUzsG5hEge4/NG0sXUEZQ4N/ERp+iu39n3BobmDwLDMI/VVlfgz2XaC0/0mPmLfIJkmGmb77f4QBK126dSxrn3Y8tcL6GD6jy5K94Zx2C0l2V4t082nbyKzDKozQ4Q7mfC73Gvsju4zC8z1i/kdHD59EyOYxgtIBB3B2K46ahaKpUnYffOVC6qeaqaPEu7Aa5riAIsLj3MldxfH6bR4fG7lEAeZ/RWrGcPmBe5uu5u7+uqBct0Fox2ndTp5XvsGljOmbb75LD8bx2Z9i0iNQST5E7obHcTfVPiMAaAaISPP2Ve5uHjL24dlBxBPwU0F7g3tDdJwdzKkp0iYi5O0hRZOsedlJQDc3iJjp+6DoE4o5nDXNPjgbbEyNRc6/qrSliWBoBY3loAT6CEPSwlgZeGjc5Wz5i8qPFMa3xSSN8p0+SiOIeaQSTe6PeS4k9eu9x+fsUxw32T+GPyAObD2nUPzEEciM1r+shE1eOMdLf8ACUHN3J70D/vWojxr8FhmiSPXlq2jzve1ELGyPNO891X94MpcDIGsAyPMajzXKNdr/hM/X2RzOJ4Zp/8AaUQf6H1gfk9A8RxeEeD3dB9OpaHCq4t6yH356KPFxyXN32aen3KIcOwjQqTKq7PBzAQHSQOV4A9reoQ1V7gSO8cDyJmx6qEueCCbgctI002S4vHNxFUKrbzT4ocvNHVcVUk5WyNrLqY2pbU+miSD7dP/ALilyN6IBzW/6zPOP3UhqWmQYG36FBALrWqBSlZVq8IBAjSAjDYKv4FXpsAGIcWNjwua3PfYObII56q7ZhKVUju8Xh76NqNq0XehOZp91oRxXD90a/AaBVxgfZpVwcpJRHEeEvoFufLD5yua5r2ujWC09RrzQ7VaMcyQZmGx4KO626FXmCxPeNgnxAQRzA3TMTwem4yRBBmQIPrGqrmOgTy/K6XCOPuc7JUAIA+PQjzjX71WcxuEdHIDDz1rxUuKQOHe5Kv47wFzabnufmIkzENjZoaNCskvWW1KT2lpLXTYh0wQdoMBVPEuxVB1Mim3u36tOYkHoZm3lCr5JTYEjaPPx8VLjobFeeALpapsXgn0nljxDhtrPUEajqEXhezeIqQW0nQbguhoI6ZolJYRVWhaXsiwlxdFmiJ6u/aUOzsZiiRNOAd8zTHoDJWowXDm0WBgGmp0JO5KsuHR535r0CiYl9NrqiDdJtNdzQkai0Cr0BjsNT+J5AHUiPZ2/kqn/NsOww0E9Q0AH6fRX9UgiCAQdiLIP/K6IBhjfFrb6cvRQ5cJmdmY1t+ITmvbVOtZziPG31BlaC1vuT5nb0VaGc/1Wmq9m2H4XOHqCoW9mWzdziNhbTqVXS4HEyOzHU/BSmzxNFBZwu5JZ1eHs7FSBdnM6321vCdU7Ni2V5HOQPlCA3h2IN93byRPaYhzVPh8CXXMNbzdYenNWeHpUaZkODndY16NCLwvAmtMu8Z6i3su43g7XXZ4HDSIAPn+qI7g87mFxPwQjimE1fxQWLxdrm5+4KA/xZJiSPvcKV/Ba03bPXMFYcO4JlE1IPQbeZ3UeDhkzjly14nQJ5kjYLu12m406HWbaxBM2i/+6r3VHvMAw0axYLQ4yhnY5vT6XWYrViRlFmj0UnikBicwbjLQ+CFh3Z7PO0+tiABDUK+ofvmkXCExyqwKU1opPrvmD0TGVCE1JKAngckU3EW1HqEkIup1pMoXJKMwNMTmqaagc0IxvSeimfXIBEQSmndK7XQIvK0mZME3jcT16KAPdTMtPlvqhGvIvKLr4gZAD8bTMwIja4dB22XAlpBCbkO3JXFNzqrMxEG8AggGLEtPnyUtLEOYYcDYAkGLA6Gdwl2Tpuex42Dh7kTPy+fQK8xeHiB0+552UjCzynEBodqVHmY0MOiBxFYd0SN7e9lFwKjOcnoPzP1CDxOE7t5DT4XAEN5FWvBqcUwecn5/oArpjnS4rvCso+aiGmx6c0fToBdxGJ7gtcTLCQCzcnZzBzE3G/mosTjskADM93wt/MnYdV3C4KDnec9Q77N6MGwR8TGMQ3s/n0/tNjOTvK1rU2vykta6CC0kAxBkFp2uiKNeRcCd4JI11Wb4kX0Zq07t1qU9j/WOR5x5q34dWD2Ne1sBwBLTqJ8vqsrisE6AkHbqrGOTMFZlhsQPKw+q4KoIggHzH0kKMN3B6WJB8ilkOb7F+dlDbpqNEU66FNq4Jh0GU87/AEVdiMI5uunPZWmUg8vvpqqerwVxqd655tJDTmcb2N3GGjoANN1b4HHyteGONgnnuok0LSCRoo3MUNV4aJcQANzYIPjvGu5hrQC83voBz6kqrfiC8A1ahJ1ywA2fRXeK4jHh7buVEbAXCzsruliWP+Fwd5H8lI4LPd6wmRblvPmi6TnNg5jG2Uk+8qFHxyvfZ6H7f2udhjyKtgBumFqDp413MR1An0yo6k/MNCPNW2G4hDOcrTR6H8pR3xObumFq5lU5YkKasUJQZE6nQLiABJOgCl7tEYPDnMDYQRqYvrA3J8kOWQRsLidkrWlxpFHs+Do6DvuPTdUXEOw73vlr2tBkkmTf2t5dFssk30nz+a4BB3WHm4hNI0sebHjy8lcsha02NFlqH8OqV5qPdMRGUEfWfZT/APpxR3qPGn4m63k3bvZajvTsAPOUi5x2HsPzKr+0d1UrRZf/ANOcOf8A5H/8zL+7VBX/AIZtj+XUcLavEidvgH31WzLoGgd9B9/YTBiDGtvKB5JO1cOacAsKf4fsbZ1dxcNctMZZ3Al0pLWlw5JJ3au6plryvBN+M8gFLiqY7iYEktkxffdJJXGFALZP+qjuPfHmFVkpoSSURSwt7/D9o7h//wCsemVllZ8S1b5fmUkkfhv+aPj9FDxf7ZWf4x8Q8vzKrxVPegSYFNsCTHwg6eaSSmYr35PNCh90eSt+AmX1CbnwiTcx4rT6BXjV1JW2E/ZCjy++VC8SDPL8lDXdlpOy2htotHlCSSNOP9J3l9kxnvDzR/Z+qXUzmJd5mefNFv19QkksAPeKuD7oRdHlss7iap78tk5c+kmNG7ep911JHwv7zfMfVJL7qzXbAfzm/wBg+rlQ03JJK2xn7zvNBh/bCkefv2Wh7O0wTBAPnfZJJQotZW+YSS+6r9zANAFGUklvQANlTJKbDi6SSa7Zc1Rv1U9SmC1kgGXs1/uSSUDiP+O5Hg99BdpXmGiTEuMbSIgwrrgdQmgwkknKLm53SSWKerOP3kawaonCjwjzP5JJKO9SY90zHHXzUGIPhHr9AupJvNK7mhCUkklyGv/Z"/>
          <p:cNvSpPr>
            <a:spLocks noChangeAspect="1" noChangeArrowheads="1"/>
          </p:cNvSpPr>
          <p:nvPr/>
        </p:nvSpPr>
        <p:spPr bwMode="auto">
          <a:xfrm>
            <a:off x="63500" y="-893763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3074" name="Picture 2" descr="C:\Users\kopcanova\AppData\Local\Microsoft\Windows\Temporary Internet Files\Content.IE5\J3XSMXA3\MP900446597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74760"/>
            <a:ext cx="1584176" cy="2048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kopcanova\AppData\Local\Microsoft\Windows\Temporary Internet Files\Content.IE5\UYJHXV1T\MP900406700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51" y="3795886"/>
            <a:ext cx="1558653" cy="1038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kopcanova\AppData\Local\Microsoft\Windows\Temporary Internet Files\Content.IE5\Y13B456T\MC900351188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088426"/>
            <a:ext cx="1597937" cy="1780515"/>
          </a:xfrm>
          <a:prstGeom prst="rect">
            <a:avLst/>
          </a:prstGeom>
          <a:solidFill>
            <a:srgbClr val="FFFF66"/>
          </a:solidFill>
        </p:spPr>
      </p:pic>
      <p:pic>
        <p:nvPicPr>
          <p:cNvPr id="3077" name="Picture 5" descr="C:\Users\kopcanova\AppData\Local\Microsoft\Windows\Temporary Internet Files\Content.IE5\J3XSMXA3\MC900296318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567" y="830523"/>
            <a:ext cx="2332776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kopcanova\AppData\Local\Microsoft\Windows\Temporary Internet Files\Content.IE5\FAPRPUS8\MP900414058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2153" y="1995686"/>
            <a:ext cx="1955411" cy="293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4572000" cy="594066"/>
          </a:xfrm>
        </p:spPr>
        <p:txBody>
          <a:bodyPr>
            <a:no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6f.3 Jak vypadá písmenko 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79512" y="1000125"/>
            <a:ext cx="244827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Imprint MT Shadow" pitchFamily="82" charset="0"/>
                <a:ea typeface="Dotum" pitchFamily="34" charset="-127"/>
              </a:rPr>
              <a:t>O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459363" y="613012"/>
            <a:ext cx="2592288" cy="2246769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Ovce - Ljuba </a:t>
            </a:r>
            <a:r>
              <a:rPr lang="cs-CZ" sz="2000" b="1" dirty="0" err="1">
                <a:latin typeface="Times New Roman" pitchFamily="18" charset="0"/>
                <a:cs typeface="Times New Roman" pitchFamily="18" charset="0"/>
              </a:rPr>
              <a:t>Štíplová</a:t>
            </a: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Šly tudy ovce,</a:t>
            </a:r>
          </a:p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ztrácely zvonce,</a:t>
            </a:r>
          </a:p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do trávy ve stráni.</a:t>
            </a:r>
          </a:p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Každý ten zvonek,</a:t>
            </a:r>
          </a:p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našel si stonek</a:t>
            </a:r>
          </a:p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a modře si vyzvání.</a:t>
            </a:r>
          </a:p>
        </p:txBody>
      </p:sp>
      <p:sp>
        <p:nvSpPr>
          <p:cNvPr id="5" name="AutoShape 2" descr="data:image/jpeg;base64,/9j/4AAQSkZJRgABAQAAAQABAAD/2wCEAAkGBhIREBIREBQQFRQUFxUWGRgUFRQUFBgYFRQVGBQXHBQYGyYeFxkkGxYVHzEgIycpLi0sFiEyNTAqNScrLykBCQoKDgwOFw8PGikcHBwpKSkpKSksLCwpKSwpKSksLCwsLCkpKSksKSwsKSkpKSkpLCksLCwpLCksLCwpLCwpKf/AABEIAMkA+gMBIgACEQEDEQH/xAAbAAEAAwEBAQEAAAAAAAAAAAAAAwQFAgYBB//EAEIQAAICAQMBBQYCBwYFBAMAAAECAAMRBBIhMQUTQVFhBiIycYGRQlIHIzNicpKhFEOCorHBNFNzstFjo7PwFRYk/8QAFgEBAQEAAAAAAAAAAAAAAAAAAAEC/8QAGhEBAQEBAAMAAAAAAAAAAAAAAAERMRIhUf/aAAwDAQACEQMRAD8A/cYiICIiAiIgIiICIiAiIgIiICIiAiIgIiICIiAiIgIiICIiAiIgJE3WSyIyUSxEShERARE4tuVRliFHmSAPuYHcSM6hdpfcu0AktkYAHJOfKUdNZZqED5alGGVAx3pU9CxIITI/COR5g8ANKJi39k3qd9Fz7hztsdnrf90q2SufzKR8pHo/bGq1R3VeodvxKlZYofFWY4UHr48yauN6Jn9m9uV3syDeli8mu1SlgHg209V9RJ9drhWAMFnY4RB1Y/7AdST0lRO7gAkkADqTwPvKh7UU/s1ss/gXj+ZiFP3kbUhVNuqZDt9454qTHkD1x+Y8/LpIl1uot5prStPBr924jzFK4IH8TKfSRUeo7Z1KnjRXMv8A1aN38oYyTQe0lVjd24sps/JcpRj8s8N9Jy+r1dXL11XL49yWSzHmK3JDfLcD85YBo1lAPD1v5jBBBx0PKsDn1BEC1fq1QgHlmztUcscdcDy9TwJQ1VmtJzUmmA8rHsLfdVwP6zrsfsFNOXKs7s+Ms53MAPhUE/hHl6zTgYP/AO2JXlNUrVWgfBy+/wAijL8QJ48/SSr2pqz7w0mF8muRbP5cEA+hIk+p1VJcHYbHrPG2veVO3PxYwOG8/wDxJH7WVObFsQc+8ynYMMwyWGQo43ZOBgiBzp+3KmrexiU7v9otg2unGeR/oRwfCV6u1tRbzTp8L4Ne/d5HmEClvuBJ9Z2HVbbXcw95PswGSoYeO1juHrNGBi2a3XJktp6bF/8ASuIb7WKAfvLXZnbVd5ZQHSxfirsG11z0OPEeo4mhMztPsve6WLw4yAw+JSfhYeYyACOhB56QNOJT7L7RFyZ4DqSrr+Vh1Hy6EHyIlyVCIiAiIgJEZLIm6yUSxEShERATMPZSXnvNQosH4EYAoq+B2ngsRzk9M4GOc6ZlbQatLEyjA7SUbHgy8MpHgQRAztX7IaZ/gQVHIz3Q2BlyCyso91lI45HjNqIgJDpNElS7a1VVyTgDHLHJPzJk0QMbt87LNNctdjsthX9WpY7HrcMD4AZCdSOQJV7H1zd9u1aNXbdxUSVavYPeFSsDw/G4ggFvDOMD0czu2+yTqERRYa9tiWblUFvcyRjPAOcc4PTpIrk6Nrr91oxXUf1aHBDP1NpHp0UHoQT5Y47euf8AU0oxTv7NhdeGVQju20+DEJtB8M58JX1DajRjvGsbUUD496r3yL4uGQAOB1IIzgdZo9pdnpqagu5hyro6EblYcq6np/5BPnAw66aq9XVXo2bILjUKHd0CBDgvuJC2b9uD1OTnMu9gH9friv7M3Ljy3ipBdj/EOfUGQa+u+qp21GrVagOWrp2XHPG0NuYBj091c88Ylaqy2ulW3UaCgYCLYveWnPTduYBWPXaNxyeTmRXrJRsDWsV95K1JBPvI7HnoRghfhIYHnkYmRR25aqG3vKdTSvxtUpS1AByTXuYMAOSPdOOQDPRV2AgMpBBGQR0IPQy6ikCd3c0bEWvG4heFJIYKqgbeRuyOCNynxnzTu4tamxksBTcCQgfG7BDID7wOeCFA4weZ2Ca7XJVylhU5X3tre6mCoGQDwc8jhiSOJwutr3M9a2M7KvASwZwLNo94BV5Vhk48MnkQJOzBt7yvIOxzgDvCQHAcZZycn3j0OPDjEts4HUgfOZ1dzVrjG+6wltoZyoJBxknf3S4XH5d2cdZzqWVGAcG65ssiY/IXKMFJK143BTZx1GT0gWk7WoYgC2ok7SAHXncpZcc85VWI9AZbmVbqiQV1NAFZBDNursrC4fO/ONq7QM8Ee/jJ6z5eBpiLVYikkb1JyiBiffUk+4MsM84CrwBAmPYGmNjWmqsu3UlQc+uDxnjrObewq/7ovU3nWxUfy/CfqDNKIxNYq9oW6cgasq1ZO0XABdpPwixei5PAccZ6hfHakWp062IyOAVYEEHoQesyvZvdWLNLYSxoI2M3Jap8mvnxxhk/wQraiIlQkRksiMgliJHbZjABALcD7Z6fLmUfL9SqDLZ+QBZj8lUEn6CZ1nbdh/Y6XUv6tspX/wBxg3+WaddQHzPUnqfmZ3AyE1uqwWtr01Nagli1zWEADJOAiqPnumboPZ4XM2pBt0/efD3JNTuCxY2WDnJYkkKRwCM88C61q6yzapB01Jy5/DbYpyEz4onBPgTgeBlmn2k0ruEW6sknaMHKlvBd/wAOT4DPMiszSaQ09oojXah1bTuV72wsC4sXdxwMhdp6eM9NKXafZKXqA+4FTuR0O10bplWHT/QzJtGqot0yHUi1bLdhDUorbQjuxLqeuF8AOscOvRxESoREQMX2k7QHdtpq8PfcrIqDkgMNpdvyoAc5PlNTR6bu60rHIRVX+UAf7TLCKvaPucGyhmsx4lHRamI88Fx9JtSKwtPo7NRqDdepWulitNbeJHBvYeZ6L5DnxkWhrFms1V1o3HTstdYwWKL3SuzKo/ExbqOcDE9FMnV9jP3xv09grdgA4dO8rfbnaSoZSGAOMg9OoMmCroPf1F2qKNXT3S1/rFKNZsLM1hRuQoB2jIyeZZ9ks/2HT7s/sxjPXb+D/LicXdj3X+5qba+64zXSjJvxzhnZ2O30GM+cs6m9nzVp2CkcFwAypjIKjqO8HB2sMYgXL9SiYLsq5OBuIGTgnx9AT8gZxRr6n+CytunwsrdVDDofysp+REz1FdTlUR7rgAWPuluGOzc7EAHDvt9AROrFqtY1XVbG52ltgLdRmt1Oc7UBIHIBGZdF+rSKrO4yWfGSSSQAAAoz0XxwOMknxMraF836gH4gUx1+DYNpxvI67+cL06cZPWgLqWqfcwQLtcj4lIx7zdGsyrE4A4K+c71WhDMHU7LFBAYAE4IPutkcrkhsZHKiBDq+06yr1qdz4ZQu185BCEkKN2wM65YDgHM+6gbNOteSGKrWP1ibyxGOHsGGbAJ5HOOkkZL+QGq/i2tkfqzzt3YJ34OMjjjrzPtOiIcu7s58B0ReF6J0zkE5OT72MwLQn2IlQmVf7uupx+Oi4H12PSV+29vvNWec11rL2lW7rb3aUOAVrscbndeuxTjhT9h5iSrHo4lfS6+u0ZrdW88HkfMdR9ZYlQkZkkjMCSUO09I7GuyrbvrLYDEhWDDDKSOngQ3hjoeQb8QK2mutYAvWEPiN+7+oHMh7XUd02/JBwNikqHLEKqEjnBYgdcc88S/KeuXc9K+TFv5VP+5B+kisXtzRdzoVqXioPWLSi7cVNZm4hV6DB5x4EzMFN1Q1Vmrtqs0liMtNaEMGyR3K1qB7pA448cHwzPbyhR7P6ZH71KKVf8wRQQT1I44Pykw1N2Qlg09IuObAiBz+9tG7+s47W0DWqprIFlTCxC3w7gCCGxztKswOPPPhKXtJ201ARK9odw7bmGVrrqXdbYV/EQMYXxJnn+yfbFrKrr0ttsWjYbEurqUmtjyyNVgBgAxwc9PXMumPSp7R1LhdRmh/FbQQvrttxsceoP0Ei1HtHvGzRL39h6EZ7lfVrOmPQHJ9Os2gZxqNQtaM7kKqgkk9AB1MDJT2s064F7GmzHK2qyYPjhiNrD1BMjPtbXY3d6RWvsIyMApWBnG5rGA93P5cyD2ZvOsd9c4IT3q6FP4UB99/4mIx6bcS52N72p1th6ixKh6LXUrYH+Kxj9YFnsjsw1bntbfdYQXbGBx8KKPBBk4+80IiVCMxECHVVllIRtpP4sZx9Pl/rPtNQVQozwAMkkk4GMljyT6mSxiTBidn2uKi1aKz99YbF4VuXYHGQg3AbDyBkDxyCbLCyy1MoUStmbcWGWI3qMBG+EghveB4PQETvUdmHebKX7t2+L3Q1b4BALJkZPI94EH3QM4GJ8fS3twbUUZ/u68PjLcZdmA/B4eDeYwV1UA2odxt9xRWfdcOCcORuPusuCh4HXPPhLsj02lWtQiABRnAHqST/UmSyoREQEREBERAwvathTWuqHD0uhyOCyM6rYhPipUk48wD4TdmB7Q6ZtTbTpQPcyLbT4bFbhfqQR/XwM35FJGZJIzKiSIiAmbdeBqlBPRBx/GzDPr8IH+ITSnl/bTS3L3Wqo3Zq3JYqgMzU2FdxCnglSoOPnJVjzH6R/bK1bjptO7IKwN7KSGZiM7dw6AAjp1J9Jb/AEa+1t17tpriXwhdXYksMMoKk/iHvdTz8/Cl2V7I19oVf2y264u7vvKhDjaxVQV2/lCn69J7T2b9l9Nowe4BLMMF2ILEdcccAegH3xMzrVzFvtfstrTVZWyrZUWK7huRg67XRh1wRjkdMDrMyn2bdyFsTTU0bg7VafP61lIK72KL7owDtA5856TdMvtf2n02lBN1qAj8IO5z8kHM16ZaVtoVSzEBQCSScAAdST4CfkHtx7ff2pu5pyNOp5PQ2Efi9F8h9T4Y49p/bi3Xnuq1ZKc8IOWcg8Fsdf4Rx8+DO+yf0Z6m8FrAKlwSN/Dng4GwcgZ/Nj5GZt3jUmdfqXs9phXpNOg8K0+5UFj9yTKmnfuNZar8Jqdj1n8PeKuyxM/mIVGA8efKWfZzVizS1HoyqEcHqroNrqR4EEGW9bokuRq7BlW6+HyIPgQeQR0ImmU8TK7B1TnvqrG3miw17+Muu1XUnHG8BgD6jPjNWVCIiAiIgIiICIiAiIgIiICIiBgdqudNqa9QCe7uZabQScAnimwZ6YPunHUNN+Y3tbp+80xqHxWWUqvz75CT9AGP0mzIpIzJJGYRJERKERECgnYVCuXStUZuprzWT89hGZOdCvmw/wARz95YiBlaz2eS3h7NSV8VFzqp+YXGZh9qewmgVqf1WA1m0kO4zuRtuSDn4go+s9jK+v0K3Vmt84OCCDhlZSCrA+DAgEfKTF1B2b2Hp9P+wqrQ+aqNx+bdT9TL8o06ixBtuXOP7xASp9Sg5Q/cevhJKO06XballbN1wGUnw8AeOo+8qKup7IYO1umcVu3Lqy7qrCBgFlyCGxxuUj1ziHGsYbf/AOav98Gyw/MIVUZ+ZP1mpECr2d2etFYRMnkks3LMzHLMx8WJlqIgIiICIiAiIgIiICIiAiIgIiIGdVqluvZV5Gn4J8O8YfD81UnP8Y8pozzWl7Qsr1GrK1m2kWLuav41fukDYr/vAAFzg5z0B6Df0msS1A9bBlPiD9x6H08JFTTgzuRmVEkREBERAREQEREBPMdtaBB2noLyB73fVk/vCtmr+vx/YeU9PK2v0QtTbnBBDK2MlXU5Vvv4eIyPGBZiVNFrw+UYbbE+JM/ZgfxIfBvocEEC3AREQERPkBPs+T7AREQEREBERAREQEw7+1rrb7NNQoqZACbLeTtYkb66x+0HGMkgA9R4Tcnne0NWn/5PSIDhgl+ceIKoVQn/AAlsfuyVY2eztAtFYrTOBkkscszE5ZmPixJJJ9Z56wnR6/f0p1RCv5C3oj+meFP8QPhPVTD9sNNv02cZKsCPPoR/uIpG5ODOhOSJUdxEQEREBERAREQE+MwAJOABySek+zz9l39udq1/4Ws4sYf3zDrWp/5Y/EfHoOMwKi6Bu0LhqHNldFeRRsJSx8/FbvHvKhwMDx6/PVXszUpxXqiR5XVJYf5kKE/XM1QMcCc2WhQWYgAAkkkAADqST0Ei6xW1eop1FCX2VNXdvXIqNYDgAooJduW97+WbhM83dp27RPIZNICDnkPftOVI/wCXXnnd8R8MTYv7GpdNjLlSMFdzhSPUA8wLSOD0IPy5nUwFR9D0D20eYBeyvy3AZLqOm4DOMZ6ZOp2d2tVqF3Uurj0IOPmPCDFyJ8nxnA6kCVHU5Z/DxModrdvUaZQ1zhckADkscnHCjk/OWtNYGUOCGDAEEHIIPTB8R6yaJp9nGZHfq1RSzkADxP8ApjxPoI0TxMfs/wBqtPdkZdHHVLFKWD/D5esvHtKvGdw/rGmLUp9sdoCiiy5iAEUnnpkDgeuTgfWc29s1KpYsNo6kkADy5JEzNToX11lZsUrpazvCsCHucfASh5WsdcNyT4ARqrfY2o1N1KvctVRdQ2ELMwDDPIYAKfTmTWdi1mvZ72d3eB+DYLB0syR8X0xj3cY4mhEqIdOX2jvApboSnwn1weRny5x0yes7avd8QHgcdeRyP6zuICcGdzgwO4iICIiAiIgJ43249vV0gNNGG1B6+K158T5t5L9T5H2UzO0vZrS6jJupqYn8W3D/AM4w39ZKsfg2r7b1FpJsuubP5nYj7ZwJ80Pa91B3U2WVn9xiB9QOv1n6n2j+iPTPk02W1H1xYv2OG/zTzWt/RHqlYd29LqTjOSmPUgjp8iZjK3sT9g/pXuXC6lFtH5kwln2xtb+k91Vo31hFmoUpQDuShvifHwvcP6ivw6nJ4FT2V/R/Ro8O3624fjYcKf3F8Pn1+XSepmpPrNvwAiImmSVNR2RS7bmrrLfm2gP/ADjn+stxArDQKPGz62OR9ixnX9iX976Mw/0MniBR1mjRabSqqCVYk45JAJBJ6nmVT7PBCW01llG45KqFaknxPdMCFJ8du3MudrtjT3HyrsP+Qy2hyMyYrzvap1dNTWd5p2xj+4ZWOSAOe+xnJ8j16Tcq0ag5PvN5tgn6eX0lD2k/Yqv5rdOv3vrmtEEdtCtwyq3zAP8ArKjdiU+Clf4GdP8AtIl+JUU6eyKVYPsBYdGcl2HyZySPpLkRAREQEREBIzJJGYEkREBERAREQEREBERAREQEREBERARE877a+076GlXrrDs52gkgKpxnkZ3N9PuPENPt/wD4TU/9G3/42n3srXI9VeGQkohIBBOSo8J+Ddp+0epvcvda5PPGSFGc8BOgH0lBT5fP/wCmY8m/F+/+0HP9mXz1FX+Xc5/7Jrz8f/Rvq7rNbVW1ljV1ix9rOzKCK2QEAnA+Pwn7BNS6zfRERKhERAREQEREBIzJJGYEkREBERAREQEREBERAREQEREBERATi2lXG11VgfBgCPsZ3EDz2v8AYLQ3ZzQqnzrzX/ReP6Tzuu/Q/Wcmi519HUMPuuMfafocSZF2vCew3sNfotVZZaamU1lFKEnksp6EDHC/1nu4iJMLdIiJUIiICIiAiIgJGZJIzAkiIgIiICIiAiIgIiICIiAiIgIiICIiAiIgIiICIiAiIgfGXPn9OJ9iICIiAkZkk4MD/9k="/>
          <p:cNvSpPr>
            <a:spLocks noChangeAspect="1" noChangeArrowheads="1"/>
          </p:cNvSpPr>
          <p:nvPr/>
        </p:nvSpPr>
        <p:spPr bwMode="auto">
          <a:xfrm>
            <a:off x="63500" y="-914400"/>
            <a:ext cx="2381250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334416"/>
            <a:ext cx="3240360" cy="2605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3167844" y="1203597"/>
            <a:ext cx="3024336" cy="83099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Pokuste se najít v básni všechna písmena o. Co naší ovečce chybí? Dokresli.</a:t>
            </a:r>
          </a:p>
        </p:txBody>
      </p:sp>
      <p:sp>
        <p:nvSpPr>
          <p:cNvPr id="9" name="Vývojový diagram: ruční operace 8"/>
          <p:cNvSpPr/>
          <p:nvPr/>
        </p:nvSpPr>
        <p:spPr>
          <a:xfrm rot="11367387">
            <a:off x="3632845" y="3573841"/>
            <a:ext cx="288032" cy="288032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 animBg="1"/>
      <p:bldP spid="6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58548"/>
            <a:ext cx="233975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6f.4 Uhádneš 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ovéPole 2"/>
          <p:cNvSpPr txBox="1"/>
          <p:nvPr/>
        </p:nvSpPr>
        <p:spPr>
          <a:xfrm>
            <a:off x="288938" y="1088479"/>
            <a:ext cx="41390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1. Číslo, které leží mezi sedmičkou a devítkou.</a:t>
            </a:r>
            <a:endParaRPr lang="cs-CZ" sz="1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88938" y="1399704"/>
            <a:ext cx="4499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2. Zvířátko z pohádky, které umělo nadělovat peníze.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88938" y="1707481"/>
            <a:ext cx="39557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3. Krásná pokojová květina.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06233" y="2014935"/>
            <a:ext cx="3185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4. Velký dravý pták.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729350" y="2444948"/>
            <a:ext cx="1181050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rchidej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220072" y="671888"/>
            <a:ext cx="1181049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smička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55576" y="4564918"/>
            <a:ext cx="685006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rel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699995" y="4553161"/>
            <a:ext cx="872005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slík</a:t>
            </a:r>
          </a:p>
        </p:txBody>
      </p:sp>
      <p:pic>
        <p:nvPicPr>
          <p:cNvPr id="1026" name="Picture 2" descr="C:\Users\kopcanova\AppData\Local\Microsoft\Windows\Temporary Internet Files\Content.IE5\Y13B456T\MC900437057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5251" y="430887"/>
            <a:ext cx="1930524" cy="1930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kopcanova\AppData\Local\Microsoft\Windows\Temporary Internet Files\Content.IE5\UYJHXV1T\MC90030130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3729" y="2645003"/>
            <a:ext cx="1596542" cy="1814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kopcanova\AppData\Local\Microsoft\Windows\Temporary Internet Files\Content.IE5\Y13B456T\MP900386324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3671" y="2444948"/>
            <a:ext cx="1642104" cy="2481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C:\Users\kopcanova\AppData\Local\Microsoft\Windows\Temporary Internet Files\Content.IE5\Y13B456T\MC900109207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576609"/>
            <a:ext cx="2408995" cy="1949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691" y="430887"/>
            <a:ext cx="5059957" cy="637255"/>
          </a:xfrm>
        </p:spPr>
        <p:txBody>
          <a:bodyPr>
            <a:no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6f.5 Procvičení. 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Poloviční rámeček 5"/>
          <p:cNvSpPr/>
          <p:nvPr/>
        </p:nvSpPr>
        <p:spPr>
          <a:xfrm>
            <a:off x="2051720" y="4371950"/>
            <a:ext cx="704614" cy="720080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Poloviční rámeček 6"/>
          <p:cNvSpPr/>
          <p:nvPr/>
        </p:nvSpPr>
        <p:spPr>
          <a:xfrm>
            <a:off x="4067944" y="2355726"/>
            <a:ext cx="704614" cy="720080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" name="Poloviční rámeček 8"/>
          <p:cNvSpPr/>
          <p:nvPr/>
        </p:nvSpPr>
        <p:spPr>
          <a:xfrm>
            <a:off x="3563888" y="2859782"/>
            <a:ext cx="704614" cy="720080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Poloviční rámeček 10"/>
          <p:cNvSpPr/>
          <p:nvPr/>
        </p:nvSpPr>
        <p:spPr>
          <a:xfrm>
            <a:off x="5011543" y="1329903"/>
            <a:ext cx="704614" cy="720080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Poloviční rámeček 12"/>
          <p:cNvSpPr/>
          <p:nvPr/>
        </p:nvSpPr>
        <p:spPr>
          <a:xfrm>
            <a:off x="4535041" y="1851670"/>
            <a:ext cx="704614" cy="720080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4" name="Poloviční rámeček 13"/>
          <p:cNvSpPr/>
          <p:nvPr/>
        </p:nvSpPr>
        <p:spPr>
          <a:xfrm>
            <a:off x="2555776" y="3867894"/>
            <a:ext cx="704614" cy="720080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Poloviční rámeček 14"/>
          <p:cNvSpPr/>
          <p:nvPr/>
        </p:nvSpPr>
        <p:spPr>
          <a:xfrm>
            <a:off x="3059832" y="3363838"/>
            <a:ext cx="704614" cy="720080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pic>
        <p:nvPicPr>
          <p:cNvPr id="2050" name="Picture 2" descr="C:\Users\kopcanova\AppData\Local\Microsoft\Windows\Temporary Internet Files\Content.IE5\J3XSMXA3\MP900400118[1]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627"/>
          <a:stretch/>
        </p:blipFill>
        <p:spPr bwMode="auto">
          <a:xfrm>
            <a:off x="5711788" y="430887"/>
            <a:ext cx="1643882" cy="899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kopcanova\AppData\Local\Microsoft\Windows\Temporary Internet Files\Content.IE5\FAPRPUS8\MC900441793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7424" y="981622"/>
            <a:ext cx="2943758" cy="3973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2515905" y="3523823"/>
            <a:ext cx="7843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LO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3519035" y="2515711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mó</a:t>
            </a: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1463754" y="4691920"/>
            <a:ext cx="796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MO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4124486" y="2011655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só</a:t>
            </a: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5116716" y="1017866"/>
            <a:ext cx="6615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LÓ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1996531" y="4027879"/>
            <a:ext cx="8563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SO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3055429" y="3019767"/>
            <a:ext cx="5487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lá</a:t>
            </a: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4535041" y="1454606"/>
            <a:ext cx="667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SE</a:t>
            </a:r>
          </a:p>
        </p:txBody>
      </p:sp>
      <p:pic>
        <p:nvPicPr>
          <p:cNvPr id="2052" name="Picture 4" descr="C:\Users\kopcanova\AppData\Local\Microsoft\Windows\Temporary Internet Files\Content.IE5\UYJHXV1T\MC90044185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8631" y="3499132"/>
            <a:ext cx="1151040" cy="1057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kopcanova\AppData\Local\Microsoft\Windows\Temporary Internet Files\Content.IE5\UYJHXV1T\MC90044185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7474" y="3723878"/>
            <a:ext cx="993583" cy="912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kopcanova\AppData\Local\Microsoft\Windows\Temporary Internet Files\Content.IE5\UYJHXV1T\MC90044185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2498" y="3643148"/>
            <a:ext cx="959521" cy="881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kopcanova\AppData\Local\Microsoft\Windows\Temporary Internet Files\Content.IE5\UYJHXV1T\MC90044185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2696" y="2411763"/>
            <a:ext cx="1072663" cy="985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kopcanova\AppData\Local\Microsoft\Windows\Temporary Internet Files\Content.IE5\UYJHXV1T\MC90044185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8656" y="2322314"/>
            <a:ext cx="1133659" cy="1041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C:\Users\kopcanova\AppData\Local\Microsoft\Windows\Temporary Internet Files\Content.IE5\UYJHXV1T\MC90044185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7831" y="1407718"/>
            <a:ext cx="1072663" cy="985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ovéPole 24"/>
          <p:cNvSpPr txBox="1"/>
          <p:nvPr/>
        </p:nvSpPr>
        <p:spPr>
          <a:xfrm>
            <a:off x="4249452" y="3795885"/>
            <a:ext cx="4475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5540714" y="2553196"/>
            <a:ext cx="278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7020272" y="2525633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5749806" y="3845261"/>
            <a:ext cx="5255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8025778" y="1562328"/>
            <a:ext cx="2906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7955073" y="363154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latin typeface="Times New Roman" pitchFamily="18" charset="0"/>
                <a:cs typeface="Times New Roman" pitchFamily="18" charset="0"/>
              </a:rPr>
              <a:t>L</a:t>
            </a:r>
            <a:endParaRPr lang="cs-CZ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6f.6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1259632" y="2019697"/>
            <a:ext cx="4104456" cy="2677656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Slon</a:t>
            </a:r>
          </a:p>
          <a:p>
            <a:pPr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To je on, malý slon,</a:t>
            </a:r>
          </a:p>
          <a:p>
            <a:pPr algn="ctr"/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 se učí na trombón.</a:t>
            </a:r>
          </a:p>
          <a:p>
            <a:pPr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Zdvíhá chobot jako slon, </a:t>
            </a:r>
          </a:p>
          <a:p>
            <a:pPr algn="ctr"/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atroubí, když dáš bonbón.</a:t>
            </a:r>
          </a:p>
          <a:p>
            <a:pPr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To je on, malý slon, </a:t>
            </a:r>
          </a:p>
          <a:p>
            <a:pPr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co se učí na trombón.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539552" y="1059582"/>
            <a:ext cx="8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Přečtěte si báseň. Najděte písmeno o. Vytleskejte slova z básně. Hledejte slova jednoslabičná, dvouslabičná,…Hledejte další známá písmena. Naučte se báseň zpaměti.</a:t>
            </a:r>
          </a:p>
        </p:txBody>
      </p:sp>
      <p:pic>
        <p:nvPicPr>
          <p:cNvPr id="1029" name="Picture 5" descr="C:\Users\kopcanova\AppData\Local\Microsoft\Windows\Temporary Internet Files\Content.IE5\FAPRPUS8\MC90021522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851670"/>
            <a:ext cx="2123728" cy="2508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6f.7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kopcanova\AppData\Local\Microsoft\Windows\Temporary Internet Files\Content.IE5\J3XSMXA3\MC900441720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8676" y="446886"/>
            <a:ext cx="1731640" cy="1731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6175362" y="627534"/>
            <a:ext cx="1008112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orange</a:t>
            </a: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kopcanova\AppData\Local\Microsoft\Windows\Temporary Internet Files\Content.IE5\FAPRPUS8\MC9004404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559696"/>
            <a:ext cx="1827886" cy="1506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4400550" y="627534"/>
            <a:ext cx="864096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open</a:t>
            </a:r>
          </a:p>
        </p:txBody>
      </p:sp>
      <p:pic>
        <p:nvPicPr>
          <p:cNvPr id="1028" name="Picture 4" descr="C:\Users\kopcanova\AppData\Local\Microsoft\Windows\Temporary Internet Files\Content.IE5\J3XSMXA3\MC900215301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5916" y="2825236"/>
            <a:ext cx="1813711" cy="2085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3815916" y="2185352"/>
            <a:ext cx="1224136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octopus</a:t>
            </a: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1" name="Picture 7" descr="C:\Users\kopcanova\AppData\Local\Microsoft\Windows\Temporary Internet Files\Content.IE5\Y13B456T\MC900109271[2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4808" y="2424053"/>
            <a:ext cx="2093623" cy="2305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5860877" y="2174211"/>
            <a:ext cx="936103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ostrich</a:t>
            </a: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6" name="Picture 12" descr="C:\Users\kopcanova\AppData\Local\Microsoft\Windows\Temporary Internet Files\Content.IE5\UYJHXV1T\MP900402510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415" y="2835135"/>
            <a:ext cx="1872208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617873" y="2255470"/>
            <a:ext cx="936104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onion</a:t>
            </a: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6f.8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8381806"/>
              </p:ext>
            </p:extLst>
          </p:nvPr>
        </p:nvGraphicFramePr>
        <p:xfrm>
          <a:off x="179510" y="1131590"/>
          <a:ext cx="7185180" cy="3552244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Najdi řádek, kde není o: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L, o, s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M, a, e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O, l, S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P, o, 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Které slovo neobsahuje písmeno o: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okurka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ostrov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Olinka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Ema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Kolik písmen o je ve slově Olomouc: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Najdi psací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o, O: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c)</a:t>
                      </a:r>
                      <a:endParaRPr lang="cs-CZ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endParaRPr lang="cs-CZ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d)</a:t>
                      </a:r>
                      <a:endParaRPr lang="cs-CZ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b</a:t>
            </a:r>
          </a:p>
          <a:p>
            <a:pPr marL="228600" indent="-228600"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marL="228600" indent="-228600"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obrázek 1" descr="Abeceda - tiskací a psací písmena"/>
          <p:cNvPicPr/>
          <p:nvPr/>
        </p:nvPicPr>
        <p:blipFill>
          <a:blip r:embed="rId3"/>
          <a:srcRect l="76666" t="10667" r="6667" b="83833"/>
          <a:stretch>
            <a:fillRect/>
          </a:stretch>
        </p:blipFill>
        <p:spPr bwMode="auto">
          <a:xfrm>
            <a:off x="4067944" y="3308206"/>
            <a:ext cx="714375" cy="415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obrázek 1" descr="Abeceda - tiskací a psací písmena"/>
          <p:cNvPicPr/>
          <p:nvPr/>
        </p:nvPicPr>
        <p:blipFill>
          <a:blip r:embed="rId3"/>
          <a:srcRect l="76666" t="36000" r="6667" b="58500"/>
          <a:stretch>
            <a:fillRect/>
          </a:stretch>
        </p:blipFill>
        <p:spPr bwMode="auto">
          <a:xfrm>
            <a:off x="5220072" y="3308206"/>
            <a:ext cx="714375" cy="415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obrázek 1" descr="Abeceda - tiskací a psací písmena"/>
          <p:cNvPicPr/>
          <p:nvPr/>
        </p:nvPicPr>
        <p:blipFill rotWithShape="1">
          <a:blip r:embed="rId3"/>
          <a:srcRect l="30000" t="77333" r="53340" b="17000"/>
          <a:stretch/>
        </p:blipFill>
        <p:spPr bwMode="auto">
          <a:xfrm>
            <a:off x="4083386" y="3870574"/>
            <a:ext cx="793414" cy="44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obrázek 1" descr="Abeceda - tiskací a psací písmena"/>
          <p:cNvPicPr/>
          <p:nvPr/>
        </p:nvPicPr>
        <p:blipFill rotWithShape="1">
          <a:blip r:embed="rId3"/>
          <a:srcRect l="30000" t="83151" r="50667" b="12167"/>
          <a:stretch/>
        </p:blipFill>
        <p:spPr bwMode="auto">
          <a:xfrm>
            <a:off x="5220072" y="3870574"/>
            <a:ext cx="828675" cy="365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214738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6f.9 Zdroje: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827584" y="1275606"/>
            <a:ext cx="4968552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4"/>
              </a:rPr>
              <a:t>www.predskolaci.cz/wp-content/uploads/2008/07/ovecka.gif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5"/>
              </a:rPr>
              <a:t>www.kinosvetozor.cz/film_photos/film-2981-biooko.jpg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Obrázky z databáze klipart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53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2176</TotalTime>
  <Words>697</Words>
  <Application>Microsoft Office PowerPoint</Application>
  <PresentationFormat>Předvádění na obrazovce (16:9)</PresentationFormat>
  <Paragraphs>129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6f.1 Písmenko O</vt:lpstr>
      <vt:lpstr>6f.2 Co už víš? Říkej, co je na obrázku. Co mají slova společného?</vt:lpstr>
      <vt:lpstr>6f.3 Jak vypadá písmenko O?</vt:lpstr>
      <vt:lpstr>6f.4 Uhádneš ?</vt:lpstr>
      <vt:lpstr>6f.5 Procvičení.  </vt:lpstr>
      <vt:lpstr>6f.6 Něco navíc pro šikovné</vt:lpstr>
      <vt:lpstr>6f.7 CLIL</vt:lpstr>
      <vt:lpstr>6f.8 Test znalostí</vt:lpstr>
      <vt:lpstr>6f.9 Zdroje:</vt:lpstr>
      <vt:lpstr>6f.10 Anotace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227</cp:revision>
  <dcterms:created xsi:type="dcterms:W3CDTF">2010-10-18T18:21:56Z</dcterms:created>
  <dcterms:modified xsi:type="dcterms:W3CDTF">2012-08-01T20:07:29Z</dcterms:modified>
</cp:coreProperties>
</file>