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5" r:id="rId7"/>
    <p:sldId id="262" r:id="rId8"/>
    <p:sldId id="263" r:id="rId9"/>
    <p:sldId id="266" r:id="rId10"/>
    <p:sldId id="267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99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wmf"/><Relationship Id="rId5" Type="http://schemas.openxmlformats.org/officeDocument/2006/relationships/image" Target="../media/image8.wmf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d01.jxs.cz/493/016/6ebe2317b7_42144487_o2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mg.aktualne.centrum.cz/55/32/553278-nakupni-taky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1044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6ch.1 Písmenko 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opcanova\AppData\Local\Microsoft\Windows\Temporary Internet Files\Content.IE5\3N7WFJPD\MC9002324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508" y="1203598"/>
            <a:ext cx="2018492" cy="288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pcanova\AppData\Local\Microsoft\Windows\Temporary Internet Files\Content.IE5\9A2V78EQ\MC90035591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49245"/>
            <a:ext cx="1771708" cy="244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6ch.10 Anotace: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16150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01 - 06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Písmeno a hláska 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postup při vyvození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písmene I.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65516"/>
            <a:ext cx="9252520" cy="667984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6ch.2 	Co už víš? Říkej, co je na obrázku. 				Co mají slova společného?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21621" y="1115610"/>
            <a:ext cx="11521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0" name="Picture 2" descr="C:\Users\kopcanova\AppData\Local\Microsoft\Windows\Temporary Internet Files\Content.IE5\9A2V78EQ\MC9003559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832" y="1133500"/>
            <a:ext cx="1375258" cy="189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opcanova\AppData\Local\Microsoft\Windows\Temporary Internet Files\Content.IE5\LP7FR16P\MC90019895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62" y="1239105"/>
            <a:ext cx="2583691" cy="176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kopcanova\AppData\Local\Microsoft\Windows\Temporary Internet Files\Content.IE5\8QOF8F4B\MP90032108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621" y="2793756"/>
            <a:ext cx="1584176" cy="222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823073"/>
            <a:ext cx="21145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62" y="2945100"/>
            <a:ext cx="1986090" cy="19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71601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6ch.3 Jak vypadá písmenko I?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987574"/>
            <a:ext cx="24482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b="1" dirty="0">
                <a:solidFill>
                  <a:srgbClr val="FF0000"/>
                </a:solidFill>
                <a:latin typeface="Imprint MT Shadow" pitchFamily="82" charset="0"/>
                <a:ea typeface="Dotum" pitchFamily="34" charset="-127"/>
              </a:rPr>
              <a:t>I</a:t>
            </a:r>
            <a:endParaRPr lang="cs-CZ" sz="25000" b="1" dirty="0" smtClean="0">
              <a:solidFill>
                <a:srgbClr val="FF0000"/>
              </a:solidFill>
              <a:latin typeface="Imprint MT Shadow" pitchFamily="82" charset="0"/>
              <a:ea typeface="Dotum" pitchFamily="34" charset="-127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99792" y="1021507"/>
            <a:ext cx="187220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dirty="0">
                <a:solidFill>
                  <a:srgbClr val="FF0000"/>
                </a:solidFill>
                <a:latin typeface="Imprint MT Shadow" pitchFamily="82" charset="0"/>
                <a:ea typeface="Dotum" pitchFamily="34" charset="-127"/>
              </a:rPr>
              <a:t>i</a:t>
            </a:r>
            <a:endParaRPr lang="cs-CZ" sz="25000" dirty="0" smtClean="0">
              <a:solidFill>
                <a:srgbClr val="FF0000"/>
              </a:solidFill>
              <a:latin typeface="Imprint MT Shadow" pitchFamily="82" charset="0"/>
              <a:ea typeface="Dotum" pitchFamily="34" charset="-127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860032" y="1021507"/>
            <a:ext cx="316835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INDIÁNI</a:t>
            </a:r>
          </a:p>
          <a:p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Josef Kainar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Indiáni, ti se mají!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Celý den si jenom hrají.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Skáčou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hopsa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hejsasa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hytají se do lasa.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kopcanova\AppData\Local\Microsoft\Windows\Temporary Internet Files\Content.IE5\8QOF8F4B\MC90043594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524" y="2753960"/>
            <a:ext cx="2057524" cy="21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8548"/>
            <a:ext cx="29878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6ch.4 Procvičení: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539552" y="1059582"/>
            <a:ext cx="7631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Pojmenuj zvířátka na obrázku, spoj obrázky se slovy, označ písmeno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691680" y="4644287"/>
            <a:ext cx="108012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žížala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84948" y="4618701"/>
            <a:ext cx="83188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zmije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131840" y="4644287"/>
            <a:ext cx="88644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štika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4652155"/>
            <a:ext cx="72008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zajíc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4622614"/>
            <a:ext cx="95209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slimák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604031" y="4622614"/>
            <a:ext cx="85376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žirafa</a:t>
            </a:r>
          </a:p>
        </p:txBody>
      </p:sp>
      <p:pic>
        <p:nvPicPr>
          <p:cNvPr id="6146" name="Picture 2" descr="C:\Users\kopcanova\AppData\Local\Microsoft\Windows\Temporary Internet Files\Content.IE5\9A2V78EQ\MC9003323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286" y="3083328"/>
            <a:ext cx="1829714" cy="127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kopcanova\AppData\Local\Microsoft\Windows\Temporary Internet Files\Content.IE5\3N7WFJPD\MC9000573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2609850"/>
            <a:ext cx="18002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kopcanova\AppData\Local\Microsoft\Windows\Temporary Internet Files\Content.IE5\LP7FR16P\MC90008401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1732"/>
            <a:ext cx="1656184" cy="105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kopcanova\AppData\Local\Microsoft\Windows\Temporary Internet Files\Content.IE5\9A2V78EQ\MC9000840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269" y="1707654"/>
            <a:ext cx="1831738" cy="147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kopcanova\AppData\Local\Microsoft\Windows\Temporary Internet Files\Content.IE5\8QOF8F4B\MC9003323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976961"/>
            <a:ext cx="1453357" cy="229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kopcanova\AppData\Local\Microsoft\Windows\Temporary Internet Files\Content.IE5\8QOF8F4B\MC90005256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001" y="3332008"/>
            <a:ext cx="1804111" cy="91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1" y="430887"/>
            <a:ext cx="5209381" cy="6372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Umíš přečíst tyto slabiky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51595"/>
              </p:ext>
            </p:extLst>
          </p:nvPr>
        </p:nvGraphicFramePr>
        <p:xfrm>
          <a:off x="1524000" y="1131590"/>
          <a:ext cx="60960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cs-CZ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4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P  </a:t>
                      </a:r>
                      <a:r>
                        <a:rPr lang="cs-CZ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S  </a:t>
                      </a:r>
                      <a:r>
                        <a:rPr lang="cs-CZ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L  </a:t>
                      </a:r>
                      <a:r>
                        <a:rPr lang="cs-CZ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pi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mi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mů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sů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lé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pů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430887"/>
            <a:ext cx="428396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6ch.6 Něco navíc pro šikovné.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99592" y="1059582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Přečti si věty. Spočítej slova ve větě. Přiřaď k větě vhodný obrázek.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1271" y="1702793"/>
            <a:ext cx="108012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Pípá to.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525960" y="1702793"/>
            <a:ext cx="108012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Pase se.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73885" y="1734347"/>
            <a:ext cx="100811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Solí to.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868144" y="1728095"/>
            <a:ext cx="136815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Mele se to.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24328" y="1673127"/>
            <a:ext cx="122413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Půlí se to.</a:t>
            </a:r>
          </a:p>
        </p:txBody>
      </p:sp>
      <p:pic>
        <p:nvPicPr>
          <p:cNvPr id="7171" name="Picture 3" descr="C:\Users\kopcanova\AppData\Local\Microsoft\Windows\Temporary Internet Files\Content.IE5\3N7WFJPD\MC9002803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189" y="3839925"/>
            <a:ext cx="1555687" cy="107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kopcanova\AppData\Local\Microsoft\Windows\Temporary Internet Files\Content.IE5\3N7WFJPD\MP90026227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65" y="2733367"/>
            <a:ext cx="1828800" cy="120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kopcanova\AppData\Local\Microsoft\Windows\Temporary Internet Files\Content.IE5\9A2V78EQ\MP90040059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395" y="2407299"/>
            <a:ext cx="1180323" cy="147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kopcanova\AppData\Local\Microsoft\Windows\Temporary Internet Files\Content.IE5\9A2V78EQ\MC90044185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964873"/>
            <a:ext cx="18192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kopcanova\AppData\Local\Microsoft\Windows\Temporary Internet Files\Content.IE5\9A2V78EQ\MC900441708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587" y="2208735"/>
            <a:ext cx="1731640" cy="17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2915816" y="1702793"/>
            <a:ext cx="108012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Pálí to.</a:t>
            </a:r>
          </a:p>
        </p:txBody>
      </p:sp>
      <p:pic>
        <p:nvPicPr>
          <p:cNvPr id="7176" name="Picture 8" descr="C:\Users\kopcanova\AppData\Local\Microsoft\Windows\Temporary Internet Files\Content.IE5\LP7FR16P\MC90035118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145181"/>
            <a:ext cx="1597937" cy="178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4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0038" y="430887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6ch.7 CLIL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7784" y="1151889"/>
            <a:ext cx="72008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049283" y="4559872"/>
            <a:ext cx="93610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Indian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45248" y="4562195"/>
            <a:ext cx="101498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invalid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670756" y="1209223"/>
            <a:ext cx="121794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injection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10" y="1151889"/>
            <a:ext cx="198755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C:\Users\kopcanova\AppData\Local\Microsoft\Windows\Temporary Internet Files\Content.IE5\8QOF8F4B\MP90042230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332" y="1209039"/>
            <a:ext cx="2317493" cy="231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kopcanova\AppData\Local\Microsoft\Windows\Temporary Internet Files\Content.IE5\LP7FR16P\MC90043594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24" y="3111744"/>
            <a:ext cx="184150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kopcanova\AppData\Local\Microsoft\Windows\Temporary Internet Files\Content.IE5\3N7WFJPD\MC90043807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380" y="3264502"/>
            <a:ext cx="187007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9372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31906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1.Ve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kterém slově najdeš písmeno i?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ulita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lupa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 kterém slově není písmeno i?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pelikán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lipo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inkoust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husa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Kolik písmen i je ve slově intrikovat?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Najdi psací I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i 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b)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                       d)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1" descr="Abeceda - tiskací a psací písmena"/>
          <p:cNvPicPr/>
          <p:nvPr/>
        </p:nvPicPr>
        <p:blipFill>
          <a:blip r:embed="rId3"/>
          <a:srcRect l="29636" t="36267" r="55784" b="58739"/>
          <a:stretch>
            <a:fillRect/>
          </a:stretch>
        </p:blipFill>
        <p:spPr bwMode="auto">
          <a:xfrm>
            <a:off x="5631110" y="3291830"/>
            <a:ext cx="876300" cy="4762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obrázek 1" descr="Abeceda - tiskací a psací písmena"/>
          <p:cNvPicPr/>
          <p:nvPr/>
        </p:nvPicPr>
        <p:blipFill rotWithShape="1">
          <a:blip r:embed="rId3"/>
          <a:srcRect l="77813" t="15458" r="8478" b="78478"/>
          <a:stretch/>
        </p:blipFill>
        <p:spPr bwMode="auto">
          <a:xfrm>
            <a:off x="4171948" y="3942497"/>
            <a:ext cx="823913" cy="485775"/>
          </a:xfrm>
          <a:prstGeom prst="rect">
            <a:avLst/>
          </a:prstGeom>
          <a:noFill/>
          <a:ln w="28575">
            <a:solidFill>
              <a:srgbClr val="660066"/>
            </a:solidFill>
            <a:miter lim="800000"/>
            <a:headEnd/>
            <a:tailEnd/>
          </a:ln>
        </p:spPr>
      </p:pic>
      <p:pic>
        <p:nvPicPr>
          <p:cNvPr id="11" name="obrázek 1" descr="Abeceda - tiskací a psací písmena"/>
          <p:cNvPicPr/>
          <p:nvPr/>
        </p:nvPicPr>
        <p:blipFill rotWithShape="1">
          <a:blip r:embed="rId3"/>
          <a:srcRect l="77256" t="36504" r="8639" b="58858"/>
          <a:stretch/>
        </p:blipFill>
        <p:spPr bwMode="auto">
          <a:xfrm>
            <a:off x="5682902" y="3961529"/>
            <a:ext cx="847725" cy="44770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06"/>
          <a:stretch/>
        </p:blipFill>
        <p:spPr bwMode="auto">
          <a:xfrm>
            <a:off x="4189857" y="3257950"/>
            <a:ext cx="731838" cy="54401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6ch.9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275606"/>
            <a:ext cx="691276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nd01.jxs.cz/493/016/6ebe2317b7_42144487_o2.jpg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img.aktualne.centrum.cz/55/32/553278-nakupni-taky.jpg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1208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2324</TotalTime>
  <Words>612</Words>
  <Application>Microsoft Office PowerPoint</Application>
  <PresentationFormat>Předvádění na obrazovce (16:9)</PresentationFormat>
  <Paragraphs>143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6ch.1 Písmenko I</vt:lpstr>
      <vt:lpstr>6ch.2  Co už víš? Říkej, co je na obrázku.     Co mají slova společného?</vt:lpstr>
      <vt:lpstr>6ch.3 Jak vypadá písmenko I? </vt:lpstr>
      <vt:lpstr>6ch.4 Procvičení:</vt:lpstr>
      <vt:lpstr>6ch.5 Umíš přečíst tyto slabiky? </vt:lpstr>
      <vt:lpstr>6ch.6 Něco navíc pro šikovné.</vt:lpstr>
      <vt:lpstr>6ch.7 CLIL</vt:lpstr>
      <vt:lpstr>6ch.8 Test znalostí</vt:lpstr>
      <vt:lpstr>6ch.9 Zdroje:</vt:lpstr>
      <vt:lpstr>6ch.10 Anotace: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240</cp:revision>
  <dcterms:created xsi:type="dcterms:W3CDTF">2010-10-18T18:21:56Z</dcterms:created>
  <dcterms:modified xsi:type="dcterms:W3CDTF">2012-08-01T20:11:02Z</dcterms:modified>
</cp:coreProperties>
</file>