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7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9.7.2012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9.7.2012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t-market.cz/sporten-tector-vazani-tyrolia-sl-100-sjezdove-lyze/" TargetMode="External"/><Relationship Id="rId13" Type="http://schemas.openxmlformats.org/officeDocument/2006/relationships/hyperlink" Target="http://www.kupcata.net/2008_03_01_archive.html" TargetMode="External"/><Relationship Id="rId3" Type="http://schemas.openxmlformats.org/officeDocument/2006/relationships/hyperlink" Target="http://hubblesite.org/" TargetMode="External"/><Relationship Id="rId7" Type="http://schemas.openxmlformats.org/officeDocument/2006/relationships/hyperlink" Target="http://www.kartesh.cz/specifikace-lodi/" TargetMode="External"/><Relationship Id="rId12" Type="http://schemas.openxmlformats.org/officeDocument/2006/relationships/hyperlink" Target="http://oriflame24.shop.oriflame.cz/products/product-detail.jhtml?prodCode=2093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esnaspritel.blog.cz/1011/predci-psa-domaciho" TargetMode="External"/><Relationship Id="rId11" Type="http://schemas.openxmlformats.org/officeDocument/2006/relationships/hyperlink" Target="http://www.aaa-inzerce.cz/image.php?idx=135649&amp;mw=349&amp;mh=400" TargetMode="External"/><Relationship Id="rId5" Type="http://schemas.openxmlformats.org/officeDocument/2006/relationships/hyperlink" Target="http://www.brickset.com/browse/themes/?theme=Bricks%20and%20More" TargetMode="External"/><Relationship Id="rId10" Type="http://schemas.openxmlformats.org/officeDocument/2006/relationships/hyperlink" Target="http://www.impala.cz/?level=11&amp;product=36" TargetMode="External"/><Relationship Id="rId4" Type="http://schemas.openxmlformats.org/officeDocument/2006/relationships/hyperlink" Target="http://likiska.blog.cz/0812/pohyblive-animace-7" TargetMode="External"/><Relationship Id="rId9" Type="http://schemas.openxmlformats.org/officeDocument/2006/relationships/hyperlink" Target="http://www.garten.cz/a/cz/2376-tilia-americana-lipa-americka/" TargetMode="External"/><Relationship Id="rId14" Type="http://schemas.openxmlformats.org/officeDocument/2006/relationships/hyperlink" Target="http://www.lavicky-kose.cz/cz/katalog-vyrobku/litinove-lavicky/litinova-lavicka-rela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6c.1 Písmenko 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Hana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Kopčanová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87" y="4527947"/>
            <a:ext cx="3078113" cy="60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583" y="435513"/>
            <a:ext cx="5472608" cy="364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23528" y="3697575"/>
            <a:ext cx="3177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ETAD</a:t>
            </a:r>
            <a:r>
              <a:rPr lang="cs-C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229139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6c.10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915509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Kopčanová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01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Písmeno a hláska L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postup při vyvození písmene L.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5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2754"/>
            <a:ext cx="9252520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6c.2 Co už víš? Říkej, co je na obrázku. Co mají slova společného?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1" y="1123710"/>
            <a:ext cx="2484875" cy="195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12564"/>
            <a:ext cx="2565238" cy="195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16292"/>
            <a:ext cx="1751848" cy="138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782" y="3276166"/>
            <a:ext cx="2328663" cy="17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7" y="3596776"/>
            <a:ext cx="2068282" cy="140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211959" y="1481366"/>
            <a:ext cx="10054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600" b="1" dirty="0">
                <a:solidFill>
                  <a:srgbClr val="FF0000"/>
                </a:solidFill>
                <a:latin typeface="Arial Black" pitchFamily="34" charset="0"/>
              </a:rPr>
              <a:t>L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021889" y="1123710"/>
            <a:ext cx="77213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LEV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29160" y="4571980"/>
            <a:ext cx="98545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LEGO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794026" y="3098942"/>
            <a:ext cx="10498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LIŠKA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873788" y="1112564"/>
            <a:ext cx="14401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LAVIČKA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813701" y="3298997"/>
            <a:ext cx="7920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12068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6c.3 Jak vypadá písmenko L?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24050" y="1411288"/>
            <a:ext cx="1399678" cy="258532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5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432744" y="1440235"/>
            <a:ext cx="914376" cy="240065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5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012160" y="922824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L</a:t>
            </a:r>
            <a:endParaRPr lang="cs-CZ" sz="96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308303" y="908705"/>
            <a:ext cx="659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828876" y="2377827"/>
            <a:ext cx="16196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0" b="1" dirty="0" smtClean="0">
                <a:solidFill>
                  <a:srgbClr val="FF0000"/>
                </a:solidFill>
                <a:latin typeface="Imprint MT Shadow" pitchFamily="82" charset="0"/>
                <a:ea typeface="Dotum" pitchFamily="34" charset="-127"/>
              </a:rPr>
              <a:t>L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580112" y="2381220"/>
            <a:ext cx="5400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0" dirty="0" smtClean="0">
                <a:solidFill>
                  <a:srgbClr val="FF0000"/>
                </a:solidFill>
                <a:latin typeface="Imprint MT Shadow" pitchFamily="82" charset="0"/>
                <a:ea typeface="Dotum" pitchFamily="34" charset="-127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012160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6c.4 Uhádneš, která slova začínají na L?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953" y="3590505"/>
            <a:ext cx="2647897" cy="149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7" y="3539457"/>
            <a:ext cx="256114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42" y="3149649"/>
            <a:ext cx="1931737" cy="193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6433" y="1091927"/>
            <a:ext cx="608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1. Tento dopravní prostředek se pohybuje ve vzduchu.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40494" y="1523067"/>
            <a:ext cx="6059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2.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Tuto věc používáme večer, abychom </a:t>
            </a:r>
            <a:r>
              <a:rPr lang="cs-CZ" sz="1400" b="1" smtClean="0">
                <a:latin typeface="Times New Roman" pitchFamily="18" charset="0"/>
                <a:cs typeface="Times New Roman" pitchFamily="18" charset="0"/>
              </a:rPr>
              <a:t>si mohli číst.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0494" y="1934338"/>
            <a:ext cx="6059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3.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Dopravní prostředek pohybující se po vodě.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88938" y="2355726"/>
            <a:ext cx="6803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4. Jsou to dvě prkýnka, potřebujeme je v zimě na sněhu, jezdíme na nich z kopce dolů.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628146" y="3190395"/>
            <a:ext cx="146413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ETAD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812360" y="1667584"/>
            <a:ext cx="87740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YŽE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771800" y="2749539"/>
            <a:ext cx="13681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AMPA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52946" y="3139614"/>
            <a:ext cx="146672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ODIČKA</a:t>
            </a:r>
          </a:p>
        </p:txBody>
      </p:sp>
      <p:pic>
        <p:nvPicPr>
          <p:cNvPr id="1026" name="Picture 2" descr="C:\Users\kopcanova\AppData\Local\Microsoft\Windows\Temporary Internet Files\Content.IE5\FAPRPUS8\MC90029245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491595"/>
            <a:ext cx="741578" cy="17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772" y="450468"/>
            <a:ext cx="5564013" cy="637255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6c.5 Procvičení. Hledej písmeno L.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08772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Opakuj písmena, která už znáš.</a:t>
            </a:r>
            <a:endParaRPr lang="cs-CZ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26605" y="2676060"/>
            <a:ext cx="76913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07891" y="3210669"/>
            <a:ext cx="71731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411760" y="4641015"/>
            <a:ext cx="12192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LOPATA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89977" y="1294085"/>
            <a:ext cx="133091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TULIPÁN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859059" y="4658828"/>
            <a:ext cx="87318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ŠÁLA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958605" y="1721318"/>
            <a:ext cx="127523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FAZOLE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7036"/>
            <a:ext cx="1115270" cy="133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31926"/>
            <a:ext cx="201622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8384"/>
            <a:ext cx="1327212" cy="273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6631"/>
            <a:ext cx="2166602" cy="248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605" y="2211710"/>
            <a:ext cx="1761038" cy="234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32" y="3019794"/>
            <a:ext cx="2162360" cy="216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7596335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6c.6 Něco navíc pro šikovné. Umíš přečíst?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360" y="1109643"/>
            <a:ext cx="76720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M     a     l     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A     á     m     Á     L     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M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00360" y="1957029"/>
            <a:ext cx="76720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la     MÁ     LÁ     má     la    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14126" y="2859782"/>
            <a:ext cx="7658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Máma     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Ála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má       malá     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lálá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lama   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504" y="4136453"/>
            <a:ext cx="2218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MÁMA MÁ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22836" y="4164687"/>
            <a:ext cx="2425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Malá 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Ála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má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3590892"/>
            <a:ext cx="1296144" cy="105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872136" y="4136453"/>
            <a:ext cx="21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372980" y="4120691"/>
            <a:ext cx="21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97" y="3590892"/>
            <a:ext cx="1222301" cy="122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6c.7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Šipka doleva 2"/>
          <p:cNvSpPr/>
          <p:nvPr/>
        </p:nvSpPr>
        <p:spPr>
          <a:xfrm>
            <a:off x="179512" y="4303097"/>
            <a:ext cx="1273084" cy="6024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557767" y="4446070"/>
            <a:ext cx="8640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eft</a:t>
            </a: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3" y="1077074"/>
            <a:ext cx="1907257" cy="285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5994" y="3402259"/>
            <a:ext cx="12058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amp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38" y="1077074"/>
            <a:ext cx="2809800" cy="336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11044" y="4516962"/>
            <a:ext cx="18893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abyrinth</a:t>
            </a: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32122"/>
            <a:ext cx="1569690" cy="160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843808" y="4512647"/>
            <a:ext cx="13563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emon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21863" y="1084802"/>
            <a:ext cx="15723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ollipop</a:t>
            </a: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145" y="1084802"/>
            <a:ext cx="1797521" cy="20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6c.8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875609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Hledej řádek s písmenem L: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K, M, 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E, T, S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H, J, L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P, N, O</a:t>
                      </a:r>
                      <a:endParaRPr lang="cs-CZ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Kolik písmen L je ve slově LILIPUTÁN?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cs-CZ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 kterém slově  je písmeno l?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máma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les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míč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táta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Najdi psací písmena L, l: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5" t="34317" r="55090" b="50000"/>
          <a:stretch/>
        </p:blipFill>
        <p:spPr bwMode="auto">
          <a:xfrm>
            <a:off x="4427584" y="3327256"/>
            <a:ext cx="675281" cy="50904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5" t="33970" r="29606" b="50000"/>
          <a:stretch/>
        </p:blipFill>
        <p:spPr bwMode="auto">
          <a:xfrm>
            <a:off x="6107347" y="3945026"/>
            <a:ext cx="715766" cy="511161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2588" r="74204" b="81308"/>
          <a:stretch/>
        </p:blipFill>
        <p:spPr bwMode="auto">
          <a:xfrm>
            <a:off x="6107347" y="3354382"/>
            <a:ext cx="715766" cy="48192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5" t="2588" r="55090" b="81655"/>
          <a:stretch/>
        </p:blipFill>
        <p:spPr bwMode="auto">
          <a:xfrm>
            <a:off x="4427984" y="3945026"/>
            <a:ext cx="674882" cy="511161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92141" y="3497747"/>
            <a:ext cx="316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024325" y="4134457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80298" y="3537531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662947" y="4124851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221939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6c.9 Odkazy: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48308" y="1563638"/>
            <a:ext cx="7956378" cy="2092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0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4"/>
              </a:rPr>
              <a:t>likiska.blog.cz/0812/pohyblive-animace-7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cs-CZ" sz="1000" dirty="0">
                <a:latin typeface="Times New Roman" pitchFamily="18" charset="0"/>
                <a:cs typeface="Times New Roman" pitchFamily="18" charset="0"/>
                <a:hlinkClick r:id="rId5"/>
              </a:rPr>
              <a:t>://www.brickset.com/browse/themes/?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5"/>
              </a:rPr>
              <a:t>theme=Bricks%20and%20More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6"/>
              </a:rPr>
              <a:t>pesnaspritel.blog.cz/1011/predci-psa-domaciho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  <a:hlinkClick r:id="rId7"/>
              </a:rPr>
              <a:t>http://www.kartesh.cz/specifikace-lodi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  <a:hlinkClick r:id="rId8"/>
              </a:rPr>
              <a:t>http://www.net-market.cz/sporten-tector-vazani-tyrolia-sl-100-sjezdove-lyze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  <a:hlinkClick r:id="rId9"/>
              </a:rPr>
              <a:t>http://www.garten.cz/a/cz/2376-tilia-americana-lipa-americka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  <a:hlinkClick r:id="rId10"/>
              </a:rPr>
              <a:t>http://www.impala.cz/?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0"/>
              </a:rPr>
              <a:t>level=11&amp;product=36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www.aaa-inzerce.cz/image.php?idx=135649&amp;mw=349&amp;mh=400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2"/>
              </a:rPr>
              <a:t>oriflame24.shop.oriflame.cz/products/product-detail.jhtml?prodCode=20933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3"/>
              </a:rPr>
              <a:t>www.kupcata.net/2008_03_01_archive.html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4"/>
              </a:rPr>
              <a:t>www.lavicky-kose.cz/cz/katalog-vyrobku/litinove-lavicky/litinova-lavicka-relax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</p:txBody>
      </p:sp>
    </p:spTree>
    <p:extLst>
      <p:ext uri="{BB962C8B-B14F-4D97-AF65-F5344CB8AC3E}">
        <p14:creationId xmlns:p14="http://schemas.microsoft.com/office/powerpoint/2010/main" val="7075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680</Words>
  <Application>Microsoft Office PowerPoint</Application>
  <PresentationFormat>Předvádění na obrazovce (16:9)</PresentationFormat>
  <Paragraphs>133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6c.1 Písmenko L</vt:lpstr>
      <vt:lpstr>6c.2 Co už víš? Říkej, co je na obrázku. Co mají slova společného?</vt:lpstr>
      <vt:lpstr>6c.3 Jak vypadá písmenko L?</vt:lpstr>
      <vt:lpstr>6c.4 Uhádneš, která slova začínají na L?</vt:lpstr>
      <vt:lpstr>6c.5 Procvičení. Hledej písmeno L. </vt:lpstr>
      <vt:lpstr>6c.6 Něco navíc pro šikovné. Umíš přečíst?</vt:lpstr>
      <vt:lpstr>6c.7 CLIL</vt:lpstr>
      <vt:lpstr>6c.8 Test znalostí</vt:lpstr>
      <vt:lpstr>6c.9 Odkazy:</vt:lpstr>
      <vt:lpstr>6c.10 Anotace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201</cp:revision>
  <dcterms:created xsi:type="dcterms:W3CDTF">2010-10-18T18:21:56Z</dcterms:created>
  <dcterms:modified xsi:type="dcterms:W3CDTF">2012-07-09T19:52:08Z</dcterms:modified>
</cp:coreProperties>
</file>