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8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9.7.2012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mik.cz/dir_obrazky/tn_krokodyl.gif" TargetMode="External"/><Relationship Id="rId13" Type="http://schemas.openxmlformats.org/officeDocument/2006/relationships/hyperlink" Target="http://www.pohadky-zdarma.cz/animovane-pohadky/asterix-a-obelix/" TargetMode="External"/><Relationship Id="rId18" Type="http://schemas.openxmlformats.org/officeDocument/2006/relationships/hyperlink" Target="http://www.ratan-klub.cz/produkt-ratanove-kreslo-papasan-tmave-ratan.htm" TargetMode="External"/><Relationship Id="rId3" Type="http://schemas.openxmlformats.org/officeDocument/2006/relationships/hyperlink" Target="http://www.gaiaonline.com/profiles/triplecrown300/13109531/" TargetMode="External"/><Relationship Id="rId7" Type="http://schemas.openxmlformats.org/officeDocument/2006/relationships/hyperlink" Target="http://www.hajany.com/clanky/hajany-informace_fakta_data_zajimavosti/2009.4/" TargetMode="External"/><Relationship Id="rId12" Type="http://schemas.openxmlformats.org/officeDocument/2006/relationships/hyperlink" Target="http://www.s21.cz/atletika-1/" TargetMode="External"/><Relationship Id="rId17" Type="http://schemas.openxmlformats.org/officeDocument/2006/relationships/hyperlink" Target="http://www.carmenlu.com/first/vocabulary/health1/body1_1/body1_1.htm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http://planeta-blog.blog.cz/1003/brush-kridla" TargetMode="External"/><Relationship Id="rId20" Type="http://schemas.openxmlformats.org/officeDocument/2006/relationships/hyperlink" Target="http://www.mix-animace.wz.cz/doprava/auto-moto16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x-animace.wz.cz/doprava/auto-moto2.gif" TargetMode="External"/><Relationship Id="rId11" Type="http://schemas.openxmlformats.org/officeDocument/2006/relationships/hyperlink" Target="http://www.obchod-levne.cz/autodrahy.html" TargetMode="External"/><Relationship Id="rId5" Type="http://schemas.openxmlformats.org/officeDocument/2006/relationships/hyperlink" Target="http://www.mix-animace.wz.cz/doprava/auto-moto24.gif" TargetMode="External"/><Relationship Id="rId15" Type="http://schemas.openxmlformats.org/officeDocument/2006/relationships/hyperlink" Target="http://www.f-sport.cz/print.php?id=78" TargetMode="External"/><Relationship Id="rId10" Type="http://schemas.openxmlformats.org/officeDocument/2006/relationships/hyperlink" Target="http://nd04.jxs.cz/612/965/2755fb5cc5_74921144_o2.gif" TargetMode="External"/><Relationship Id="rId19" Type="http://schemas.openxmlformats.org/officeDocument/2006/relationships/hyperlink" Target="http://www.mix-animace.wz.cz/doprava/auto-moto18.gif" TargetMode="External"/><Relationship Id="rId4" Type="http://schemas.openxmlformats.org/officeDocument/2006/relationships/hyperlink" Target="http://www.predskolaci.cz/?p=8988" TargetMode="External"/><Relationship Id="rId9" Type="http://schemas.openxmlformats.org/officeDocument/2006/relationships/hyperlink" Target="http://nd02.jxs.cz/539/562/09a3087c78_57370256_u.gif" TargetMode="External"/><Relationship Id="rId14" Type="http://schemas.openxmlformats.org/officeDocument/2006/relationships/hyperlink" Target="http://www.lentilky.cz/cs/hrajsidoma-omalovank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6b.1 Písmenko 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7" y="4527947"/>
            <a:ext cx="3078113" cy="60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9170"/>
            <a:ext cx="1296144" cy="12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64" y="2799170"/>
            <a:ext cx="1577915" cy="123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627784" y="1131590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8000" b="1" dirty="0" smtClean="0"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cs-CZ" sz="8000" b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cs-CZ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159076"/>
            <a:ext cx="2506512" cy="18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70" y="739335"/>
            <a:ext cx="1296145" cy="78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466766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70752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>
                          <a:latin typeface="Times New Roman" pitchFamily="18" charset="0"/>
                          <a:cs typeface="Times New Roman" pitchFamily="18" charset="0"/>
                        </a:rPr>
                        <a:t>01 – 06/ 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Písmeno a hláska 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postup při vyvození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písmene A.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6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8007"/>
            <a:ext cx="853244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6b.2 Co už víš?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o je na obrázku? Co mají slova společného?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50" y="3394409"/>
            <a:ext cx="1571228" cy="136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900" y="1024776"/>
            <a:ext cx="3049756" cy="213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10" y="2283718"/>
            <a:ext cx="1851362" cy="247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2" y="3159528"/>
            <a:ext cx="2360772" cy="157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3" y="1077911"/>
            <a:ext cx="2566715" cy="17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362042"/>
            <a:ext cx="2058702" cy="137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413142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7233695" y="1002090"/>
            <a:ext cx="11416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86248" y="2824794"/>
            <a:ext cx="104539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AMERIKA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644560" y="1024776"/>
            <a:ext cx="102378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AUTOBUS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983789" y="4877934"/>
            <a:ext cx="8207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ANDĚL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67012" y="4876005"/>
            <a:ext cx="91053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ASTRA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203849" y="4856170"/>
            <a:ext cx="12278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AKVÁRIUM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508104" y="4876006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ALIGÁTOR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4999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6b.3 Jak vypadá písmenko A?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580112" y="945704"/>
            <a:ext cx="16561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08303" y="908705"/>
            <a:ext cx="14401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39552" y="1131590"/>
            <a:ext cx="25922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0" b="1" dirty="0" smtClean="0">
                <a:solidFill>
                  <a:srgbClr val="FF0000"/>
                </a:solidFill>
                <a:latin typeface="Imprint MT Shadow" pitchFamily="82" charset="0"/>
                <a:ea typeface="Dotum" pitchFamily="34" charset="-127"/>
              </a:rPr>
              <a:t>A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41229" y="1080939"/>
            <a:ext cx="16588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0" dirty="0" smtClean="0">
                <a:solidFill>
                  <a:srgbClr val="FF0000"/>
                </a:solidFill>
                <a:latin typeface="Imprint MT Shadow" pitchFamily="82" charset="0"/>
                <a:ea typeface="Dotum" pitchFamily="34" charset="-127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" y="492443"/>
            <a:ext cx="6020433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6b.4 Uhádneš, která slova začínají na A?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76362" y="1082808"/>
            <a:ext cx="5744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1.Pohádková postava,  která má velmi tlustého kamaráda. </a:t>
            </a:r>
          </a:p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  Užívá kouzelný lektvar, aby měl velikou sílu a přemohl protivníky.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76362" y="1606028"/>
            <a:ext cx="5395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2. Sportovci, kteří běhají, skáčou přes překážky i do výšky, hází, ….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76362" y="1913805"/>
            <a:ext cx="2477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3. Hračka pro kluky i tatínky.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292081" y="2951836"/>
            <a:ext cx="13218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STERIX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451872" y="1916157"/>
            <a:ext cx="11371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TLETI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78496" y="2438944"/>
            <a:ext cx="19520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UTODR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26" y="2839054"/>
            <a:ext cx="2498774" cy="232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26" y="430887"/>
            <a:ext cx="2498774" cy="22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71115"/>
            <a:ext cx="5292080" cy="21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380312" cy="6372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6b.5 Procvičení. Hledej písmeno A v básni Aligátor: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1200444"/>
            <a:ext cx="3240360" cy="33547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ALIGÁTOR</a:t>
            </a:r>
            <a:endParaRPr lang="cs-C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ALIGÁTOR TEN MÁ SÍLU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JAKO JEHO BRÁŠKA V NILU.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KDYBY SNAD ŽIL VE VLTAVĚ,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NEVYPADAL BY TAK ZDRAVĚ.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VELKÉ ZUBY – CVAKY CVAK,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VYPADÁ JAK HROZNÝ DRAK.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HLAD MÁ STÁLE, TO SE VÍ,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ALE NERAD CUKROVÍ!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ZATO JEHO KAMARÁD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MÁ BONBÓNY STRAŠNĚ RÁD.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TAK KAŽDÉ PŘEDJAŘÍ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MUSÍ CHODIT K ZUBAŘI!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5"/>
          <a:stretch/>
        </p:blipFill>
        <p:spPr bwMode="auto">
          <a:xfrm>
            <a:off x="4159414" y="1479883"/>
            <a:ext cx="4517042" cy="30360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228184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6b.6 Něco navíc pro šikovné. Umíš přečíst?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75102" y="1381278"/>
            <a:ext cx="8005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8628" y="2429797"/>
            <a:ext cx="14110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MÁMA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3083" y="3415062"/>
            <a:ext cx="18266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MÁMA MÁ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981681" y="98569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Je to pravda?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48" y="2899369"/>
            <a:ext cx="1305365" cy="88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32088" y="3343193"/>
            <a:ext cx="807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170" y="2918301"/>
            <a:ext cx="1517470" cy="84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40" y="4080966"/>
            <a:ext cx="1249553" cy="102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38156" y="4546139"/>
            <a:ext cx="80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81" y="4018750"/>
            <a:ext cx="1463859" cy="94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38156" y="2247123"/>
            <a:ext cx="8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MÁ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642" y="1486301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771549" y="2247123"/>
            <a:ext cx="13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829426" y="3275554"/>
            <a:ext cx="16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829187" y="4491341"/>
            <a:ext cx="15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716347" y="3451698"/>
            <a:ext cx="138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60" y="2929512"/>
            <a:ext cx="1296144" cy="97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15" y="1411379"/>
            <a:ext cx="1356483" cy="13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31590"/>
            <a:ext cx="3548798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4463" y="3882355"/>
            <a:ext cx="11521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apricot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75895" y="501866"/>
            <a:ext cx="7920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arm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95736" y="4616505"/>
            <a:ext cx="1512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armchair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15" y="2607921"/>
            <a:ext cx="3293665" cy="247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83" y="389055"/>
            <a:ext cx="2915369" cy="222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38795"/>
              </p:ext>
            </p:extLst>
          </p:nvPr>
        </p:nvGraphicFramePr>
        <p:xfrm>
          <a:off x="188292" y="1050898"/>
          <a:ext cx="7185180" cy="37268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36876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Ve slově MANDARINKA jsou: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písmeno 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písmena 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písmena 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písmena 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Ve které řadě je písmeno A?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K, L ,M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S, A, 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T, e, 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8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E, m, o</a:t>
                      </a:r>
                      <a:endParaRPr lang="cs-CZ" sz="18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Ve kterém slově je písmeno a?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míč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="1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Najdi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psací písmena A, a: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71" b="74316"/>
          <a:stretch/>
        </p:blipFill>
        <p:spPr bwMode="auto">
          <a:xfrm>
            <a:off x="4303581" y="3330661"/>
            <a:ext cx="951706" cy="6556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73445" r="50000"/>
          <a:stretch/>
        </p:blipFill>
        <p:spPr bwMode="auto">
          <a:xfrm>
            <a:off x="6109936" y="4070480"/>
            <a:ext cx="932211" cy="5949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5" t="23760" r="23910" b="52481"/>
          <a:stretch/>
        </p:blipFill>
        <p:spPr bwMode="auto">
          <a:xfrm>
            <a:off x="6076749" y="3339814"/>
            <a:ext cx="942181" cy="606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13" r="21603" b="76555"/>
          <a:stretch/>
        </p:blipFill>
        <p:spPr bwMode="auto">
          <a:xfrm>
            <a:off x="4322631" y="4082649"/>
            <a:ext cx="951706" cy="598487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95936" y="335574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TextovéPole 3"/>
          <p:cNvSpPr txBox="1"/>
          <p:nvPr/>
        </p:nvSpPr>
        <p:spPr>
          <a:xfrm flipH="1">
            <a:off x="3995936" y="4090962"/>
            <a:ext cx="26000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666677" y="337392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18354" y="40826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233" y="508712"/>
            <a:ext cx="740396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6b.9 Odkazy: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83568" y="1419622"/>
            <a:ext cx="7596846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3"/>
              </a:rPr>
              <a:t>http://www.gaiaonline.com/profiles/triplecrown300/13109531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4"/>
              </a:rPr>
              <a:t>http://www.predskolaci.cz/?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p=8988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www.mix-animace.wz.cz/doprava/auto-moto24.gif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www.mix-animace.wz.cz/doprava/auto-moto2.gif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7"/>
              </a:rPr>
              <a:t>http://www.hajany.com/clanky/hajany-informace_fakta_data_zajimavosti/2009.4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www.komik.cz/dir_obrazky/tn_krokodyl.gif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nd02.jxs.cz/539/562/09a3087c78_57370256_u.gif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0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nd04.jxs.cz/612/965/2755fb5cc5_74921144_o2.gif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1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www.obchod-levne.cz/autodrahy.html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>
                <a:latin typeface="Times New Roman" pitchFamily="18" charset="0"/>
                <a:cs typeface="Times New Roman" pitchFamily="18" charset="0"/>
                <a:hlinkClick r:id="rId12"/>
              </a:rPr>
              <a:t>http://www.s21.cz/atletika-1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/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3"/>
              </a:rPr>
              <a:t>://www.pohadky-zdarma.cz/animovane-pohadky/asterix-a-obelix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/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4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4"/>
              </a:rPr>
              <a:t>www.lentilky.cz/cs/hrajsidoma-omalovanky.html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5"/>
              </a:rPr>
              <a:t>www.f-sport.cz/print.php?id=78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6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6"/>
              </a:rPr>
              <a:t>planeta-blog.blog.cz/1003/brush-kridla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7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www.carmenlu.com/first/vocabulary/health1/body1_1/body1_1.htm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8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8"/>
              </a:rPr>
              <a:t>www.ratan-klub.cz/produkt-ratanove-kreslo-papasan-tmave-ratan.htm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9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19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19"/>
              </a:rPr>
              <a:t>www.mix-animace.wz.cz/doprava/auto-moto18.gif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</a:t>
            </a:r>
            <a:r>
              <a:rPr lang="cs-CZ" sz="1000" dirty="0">
                <a:latin typeface="Times New Roman" pitchFamily="18" charset="0"/>
                <a:cs typeface="Times New Roman" pitchFamily="18" charset="0"/>
                <a:hlinkClick r:id="rId20"/>
              </a:rPr>
              <a:t>://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  <a:hlinkClick r:id="rId20"/>
              </a:rPr>
              <a:t>www.mix-animace.wz.cz/doprava/auto-moto16.gif</a:t>
            </a:r>
            <a:endParaRPr lang="cs-CZ" sz="1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10956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735</Words>
  <Application>Microsoft Office PowerPoint</Application>
  <PresentationFormat>Předvádění na obrazovce (16:9)</PresentationFormat>
  <Paragraphs>146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6b.1 Písmenko A</vt:lpstr>
      <vt:lpstr>6b.2 Co už víš? Co je na obrázku? Co mají slova společného?</vt:lpstr>
      <vt:lpstr>6b.3 Jak vypadá písmenko A?</vt:lpstr>
      <vt:lpstr>6b.4 Uhádneš, která slova začínají na A?</vt:lpstr>
      <vt:lpstr>6b.5 Procvičení. Hledej písmeno A v básni Aligátor: </vt:lpstr>
      <vt:lpstr>6b.6 Něco navíc pro šikovné. Umíš přečíst?</vt:lpstr>
      <vt:lpstr>6b.7 CLIL</vt:lpstr>
      <vt:lpstr>6b.8 Test znalostí</vt:lpstr>
      <vt:lpstr>6b.9 Odkazy:</vt:lpstr>
      <vt:lpstr>6b.10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218</cp:revision>
  <dcterms:created xsi:type="dcterms:W3CDTF">2010-10-18T18:21:56Z</dcterms:created>
  <dcterms:modified xsi:type="dcterms:W3CDTF">2012-07-09T19:49:25Z</dcterms:modified>
</cp:coreProperties>
</file>