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8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50021"/>
    <a:srgbClr val="FFFF00"/>
    <a:srgbClr val="99FF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18.8.2012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18.8.2012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18.8.2012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ib.cz/IMG/GAL/4391.jpg" TargetMode="External"/><Relationship Id="rId13" Type="http://schemas.openxmlformats.org/officeDocument/2006/relationships/hyperlink" Target="http://www.soutez.org/wp-content/uploads/4049-more.jpg" TargetMode="External"/><Relationship Id="rId18" Type="http://schemas.openxmlformats.org/officeDocument/2006/relationships/hyperlink" Target="http://www.materskaskolachrast.wz.cz/motyl.jpg" TargetMode="External"/><Relationship Id="rId3" Type="http://schemas.openxmlformats.org/officeDocument/2006/relationships/hyperlink" Target="http://www.selmy.cz/data/images/medved/medved_cely.jpg" TargetMode="External"/><Relationship Id="rId21" Type="http://schemas.openxmlformats.org/officeDocument/2006/relationships/hyperlink" Target="http://nd02.jxs.cz/788/209/4687e4c693_54111640_o2.jpg" TargetMode="External"/><Relationship Id="rId7" Type="http://schemas.openxmlformats.org/officeDocument/2006/relationships/hyperlink" Target="http://www.biolib.cz/IMG/GAL/20783.jpg" TargetMode="External"/><Relationship Id="rId12" Type="http://schemas.openxmlformats.org/officeDocument/2006/relationships/hyperlink" Target="http://img.blesk.cz/static/old_abc/tistene_ABC/0806/11-mamut.jpg" TargetMode="External"/><Relationship Id="rId17" Type="http://schemas.openxmlformats.org/officeDocument/2006/relationships/hyperlink" Target="http://www.detskeomalovanky.cz/wp-content/mys4.gif" TargetMode="External"/><Relationship Id="rId2" Type="http://schemas.openxmlformats.org/officeDocument/2006/relationships/hyperlink" Target="http://nd01.jxs.cz/289/577/08427f5276_28696435_o2.gif" TargetMode="External"/><Relationship Id="rId16" Type="http://schemas.openxmlformats.org/officeDocument/2006/relationships/hyperlink" Target="http://nd01.jxs.cz/616/469/aa83cdebe1_22095213_o2.jpg" TargetMode="External"/><Relationship Id="rId20" Type="http://schemas.openxmlformats.org/officeDocument/2006/relationships/hyperlink" Target="http://napojemarket.cz/data/product/1442_202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.vivo.sk/jpeg/1908/120388/_n/9dd87a8/mys-domaci" TargetMode="External"/><Relationship Id="rId11" Type="http://schemas.openxmlformats.org/officeDocument/2006/relationships/hyperlink" Target="http://www.fyto-kosmetika.cz/files/images/mandarinka.jpg" TargetMode="External"/><Relationship Id="rId24" Type="http://schemas.openxmlformats.org/officeDocument/2006/relationships/hyperlink" Target="http://grovit.cz/ZABAVNY_majka57/GIF/masle/masle1/masle51.gif" TargetMode="External"/><Relationship Id="rId5" Type="http://schemas.openxmlformats.org/officeDocument/2006/relationships/hyperlink" Target="http://www.vejnar.com/makro3/moucha.jpg" TargetMode="External"/><Relationship Id="rId15" Type="http://schemas.openxmlformats.org/officeDocument/2006/relationships/hyperlink" Target="http://www.omalovankyonline.eu/omalovanky/obr/871.gif" TargetMode="External"/><Relationship Id="rId23" Type="http://schemas.openxmlformats.org/officeDocument/2006/relationships/hyperlink" Target="http://paidcontent.org/images/old_images/uploads/monster.jpg" TargetMode="External"/><Relationship Id="rId10" Type="http://schemas.openxmlformats.org/officeDocument/2006/relationships/hyperlink" Target="http://upload.wikimedia.org/wikipedia/commons/thumb/7/7f/Generic_football.png/220px-Generic_football.png" TargetMode="External"/><Relationship Id="rId19" Type="http://schemas.openxmlformats.org/officeDocument/2006/relationships/hyperlink" Target="http://www.pension-doro.cz/foto/houba.jpg" TargetMode="External"/><Relationship Id="rId4" Type="http://schemas.openxmlformats.org/officeDocument/2006/relationships/hyperlink" Target="http://upload.wikimedia.org/wikipedia/commons/thumb/5/5d/Mor%C4%8De.jpg/275px-Mor%C4%8De.jpg" TargetMode="External"/><Relationship Id="rId9" Type="http://schemas.openxmlformats.org/officeDocument/2006/relationships/hyperlink" Target="http://www.childclinic.net/pain/Mother-baby.jpg" TargetMode="External"/><Relationship Id="rId14" Type="http://schemas.openxmlformats.org/officeDocument/2006/relationships/hyperlink" Target="http://shop.dela.cz/images/medium/s/15562.jpg" TargetMode="External"/><Relationship Id="rId22" Type="http://schemas.openxmlformats.org/officeDocument/2006/relationships/hyperlink" Target="http://nikcaaa.sweb.cz/my%c5%a1ka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27462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6a.1 Písmenko M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</a:t>
            </a:r>
            <a:r>
              <a:rPr lang="cs-CZ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Hana 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7" y="4527947"/>
            <a:ext cx="3078113" cy="607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059832" y="329183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OTÝL</a:t>
            </a:r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77333"/>
            <a:ext cx="2779390" cy="279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6812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01 - 06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Písmeno a hláska 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postup při vyvození písmene 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522378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6a.10 Anotace</a:t>
            </a:r>
          </a:p>
        </p:txBody>
      </p:sp>
    </p:spTree>
    <p:extLst>
      <p:ext uri="{BB962C8B-B14F-4D97-AF65-F5344CB8AC3E}">
        <p14:creationId xmlns:p14="http://schemas.microsoft.com/office/powerpoint/2010/main" val="3453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81236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6a.2 Co už víš? Pojmenuj obrázky. Co mají společného?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22885"/>
            <a:ext cx="1656185" cy="124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8" y="1140435"/>
            <a:ext cx="2403377" cy="170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30" y="3279332"/>
            <a:ext cx="1768284" cy="11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38" y="3222885"/>
            <a:ext cx="1608807" cy="12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23" y="3303336"/>
            <a:ext cx="1816299" cy="113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32241" y="1376226"/>
            <a:ext cx="12795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cs-CZ" sz="9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64389"/>
            <a:ext cx="2520281" cy="16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4743587"/>
            <a:ext cx="841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Pojmenuj obrázky. Vytleskej všechna slova. Pod obrázky napiš takový počet teček, kolik si vytleskal slabik.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2843" y="2872346"/>
            <a:ext cx="10081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95392" y="2903582"/>
            <a:ext cx="7429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1" y="4515966"/>
            <a:ext cx="8280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4515966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8976" y="4515965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975738" y="4473536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6a.3 Seznámení s písmenem M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99992" y="2598242"/>
            <a:ext cx="4218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cs-CZ" sz="15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cs-CZ" sz="15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9582"/>
            <a:ext cx="3528392" cy="39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377134" y="108552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INKA A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INKO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0019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6a.4 Uhádneš? Slova musí začínat hláskou M.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79512" y="107869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1.Nejoblíbenější hračka všech kluků…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30960" y="2793871"/>
            <a:ext cx="283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3. Vyhynulé zvíře, které bylo větší než slon…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16016" y="1098532"/>
            <a:ext cx="251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2. Cizokrajné ovoce oranžové barvy 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99298" y="2104357"/>
            <a:ext cx="2030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ANDARINKA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891142"/>
            <a:ext cx="1213112" cy="119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7773"/>
            <a:ext cx="2020838" cy="217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85" y="1098532"/>
            <a:ext cx="1642617" cy="141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83647" y="1911702"/>
            <a:ext cx="7920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ÍČ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66370" y="3641459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UT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8369"/>
            <a:ext cx="2808271" cy="16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107991" y="3734840"/>
            <a:ext cx="18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4.Mnoho slané vody …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131840" y="4547061"/>
            <a:ext cx="10211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541999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6a.5 Procvičení. Hledej písmeno M, m.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22265" y="987574"/>
            <a:ext cx="352839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cs-CZ" sz="3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67" y="3052166"/>
            <a:ext cx="1239279" cy="1651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74" y="2643145"/>
            <a:ext cx="1437420" cy="2060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1075550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Mašle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74350" y="1074775"/>
            <a:ext cx="119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MYŠKA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16016" y="107400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míč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86373" y="10755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MEDVÍDEK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03609" y="1074000"/>
            <a:ext cx="12579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MOTÝL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022286" y="1074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Miminko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95" y="1510827"/>
            <a:ext cx="19050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419046"/>
            <a:ext cx="1259186" cy="1263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65" y="1707654"/>
            <a:ext cx="1186482" cy="86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33" y="1510827"/>
            <a:ext cx="938118" cy="86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6a.6 Něco navíc pro šikovné.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5556" y="2139702"/>
            <a:ext cx="799288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   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   a    m   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   n    o    p    M  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   N    A    Z    P    T   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   u    v    M   n    m    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   n    H     m     z     r 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  L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4630" y="1059582"/>
            <a:ext cx="695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Hledej písmeno M, m.  Chybné písmeno škrtni.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49" y="494975"/>
            <a:ext cx="2342134" cy="23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2864"/>
            <a:ext cx="2058518" cy="23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2437" y="3539561"/>
            <a:ext cx="144550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mushroom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80112" y="495670"/>
            <a:ext cx="79208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95936" y="4587155"/>
            <a:ext cx="92453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mouse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68344" y="2946172"/>
            <a:ext cx="115212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9" y="3146227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35245"/>
            <a:ext cx="1134009" cy="149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03" y="494975"/>
            <a:ext cx="2232469" cy="23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7576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je písmeno 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 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 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 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kterém slově jsou 2 m?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motýl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komár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miminko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Ema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Kde není písmeno M?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hoši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míč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máma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●  komín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Najdi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psací M, m: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28787" y="1707654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1. ●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29550" y="209288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●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28787" y="2462213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cs-CZ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●</a:t>
            </a:r>
            <a:endParaRPr lang="cs-CZ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28787" y="286541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cs-CZ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●</a:t>
            </a:r>
            <a:endParaRPr lang="cs-CZ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6" t="33623" r="29981" b="50171"/>
          <a:stretch/>
        </p:blipFill>
        <p:spPr bwMode="auto">
          <a:xfrm>
            <a:off x="4113656" y="3943499"/>
            <a:ext cx="746375" cy="44457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5" t="34317" r="6746" b="50171"/>
          <a:stretch/>
        </p:blipFill>
        <p:spPr bwMode="auto">
          <a:xfrm>
            <a:off x="5693072" y="3964680"/>
            <a:ext cx="751136" cy="42552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6" t="66609" r="58088" b="18460"/>
          <a:stretch/>
        </p:blipFill>
        <p:spPr bwMode="auto">
          <a:xfrm>
            <a:off x="5745857" y="3269017"/>
            <a:ext cx="698352" cy="409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3039" r="74205" b="80961"/>
          <a:stretch/>
        </p:blipFill>
        <p:spPr bwMode="auto">
          <a:xfrm>
            <a:off x="4113658" y="3269017"/>
            <a:ext cx="746374" cy="43891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6" t="33623" r="29981" b="50171"/>
          <a:stretch/>
        </p:blipFill>
        <p:spPr bwMode="auto">
          <a:xfrm>
            <a:off x="4113658" y="3943499"/>
            <a:ext cx="746375" cy="44457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67047" y="1203598"/>
            <a:ext cx="8827368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8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"/>
              </a:rPr>
              <a:t>nd01.jxs.cz/289/577/08427f5276_28696435_o2.gif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www.selmy.cz/data/images/medved/medved_cely.jpg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4"/>
              </a:rPr>
              <a:t>upload.wikimedia.org/wikipedia/commons/thumb/5/5d/Mor%C4%8De.jpg/275px-Mor%C4%8De.jpg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www.vejnar.com/makro3/moucha.jpg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6"/>
              </a:rPr>
              <a:t>http://photo.vivo.sk/jpeg/1908/120388/_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6"/>
              </a:rPr>
              <a:t>n/9dd87a8/mys-domaci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www.biolib.cz/IMG/GAL/20783.jpg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www.biolib.cz/IMG/GAL/4391.jpg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www.childclinic.net/pain/Mother-baby.jpg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0"/>
              </a:rPr>
              <a:t>upload.wikimedia.org/wikipedia/commons/thumb/7/7f/Generic_football.png/220px-Generic_football.png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www.fyto-kosmetika.cz/files/images/mandarinka.jpg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2"/>
              </a:rPr>
              <a:t>img.blesk.cz/static/old_abc/tistene_ABC/0806/11-mamut.jpg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www.soutez.org/wp-content/uploads/4049-more.jpg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4"/>
              </a:rPr>
              <a:t>shop.dela.cz/images/medium/s/15562.jpg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5"/>
              </a:rPr>
              <a:t>www.omalovankyonline.eu/omalovanky/obr/871.gif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6"/>
              </a:rPr>
              <a:t>nd01.jxs.cz/616/469/aa83cdebe1_22095213_o2.jpg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www.detskeomalovanky.cz/wp-content/mys4.gif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8"/>
              </a:rPr>
              <a:t>www.materskaskolachrast.wz.cz/motyl.jpg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19"/>
              </a:rPr>
              <a:t>www.pension-doro.cz/foto/houba.jpg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0"/>
              </a:rPr>
              <a:t>napojemarket.cz/data/product/1442_2023.jpg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1"/>
              </a:rPr>
              <a:t>nd02.jxs.cz/788/209/4687e4c693_54111640_o2.jpg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22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2"/>
              </a:rPr>
              <a:t>nikcaaa.sweb.cz/my%c5%a1ka.bmp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23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3"/>
              </a:rPr>
              <a:t>paidcontent.org/images/old_images/uploads/monster.jpg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  <a:hlinkClick r:id="rId24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4"/>
              </a:rPr>
              <a:t>grovit.cz/ZABAVNY_majka57/GIF/masle/masle1/masle51.gif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Obrázky z databáze 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klipart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627534"/>
            <a:ext cx="4067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6a.9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654</Words>
  <Application>Microsoft Office PowerPoint</Application>
  <PresentationFormat>Předvádění na obrazovce (16:9)</PresentationFormat>
  <Paragraphs>126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6a.1 Písmenko M </vt:lpstr>
      <vt:lpstr>6a.2 Co už víš? Pojmenuj obrázky. Co mají společného? </vt:lpstr>
      <vt:lpstr>6a.3 Seznámení s písmenem M.</vt:lpstr>
      <vt:lpstr>6a.4 Uhádneš? Slova musí začínat hláskou M.</vt:lpstr>
      <vt:lpstr>6a.5 Procvičení. Hledej písmeno M, m.</vt:lpstr>
      <vt:lpstr>6a.6 Něco navíc pro šikovné. </vt:lpstr>
      <vt:lpstr>6a.7 CLIL</vt:lpstr>
      <vt:lpstr>6a.8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205</cp:revision>
  <dcterms:created xsi:type="dcterms:W3CDTF">2010-10-18T18:21:56Z</dcterms:created>
  <dcterms:modified xsi:type="dcterms:W3CDTF">2012-08-18T18:44:08Z</dcterms:modified>
</cp:coreProperties>
</file>