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5" r:id="rId7"/>
    <p:sldId id="262" r:id="rId8"/>
    <p:sldId id="263" r:id="rId9"/>
    <p:sldId id="266" r:id="rId10"/>
    <p:sldId id="267"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660066"/>
    <a:srgbClr val="FF3300"/>
    <a:srgbClr val="99FF99"/>
    <a:srgbClr val="FFFF00"/>
    <a:srgbClr val="8137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0"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26.1.2013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376763028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26.1.2013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73621211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r>
              <a:rPr lang="cs-CZ" dirty="0" smtClean="0"/>
              <a:t>Víte, kdo</a:t>
            </a:r>
            <a:r>
              <a:rPr lang="cs-CZ" baseline="0" dirty="0" smtClean="0"/>
              <a:t> způsobuje angínu, chřipku, nebo neštovice?</a:t>
            </a:r>
          </a:p>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10</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9</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26.1.2013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26.1.2013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26.1.2013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26.1.2013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26.1.2013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26.1.2013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26.1.2013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26.1.2013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26.1.2013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26.1.2013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26.1.2013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26.1.2013</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wmf"/><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2.wmf"/><Relationship Id="rId5" Type="http://schemas.openxmlformats.org/officeDocument/2006/relationships/image" Target="../media/image11.jpe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30887"/>
            <a:ext cx="8650948" cy="594066"/>
          </a:xfrm>
        </p:spPr>
        <p:txBody>
          <a:bodyPr>
            <a:normAutofit/>
          </a:bodyPr>
          <a:lstStyle/>
          <a:p>
            <a:pPr algn="l"/>
            <a:r>
              <a:rPr lang="cs-CZ" sz="2500" b="1" dirty="0" smtClean="0">
                <a:latin typeface="Times New Roman" pitchFamily="18" charset="0"/>
                <a:cs typeface="Times New Roman" pitchFamily="18" charset="0"/>
              </a:rPr>
              <a:t>69.1 Stavba věty jednoduché, základní skladební dvojice </a:t>
            </a:r>
            <a:endParaRPr lang="cs-CZ" sz="2500" b="1" dirty="0">
              <a:latin typeface="Times New Roman" pitchFamily="18" charset="0"/>
              <a:cs typeface="Times New Roman" pitchFamily="18" charset="0"/>
            </a:endParaRPr>
          </a:p>
        </p:txBody>
      </p:sp>
      <p:sp>
        <p:nvSpPr>
          <p:cNvPr id="24" name="TextovéPole 23"/>
          <p:cNvSpPr txBox="1"/>
          <p:nvPr/>
        </p:nvSpPr>
        <p:spPr>
          <a:xfrm>
            <a:off x="0" y="0"/>
            <a:ext cx="9144000" cy="430887"/>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2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5" name="TextovéPole 4"/>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dirty="0" smtClean="0">
              <a:solidFill>
                <a:schemeClr val="accent3">
                  <a:lumMod val="50000"/>
                </a:schemeClr>
              </a:solidFill>
              <a:latin typeface="Times New Roman" pitchFamily="18" charset="0"/>
              <a:cs typeface="Times New Roman" pitchFamily="18" charset="0"/>
            </a:endParaRPr>
          </a:p>
          <a:p>
            <a:r>
              <a:rPr lang="cs-CZ" sz="1200" dirty="0" smtClean="0">
                <a:solidFill>
                  <a:schemeClr val="accent3">
                    <a:lumMod val="50000"/>
                  </a:schemeClr>
                </a:solidFill>
                <a:latin typeface="Times New Roman" pitchFamily="18" charset="0"/>
                <a:cs typeface="Times New Roman" pitchFamily="18" charset="0"/>
              </a:rPr>
              <a:t>Autor:</a:t>
            </a:r>
            <a:r>
              <a:rPr lang="cs-CZ" sz="1200" b="1" dirty="0" smtClean="0">
                <a:solidFill>
                  <a:schemeClr val="accent3">
                    <a:lumMod val="50000"/>
                  </a:schemeClr>
                </a:solidFill>
                <a:latin typeface="Times New Roman" pitchFamily="18" charset="0"/>
                <a:cs typeface="Times New Roman" pitchFamily="18" charset="0"/>
              </a:rPr>
              <a:t> Mgr. Hana </a:t>
            </a:r>
            <a:r>
              <a:rPr lang="cs-CZ" sz="1200" b="1" dirty="0" err="1" smtClean="0">
                <a:solidFill>
                  <a:schemeClr val="accent3">
                    <a:lumMod val="50000"/>
                  </a:schemeClr>
                </a:solidFill>
                <a:latin typeface="Times New Roman" pitchFamily="18" charset="0"/>
                <a:cs typeface="Times New Roman" pitchFamily="18" charset="0"/>
              </a:rPr>
              <a:t>Kopčanová</a:t>
            </a:r>
            <a:endParaRPr lang="cs-CZ" sz="1200" b="1" dirty="0" smtClean="0">
              <a:solidFill>
                <a:schemeClr val="accent3">
                  <a:lumMod val="50000"/>
                </a:schemeClr>
              </a:solidFill>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pic>
        <p:nvPicPr>
          <p:cNvPr id="6" name="obrázek 5" descr="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65887" y="4527947"/>
            <a:ext cx="3078113" cy="607485"/>
          </a:xfrm>
          <a:prstGeom prst="rect">
            <a:avLst/>
          </a:prstGeom>
          <a:noFill/>
          <a:ln>
            <a:noFill/>
          </a:ln>
        </p:spPr>
      </p:pic>
      <p:sp>
        <p:nvSpPr>
          <p:cNvPr id="3" name="TextovéPole 2"/>
          <p:cNvSpPr txBox="1"/>
          <p:nvPr/>
        </p:nvSpPr>
        <p:spPr>
          <a:xfrm>
            <a:off x="611560" y="1203598"/>
            <a:ext cx="8208912" cy="646331"/>
          </a:xfrm>
          <a:prstGeom prst="rect">
            <a:avLst/>
          </a:prstGeom>
          <a:noFill/>
        </p:spPr>
        <p:txBody>
          <a:bodyPr wrap="square" rtlCol="0">
            <a:spAutoFit/>
          </a:bodyPr>
          <a:lstStyle/>
          <a:p>
            <a:r>
              <a:rPr lang="cs-CZ" sz="3600" i="1" dirty="0" smtClean="0">
                <a:latin typeface="Times New Roman" pitchFamily="18" charset="0"/>
                <a:cs typeface="Times New Roman" pitchFamily="18" charset="0"/>
              </a:rPr>
              <a:t>Hlavním městem České republiky je Praha.</a:t>
            </a:r>
          </a:p>
        </p:txBody>
      </p:sp>
      <p:pic>
        <p:nvPicPr>
          <p:cNvPr id="1027" name="Picture 3" descr="C:\Users\kopcanova\AppData\Local\Microsoft\Windows\Temporary Internet Files\Content.IE5\FAPRPUS8\MC900434403[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304" y="2509109"/>
            <a:ext cx="1440160" cy="165928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kopcanova\AppData\Local\Microsoft\Windows\Temporary Internet Files\Content.IE5\J3XSMXA3\MC90043441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30868" y="2643758"/>
            <a:ext cx="1470037" cy="165379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kopcanova\AppData\Local\Microsoft\Windows\Temporary Internet Files\Content.IE5\8QOF8F4B\MP900427886[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7021" y="1976415"/>
            <a:ext cx="3715117" cy="2475777"/>
          </a:xfrm>
          <a:prstGeom prst="rect">
            <a:avLst/>
          </a:prstGeom>
          <a:noFill/>
          <a:extLst>
            <a:ext uri="{909E8E84-426E-40DD-AFC4-6F175D3DCCD1}">
              <a14:hiddenFill xmlns:a14="http://schemas.microsoft.com/office/drawing/2010/main">
                <a:solidFill>
                  <a:srgbClr val="FFFFFF"/>
                </a:solidFill>
              </a14:hiddenFill>
            </a:ext>
          </a:extLst>
        </p:spPr>
      </p:pic>
      <p:cxnSp>
        <p:nvCxnSpPr>
          <p:cNvPr id="9" name="Přímá spojnice se šipkou 8"/>
          <p:cNvCxnSpPr/>
          <p:nvPr/>
        </p:nvCxnSpPr>
        <p:spPr>
          <a:xfrm flipH="1">
            <a:off x="6228184" y="1860223"/>
            <a:ext cx="720080" cy="77455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p:nvPr/>
        </p:nvCxnSpPr>
        <p:spPr>
          <a:xfrm>
            <a:off x="8172400" y="1836110"/>
            <a:ext cx="216024" cy="67299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7380312" y="1798185"/>
            <a:ext cx="10081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Volný tvar 20"/>
          <p:cNvSpPr/>
          <p:nvPr/>
        </p:nvSpPr>
        <p:spPr>
          <a:xfrm>
            <a:off x="6866972" y="1798185"/>
            <a:ext cx="360040" cy="45719"/>
          </a:xfrm>
          <a:custGeom>
            <a:avLst/>
            <a:gdLst>
              <a:gd name="connsiteX0" fmla="*/ 0 w 923925"/>
              <a:gd name="connsiteY0" fmla="*/ 200025 h 219084"/>
              <a:gd name="connsiteX1" fmla="*/ 180975 w 923925"/>
              <a:gd name="connsiteY1" fmla="*/ 0 h 219084"/>
              <a:gd name="connsiteX2" fmla="*/ 381000 w 923925"/>
              <a:gd name="connsiteY2" fmla="*/ 200025 h 219084"/>
              <a:gd name="connsiteX3" fmla="*/ 561975 w 923925"/>
              <a:gd name="connsiteY3" fmla="*/ 9525 h 219084"/>
              <a:gd name="connsiteX4" fmla="*/ 714375 w 923925"/>
              <a:gd name="connsiteY4" fmla="*/ 219075 h 219084"/>
              <a:gd name="connsiteX5" fmla="*/ 923925 w 923925"/>
              <a:gd name="connsiteY5" fmla="*/ 0 h 219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3925" h="219084">
                <a:moveTo>
                  <a:pt x="0" y="200025"/>
                </a:moveTo>
                <a:cubicBezTo>
                  <a:pt x="58737" y="100012"/>
                  <a:pt x="117475" y="0"/>
                  <a:pt x="180975" y="0"/>
                </a:cubicBezTo>
                <a:cubicBezTo>
                  <a:pt x="244475" y="0"/>
                  <a:pt x="317500" y="198438"/>
                  <a:pt x="381000" y="200025"/>
                </a:cubicBezTo>
                <a:cubicBezTo>
                  <a:pt x="444500" y="201612"/>
                  <a:pt x="506413" y="6350"/>
                  <a:pt x="561975" y="9525"/>
                </a:cubicBezTo>
                <a:cubicBezTo>
                  <a:pt x="617537" y="12700"/>
                  <a:pt x="654050" y="220662"/>
                  <a:pt x="714375" y="219075"/>
                </a:cubicBezTo>
                <a:cubicBezTo>
                  <a:pt x="774700" y="217488"/>
                  <a:pt x="849312" y="108744"/>
                  <a:pt x="923925" y="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30887"/>
            <a:ext cx="7596335" cy="594066"/>
          </a:xfrm>
        </p:spPr>
        <p:txBody>
          <a:bodyPr>
            <a:normAutofit/>
          </a:bodyPr>
          <a:lstStyle/>
          <a:p>
            <a:pPr algn="l"/>
            <a:r>
              <a:rPr lang="cs-CZ" sz="2500" b="1" dirty="0" smtClean="0">
                <a:latin typeface="Times New Roman" pitchFamily="18" charset="0"/>
                <a:cs typeface="Times New Roman" pitchFamily="18" charset="0"/>
              </a:rPr>
              <a:t>69.10 Anotace:</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30887"/>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200" b="1" dirty="0" smtClean="0">
                <a:solidFill>
                  <a:schemeClr val="accent3">
                    <a:lumMod val="50000"/>
                  </a:schemeClr>
                </a:solidFill>
                <a:latin typeface="Times New Roman" pitchFamily="18" charset="0"/>
                <a:cs typeface="Times New Roman" pitchFamily="18" charset="0"/>
              </a:rPr>
              <a:t>Český jazyk</a:t>
            </a:r>
          </a:p>
          <a:p>
            <a:endParaRPr lang="cs-CZ" sz="1000" dirty="0">
              <a:latin typeface="Times New Roman" pitchFamily="18" charset="0"/>
              <a:cs typeface="Times New Roman" pitchFamily="18" charset="0"/>
            </a:endParaRPr>
          </a:p>
        </p:txBody>
      </p:sp>
      <p:graphicFrame>
        <p:nvGraphicFramePr>
          <p:cNvPr id="3" name="Tabulka 2"/>
          <p:cNvGraphicFramePr>
            <a:graphicFrameLocks noGrp="1"/>
          </p:cNvGraphicFramePr>
          <p:nvPr>
            <p:extLst>
              <p:ext uri="{D42A27DB-BD31-4B8C-83A1-F6EECF244321}">
                <p14:modId xmlns:p14="http://schemas.microsoft.com/office/powerpoint/2010/main" val="3077547159"/>
              </p:ext>
            </p:extLst>
          </p:nvPr>
        </p:nvGraphicFramePr>
        <p:xfrm>
          <a:off x="457200" y="1200150"/>
          <a:ext cx="7272808" cy="3163050"/>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Hana</a:t>
                      </a:r>
                      <a:r>
                        <a:rPr lang="cs-CZ" baseline="0" dirty="0" smtClean="0">
                          <a:latin typeface="Times New Roman" pitchFamily="18" charset="0"/>
                          <a:cs typeface="Times New Roman" pitchFamily="18" charset="0"/>
                        </a:rPr>
                        <a:t> Kopčanová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01</a:t>
                      </a:r>
                      <a:r>
                        <a:rPr lang="cs-CZ" baseline="0" dirty="0" smtClean="0">
                          <a:latin typeface="Times New Roman" pitchFamily="18" charset="0"/>
                          <a:cs typeface="Times New Roman" pitchFamily="18" charset="0"/>
                        </a:rPr>
                        <a:t> - 06/2013</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4.</a:t>
                      </a:r>
                      <a:r>
                        <a:rPr lang="cs-CZ" baseline="0"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Věta jednoduchá, základní</a:t>
                      </a:r>
                      <a:r>
                        <a:rPr lang="cs-CZ" baseline="0" dirty="0" smtClean="0">
                          <a:latin typeface="Times New Roman" pitchFamily="18" charset="0"/>
                          <a:cs typeface="Times New Roman" pitchFamily="18" charset="0"/>
                        </a:rPr>
                        <a:t> skladební dvojice</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Prezentace popisující</a:t>
                      </a:r>
                      <a:r>
                        <a:rPr lang="cs-CZ" baseline="0" dirty="0" smtClean="0">
                          <a:latin typeface="Times New Roman" pitchFamily="18" charset="0"/>
                          <a:cs typeface="Times New Roman" pitchFamily="18" charset="0"/>
                        </a:rPr>
                        <a:t> učivo o větě jednoduché, přísudku </a:t>
                      </a:r>
                      <a:r>
                        <a:rPr lang="cs-CZ" baseline="0" smtClean="0">
                          <a:latin typeface="Times New Roman" pitchFamily="18" charset="0"/>
                          <a:cs typeface="Times New Roman" pitchFamily="18" charset="0"/>
                        </a:rPr>
                        <a:t>a podmětu.</a:t>
                      </a:r>
                      <a:endParaRPr lang="cs-CZ" baseline="0" dirty="0" smtClean="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925564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47579"/>
            <a:ext cx="8532440" cy="594066"/>
          </a:xfrm>
        </p:spPr>
        <p:txBody>
          <a:bodyPr>
            <a:noAutofit/>
          </a:bodyPr>
          <a:lstStyle/>
          <a:p>
            <a:pPr algn="l"/>
            <a:r>
              <a:rPr lang="cs-CZ" sz="2500" b="1" dirty="0" smtClean="0">
                <a:latin typeface="Times New Roman" pitchFamily="18" charset="0"/>
                <a:cs typeface="Times New Roman" pitchFamily="18" charset="0"/>
              </a:rPr>
              <a:t>69.2 Co už umíš? Co je to věta?</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30887"/>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2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AutoShape 4" descr="data:image/jpg;base64,/9j/4AAQSkZJRgABAQAAAQABAAD/2wCEAAkGBhQSERUUExQWFRUVGBcYFxcYGBYWFxgXFxcXFBcUFhQXHCYeFxwjHRUUHy8gIycpLCwsFR4xNTAqNSYrLCkBCQoKDgwOGg8PGi0lHyQpLCosKSwuLCwpLCkpLCwsLCwvLCwtKiwsLC8sLCwpLCovLCwpLSwsLCwsLCwsLCksLP/AABEIAMIBAwMBIgACEQEDEQH/xAAbAAABBQEBAAAAAAAAAAAAAAAEAAIDBQYBB//EAEAQAAEDAgQDBgQEBAQFBQAAAAEAAhEDIQQSMUEFUWEGEyJxgZEyobHwQsHR4QcjYnIUFVLxM5KissIXNENTc//EABsBAAEFAQEAAAAAAAAAAAAAAAMBAgQFBgAH/8QANREAAQQABAMFBwQBBQAAAAAAAQACAxEEEiExBUFREyJhcZEUMoGhscHwBjPR4TQjUmJy8f/aAAwDAQACEQMRAD8A8rKauyuLW2qtdCeFHCe1KEhT2o2gEJTRrVxTCm1NUx5mynIi5UDGybJq5S0aW6vsHVy059EFhMLZTMrZTG26E42nAUmcSxfhVO15nmpcXiMzjymykw1IZmmE8d0JDqrLA1/BB20U5qSD7KGnQAB3TmU8o1QiiAKalQJNlIG5bFMbUIEqHG4u3om7pU3F1rqsrv1T6lZCVH6ojQhk2oXOUOZPemsbJRbSKSnRJEhHUWDJHVdwwDWOUDqmyZdrlyk66jrVV3RDVHpUgTi5RuKaCulKnJBJwSa1dIXLkyEgxdyp0LktrmVdmy4SmykXLuZcXJSXJVxJNSlOS0nhSNChBUjCuTSp2i6MzaIFhuiWuXJifWfKmwLPEEPTElXHDaABlyY40EoCMLsogKt4lXGg3RdXFtkyFT4qoHGyGwJ7lHSok3KtXYYNohw1I9kPRMtCIxNbwBqcTZSAInh1YEX+43Q1dxNxzXKQyg+X1Xc0NTOacnNxHhKAr1fEnsOvVNqssnDRNJtQPqId7k9zbqN7U9NSDLLjXQQpnfDbdQgLkqlZUsnBv1TGCykOy5IoqiEcUXWTcXgHUw3PALhIb+IDYkbTfqkLgCAeaUIYBOhdY1OLE5ck0JJSkAuXJEJhK64phXLkpTSuwnBq5KmhJPypLl1qFcISlIpU9dAT2lMBTilSFPlTB6hAT6QXJitsHQkSjswDSoMFUhnkoa+JzEjZAOpTtgoK780wVEBAUpbAUMElECYiKRkgc0bXYMwHJBAhpBGxTjXMkppCUFWBf4VC90hDjE2KdSfbVNqk61GDEpnfJj3aqIOvZPpNUjQiH4cZJ5qKkyTCmxDoACQpQgmN0SqthShniAiP3vKssb2fqf4ZuJbdmYtcBqwgwCeYJMefmhyTMjy5zVmh5nklawuuhsqQOurXAcKLxmdZvzd/b+q5wbhBq1GgtMkF0f0tEuceQEFT8Z7Q90402tnLHQQQCI9CPdVOO4kWu7GDV3M9E9sZrMVbU6rKLSWtDQByk/8ANqTtqslj6r6jy+oIJ26aD6KybxHvWZtL6ddfkouJ1A7J0B+upt5qDwtzhiO/qTevzSP2pVYZCfEqQt5J+HwznOhoLieX1PJakuAFlCQ5oqWhgX1LMaXEax+a0OC7Ptb4qzpj8I09TurN+KY1uVogeUKkxPGY2HLEMx68v7RAzmVkK/A6jWFzsogTEgm3kq7KtZjMopvdlMlpGYzJBtHQdBAWYLVNwGJdiGlzuvSvuU11DZRgKTKkGpxCsaTbTcq6mykupchVxdhIrkVIJ7U0BOCUJCpGlW/CeCVK8NpsLjNzeB/cdBpuqik2+q9U4Bwo0KbH0a7XggOLS0PbJAzZXS1wHkBpeYVRxbiAwUWawHHawavxoFSMLhzO+uXOqv5qkw/YquaT2/DUbfIYh4/pqAxNtD0uhOz3ZtrxVqYjOynRsWgQ9zz8LBItt7jzW8xfF2Bhc8hsXM7eVp+/cXBdoKdVtME/G8taSBJLREmTbWx69VjB+osY5js7dCRq3cda3uxtzHirg8MiBBafgfla83q4ci5EWkeSgmAvRe2PZ+mG0xTYAXSfCNQAJl0zuDp6rB1uG1GyXU3tbsS0ge62nDuIxY2ESs0vkd1RYiEwvylRU8ISJ2SqUwB5InPFMAdUFUnVWQ1QVCypdSsqKIUgHDeVM+neU5IoHuuuMK5X1Sw4XLlYcMwrqlRrG/E4gDzNlq+M9kQ3CAgfzqeYuIkh7ZPtAuPIhU3ZJ4/xdEf1fODC9VqsDhDhf6z9+qw/6i4vPg8TE2PYd4+OpFeVK74fhGTROLt9l5rwjhIxFOmXT/KcWPIie6IzNg8wSR5OHJajs9hu7o9y+CHd4HcpzuE+0FGUeC06LXmlaXZsuwEAFo6Wn1UDHjNbnPuAP/ELPcQ4scYXMYe5djqDv9SrGDBiEAu3qiq3sHw7N/iHVJl38oGb5DmLoJ529lSdsOyPe4lgwsfC1jmEkZQxuUVHOdqCABz8I5rU9ncMWB8jLnqOMbACWiD1CKwHDg59R0eKo7Xkxtmx56+3JRjjjDiZJQeVAcr0SDCh8TWLyLG4J2GfUpvIJa7LINjAuW77/NOyOe1sC7jDWiSTFhFr6wrjtnwOqMXUJYcrjNOCDnGgDYuXWuAJG6vezfZnEMYHuovaQ3KwEXAJMugtEEzzWow/EYoWsneRZHXnSpZcM4vLQDuq3BdmWU2zW8T/APSD4W7wSPiPyU9swZTytb0gDz6qbjLK1MBhY8FxgOIMX5u0P7KuxOLbhqYAOZ52G5/RBkxcuKNl13sOSEY8mhCLxNQMtInlIJ+armV6jzYtj+6fogcNh6z3Z3Dyb+vTzVnhsI/dwAGzYA8rC6TI1gq7KC6yoeK1YpkEgk2vp1hv5qhIVhxPFZ3W0bYfmUAStnw7DmCAA7nUoJNrmZMc5dcusokxy57e6nuIaLKRRQkiW5eTj1FgkoR4hCDufROpV8pJQlCnJ6c0LpTWlSNbJXJCrDgnBX4mpkZlECSXGABzgXPkAV6PRa3DNFNgpkBokw4uLo8Ti4xF9gBsvNqLAHt8fd3+PxeHr4Rm9lsMLWpuEUa1WtlADnPDru5gEeEchJNlkP1HHM8DvHJ0DTXmXbeSteGuYDtr1v6BUHazjjnO7sHS5/T75IPhld7WMMeFtQlv90Nd+Qv1RLeCOr4vTwy3M42EA3++oV1wrgLmgNPhGeoRInLdkOI3ADT7qkMkUMQYKVkGve++SN7WY0dy003Pf8I7p5cfE+TnbI5iCALSLCVS8I7R1XAsLmAFxmct7AR/MgRabc1adscZVpMdTYwEPALqmoHiAAYR8OaCLk66CCh+Evw1KkAXNNpgiYJuZJFzNvQLsHG8YYOa0mzoRqq7GUZTrSDxOD/mEDSJtpHn5goGkAZBVziMUHMe8WBEDbwjQRzuVQUn2W+w2cxNz70L81Uuq1GWQ5E1W2CjqiYVth+zdeq3Mxnh2lzGyOgcZTpsRHC3NK4NHUkD6pWRueaaL8lDw3s7/iW5qbxLTDmOlvUZXiRcTqBELS4fsXQMENrNLYL2VMpEGbBzWw4GD4mzppsm9k+BOw7nOrioybRllh3DjUaTBF9Y11Wxo4hoHhcHN6GfsrAcZ43iI5i2B9t5OG2u4vY/Xx3V/gsDG9gL268wfzRU/DuyGFaQ5gqZ2ODgS45gRfkA4e/orCriRmIkyJhVvEMeGSQ4iN1RYntK4uLmxOUtJ2PIgc/0Wec3EYx2eRxd5nZWsbY4RTRS1jceHEkRpDhI33EqnfjA0gDxQdhOnUeYQPC+GGrFWoScztObQLmT6Ba6llaIaAOg/RAe1kBoaomr1RN4kGOawm4EHnpyKu8LUaxlzBcP+nSVW8d4c2s3M0RUbofyWS/z+oDc30PO1kRuG9obbNDzCY52XQr1ChSp0/GAASAM2ro2AOw6CAmHGN/D6udcrH8N7RtfAmwFyZ+kXWgocRBEMtzcdf2UCXCvjPftc3KdkHxDCtdUzVHPqH8LSYa3ypts3zMlUVTB0C/O0C9hrHI63G/JavE0KJpO71wZTdYuL+7LtyM8gxbQLB8Tx2EpO7vBF51zTDqQ6tzDNPXTzVzwsPneI2Zr2/4jz6eiq8e0NF6fdWFcZGk/y2t53+m6oMfxAmWtJIOpiPQDYfNRVKjnXcSfND1XgL0XA8JZAczzmPy/Pyln5H5kFVCggkwNSiaqNo4fI2zfEdSdYI0AiytMVim4ZmY7nYIAVYcPHxWPLX35IpjY3sLARaFLSwt5j8h7KavhDt7R9Fl8TjnzmnHTpyTqQnexo4geaSm7jn+aSh5gl1VBC61hJgAk8hc+yIoYcfE8wOQPid5DbzPzVozjLA3KxpaI2sJ5uIMu8ytnicV2PutJ+nqnIKjwKqbkBg/rMfLX5LuNwDaTB48zyYaAIHV0m5/UhFU6r6gHiv0i3ogKmCc1xJk+d56yqaTHTPsWB4D+0opW9JlBrGmo2+85otyAPkrHC8aDRlouDAfwgFs+cICowObDhbW7rnewQeMwYABBdPKB721t0VLI903dkcT4HUeiKw0dFfVONuotJcYics7mJEwLSjsF/EVrnEFs5GOc2QBmOQ+FxbtJF1hMRxM5crTINiPoL/eikpcLgB2YyQfLlHkmt4U2drnObspQxLotitpxDE06+Z2VzBUIcWZ/xADXKcroyiCP1VAzhud2RgcPOCNfRQ8LYWZGl3xOc17DfLpqPnKNq1m03ydA0zBNiNNfr1RoZZMJ3YScvIb7eajyW85nKenwx093VAyAeHK/xF0jUEaRPsgq2GaHNa1lVszd0EDzIFt9/qhqePfXqOizQDe8N/X91ZHGhoAhzt/FAgDcg/CPMo/t2Ia6y7Xpy9EwtCDOGcDJFhvFv2XoHZfhdSmwd7VpGmbtaMznAG5hwIjnBB9Fl8HiRUYWhoEi03aTtcHSeSm4RxunSpgBr3yczmEtHdifipm5Mm94/NB4lPNjsP2LQM19Ab8iTofy1LwTmRyZnfn8r0ANbpIj2/b5Ksxbu5khjXNd5j1lh180bwvDl4DwK7Q64zEM/wCl0/JT8QwfhMuJEGxc0z6EXXn4d2EuQnzC04LXhec1a769Xu9pi0qTifCclcMH4iMuuk6Rurns9wkZ3VQCGy4NB113+amxOBL8RmOjW8rE3KufaQ1+VuwHzTAyxZUlfHik0NFg0W8h6X8gqbFdqWB4aXgaiNYPMjY/nKfxfCvqfyw/wuJzXiW7gRpbdVw7I4dghxcXmbk3J3uNNDtdLBHABch1PRMllc00AtJheKhwF5kfLn1/ZBcV7OtqAvZZ+sbHf0VbgOEPpOLc0tkltjYaAE7LR0TESfvaNfsITwIXZoiig5294LEYev3VTxSBoQBey1GFx5qNy0y2nycfGR1yjf3TO0PCGvY57R4heR019Y+iXBwcgyUnOtsJ+t0SaRkrBIBqhBpBpDYnsF3hzOxRfUPNpcPefom4TsI6iHOqun+y8j1Ej2WhwvEy10GnUB5d27/ZT4tzqjSf5tEtu1z2gNI8mvIjoYPnokw/EcZE+mkeg+X4VFmwsBF8/wA3WNxfAyR/LDpGxIv7xCzVZxBINiLEdVqMViKtNxYWAkG8OAm2ok3291SccYHRUALTo4HXoevKy3XB+IyPf2Uxu9j9lnJmAbKtZVgg3MXt0v0Vy1p115j/AHVEaoa105pIIERGm5Wnw2GcAMpBsOabxqR3ahp2CExthMFMEfdj6pUKDhqbIotLRLnNA5l1h6oR3EqTpY2qzMQQPiEnYAkAKg7x5IwYo6/FmhxEn0XFRF/PXyKSk+ztTc7kKAuwpA1OyL0RAtGcLva07cx5DdHVsWWiMs+eiowEXR4i8awesCVn8ZwpznF8XolzI6jimn/iNiOsx5o51GbtM+tvNUjajHTPh63HyMj5hcp411B86sNnbCOYVFNhnsNOFFFbqrKvwllRwMXbuN+jhv8AVAVcO+lf8IM2uBvI3HkUfW4g5twbOggxYjl9UVTxALZgzYGYj29U/DYuSAZSLB9fX7JXaoPF4qSx4vuBA2jca+qY7Hnu3scA4u/DswwQMp5gON1aDCUTTDC0sILjmaRmGaPDBtAIkearKnCBcUnhxAmHFrXRzBJgnnoeiJhoY5nBpNBK55rRBjGtptDC05RycRmPMkBQ/wAh5GUGSbtc5145Om6jqlDHDAq3l4PrcRTGydVYN7xjvCx8k65nFvrNvdX/AGf4th6GIc97O8dbKRBaDE5gDYkGRy35FZSlhhNySOSNFMEjby5KDPweWRha76osc4Y4EL3PhvEG1abajSfGJ8Qh3qJKnfh5BEG41ENPoQJVPwOsxtGm5xY0loytzN8DYs0k6mNTHpubGji+8JyPa4A3ykEDeC4amF5PPh3xyOoaA/mq1rHhwGqrjh20RkaIA6z7ndAVq/z+f5Kx4rNQ+ASGctTPr05FVFdua32CFMg1GZ2/NHvRQ/4cl2eR97A+6IOHbv8Afy5fRDuqZdz+R+f3AUDsXsSPvofVTMrnbJhDTuFNUbB9PprJi3+yZTd4rwPuxjY689UM/FnlB32jqPJDtcWunny0tsjCM1qml3RX+UkRNjr97q94VhG06YbSiB5z6yb+izXB8cHVIOYAbtAMHYwRELT1qj2RUaW1KY1IEPbzJizhz0I6qpxQcO5/4nFwVXxx2IN6bh4daZptJI/ocRM9N/ksviu3+JoPAim+nyc2CP6bEGVuOL4tjqYqMe0GLE/ARrDyAcv923ksZx7jlEsd31Fhqtgd26zpNx427EXDrtMi6l4DK8Br4g4bbaj6evqoOJB95rsv0VFxPtJTquBNHuwdQ05gDs6nI8O8s05RcoHEiGWILXDwkHwm/I6HmNvYqqfju8cSKbGtmzRJHlJJPqrfA8ca2gaT6LXtLpJktd1uNxs7beQtzhY2xOYcp0IO9mv6WdkOcmzqpuEcCYaLsTiHFlBrsgDYz1XxJYybCBEuMxOmsA4/iHe1CQDTpkgBmZzsosNXG53krU9rcGBw7BGkS6kzNMiDmqEukgSJs4FYhavDhuK/1jrqQPD++aivtndW2onuWNpsEDU/1EwZd7BUfFatNhPe05B0OUexOqrqPE6jBDXmNhqPnopqfEK1Rwbn11MNAAFy4mNAJPoqN/A5g8yOeK3J1B+if21gBV1dzXOJa6oGnT8/mkiq/EH5jkdDdBNyQLSep19UkwYGcjRppEzDqhE8BcYFIWrXKLaiCgxVbKOuyKLFW8UN2+RUbFSGOIuG6fGMzqQj6pOplOpYpzdzHLb2US6s07XUqfSv8BjWuZlOrbtHLmB039FMMU4/iN+sT+qpeH1IdM/ubWUw4e9zwIdD3ZWug5SSYEO0OoRsO6KC3Ftk/JR3xlx0XqXH8SaHCMMyBmrCXOjxQZcb+TgPVedPW+/i1XFI4XD7NZ9AGhYBWnCspjLxuSSfshT2HUmlINTw1S0qBdoCfJWpIAsoNqIBStK67DOGoI8wutYksOFhIjeH4V1V7WNF3H0G5J6ASfReodnMKxmGIpkluaM2zyIzHqLfLovM8JiC1pa0QX2c7ctt4ByBOvO3r6JhscynRY2QG0wBrIJ1c61jeb9Vgf1d2rmMYLonQDnXM/IAeZV/wnKHE9Nz9v5V7mDWzpBkqv4vwuWurMMzLnbWHLyjRV/D8a/FVDlBFNjS6N3HQTy1JjotLhalmN5C/rt6XXn+Jw8uAkDX+9QJHQHkfFXrZWytzM6rDmsHfsfv6IUMGY3+/PVehNwlGsyMgyu8WkfFfNKqavYWll8L6gdeCSCJi0iEdmPjBIfY+aTMsvViPvzXcJgauItSbmjUmzfVxWvwPY+ixsPHeGZkyPSxVrgcAyi3LTblbJMX1Pn5JknEmNBEep8dv5SWqnB8CZTpFrBJNyTBcDAtI2kafVCtrObdjsrvKWno5u4+fIrQYlmXxD1/VUHHIaDVHw/i5DbN06qHDIZXa63+UiAjL4LJ8a4m/DHPTZ4Hk5qINmPEZsh/0kHM0gbkEWKxfabGMqd2WTAzQ1whzATPdwdWg5iIkCSOS9A4h3FSm41u8ysGb+Xlz8vxWgZifdYXG4mm57gwBrZhoe6T6mIJ9hdegcIjwkjA4kteN9LB6fnqVQY10jCW7tO3VZ6lci8SrPDsIbfXdL/K8x8LfQZj8giDg3ttLZ5SJ/7lqsKz2aS5RuKGo+5Cp5HBw0Ws7F46nUpVMHXju33bsWnoehgjl5aZ/j/An4Ssab77tds5uzh9CNiucG7vP/NqOox8L2tzjNP42yCB1E+S9HxHDqePwvdirTqPb/w6rDIDwPhduAREjlfUJvtDcBiKFhjtwQRR6jw8kQN7VniF5OiD4Kf9VT5Uwf8AycPZvVdq4B7appOBa8OyEHYzC7xL/iOA0bDR5NEBXUxEjmxDY6nyH8mlGboCUKklCSmZUy05oUjU2U9BpdaZUKExeHDx1GiJe1REJHRte3K7ZOa4g2FVDAP5fMKJ1MjY+yu2sRQpGFWu4W3k5SPaTzCzLmkbEctvVegfwxxTn4+lRPipVhLmG7Q6mO8Y8DZwLW3HNYris94ZERAHlsVv/wCCmGzY4P2p0apPqQwfkqLEsDMw6KWw3RQX8X8d3nE3t/8Araxo8yMx/wC4KlFFWPbqpQdxCu41Kofnv4GuaCABaXA7BVFCu5rh4g9jjAcLQToHN1H3BKsOGzsiGR25pRp2F2oRAolS05bP+ylqZshyCXaAdTZZfGh2YhxLiDBOoB3AKnY7FNYOyIuwgxRZ9bV/T4iGXBt+WnyU1PGMIkmDe4++qzDKsiEcBTY2HZnOOsWHkLXWcjc+E2wkI5jGxWno0t7EcwrKti3PidBYAWAAsAAsfgeItb8Ji/Mz6/stDgsdPxC2kxb1/VW0eNilcO2bThsfzZDIcwEDZazA8fNKmKdFoEmXPd8RcegMAbbqzxPEC2k6/ifFNvTN8Th5Nn3CyjXRdWeHqd5iabTpLY8rElUPF+EwOkE1d0Bz3Hm6qoX+aKzwmKeGFl6kgDwtbjGVO5DSNAMvSGi3y+iKweID6bXgyCAZWF7XccLnuptcMrbTMCd79D9FTdmuJOpV6f8AMcaeYZxfKRpJ2MTPosM/gz/ZxI80896vDcDzKsTjG58g2Glr1SvXDCCdDvyi8qLiNUtYXtvlEwN27xztf0UXFKo7p39riPMCRHv815zwft9Uw5AqZe5H4TOcDkzf3t5KtwmAkxDS9g1HLqjyTNjIB5r0DA8YDzHO/MEfmsl2txhwLgRNTD1pGXVzDF2ifiaQbA6RE2CyHaHtG6lUig/wsrVTTc3Q0/wjqPE5sdI2QXHu2xxeHFOoyHhwOYHwmAROU3B8RWgwvB3ska+rYdxzHQoEuKZRA0KNwHa+nTcS6agBIaCNWnSYPIx6LMve19Qn4WOM3MwNgOfJBAonBYbOfFJHIan9B1Wojw7ISXN5qnfIXCitHhoe3wvOVtrTBiNJUVbAue60jqiMO9rWC2UDRoumVOKOJtA8xP1t8kfDYDE4knIKrmdP7P2UN7mt3T38LblADpdz59DFvZM4Hxd2Fqh7dNHN5gfQjYqKpxKoRGaJ5AD5gIWFqsJgJewMOLcHDl4fE0gGQB2Zi2Pa/ieFrgYijUaMRTaJbB8YjwxaMzSRbkCNgsbWq5zm/wBQB+Qn5yh8ZRkSF3BkZY5fT9tPZAwjHYXECKQ2Kpp8LtFkcHtzBPhdToSWhpRLUtep3eZ+Sk+nNgXjOJJAAhwk2NlX1OLgnw0y0ec/NVzMOZAzW+nopnOl2UiIEROwWJbipW7PPqrNzGdFZ06wcJCcGSo+HUbchsj20VqMPIXxNc7chQHUDQTG4bRGtpSPJQtCLFUJ7rSIWuAdRPmtL2DxP+HrNqRFOqKlAkCA1xyVWSdNWER/UFRV8I4atI8wQij2iDcI3CBhDhWbVzzvuI2tl+arOItEkIaNbICNC6nWVh+M4nvK9V/+p7j7koehiMpmJ5Xi+x3mOSI4rhiKzhGvi9D9lCkNGviPIWHvuqWRpY8joVOaQQFp+HcacRlawPL9ModnvaGhsyQf9iosR2SrfjFPDMgZRiKjWOjUnITnJn+lU+D4zUpB3dvdTzCD3biyQdQSNdB7IN9STJ/f1KjO7R7i4n11StaApqlINJbna4gkAtkjXUEgGPTdN7v+qfdMmStFw7ss2qxrxVsdsoDhzHxKTFC+TRv2SOcG6lUzsG5hEge4/NG0sXUEZQ4N/ERp+iu39n3BobmDwLDMI/VVlfgz2XaC0/0mPmLfIJkmGmb77f4QBK126dSxrn3Y8tcL6GD6jy5K94Zx2C0l2V4t082nbyKzDKozQ4Q7mfC73Gvsju4zC8z1i/kdHD59EyOYxgtIBB3B2K46ahaKpUnYffOVC6qeaqaPEu7Aa5riAIsLj3MldxfH6bR4fG7lEAeZ/RWrGcPmBe5uu5u7+uqBct0Fox2ndTp5XvsGljOmbb75LD8bx2Z9i0iNQST5E7obHcTfVPiMAaAaISPP2Ve5uHjL24dlBxBPwU0F7g3tDdJwdzKkp0iYi5O0hRZOsedlJQDc3iJjp+6DoE4o5nDXNPjgbbEyNRc6/qrSliWBoBY3loAT6CEPSwlgZeGjc5Wz5i8qPFMa3xSSN8p0+SiOIeaQSTe6PeS4k9eu9x+fsUxw32T+GPyAObD2nUPzEEciM1r+shE1eOMdLf8ACUHN3J70D/vWojxr8FhmiSPXlq2jzve1ELGyPNO891X94MpcDIGsAyPMajzXKNdr/hM/X2RzOJ4Zp/8AaUQf6H1gfk9A8RxeEeD3dB9OpaHCq4t6yH356KPFxyXN32aen3KIcOwjQqTKq7PBzAQHSQOV4A9reoQ1V7gSO8cDyJmx6qEueCCbgctI002S4vHNxFUKrbzT4ocvNHVcVUk5WyNrLqY2pbU+miSD7dP/ALilyN6IBzW/6zPOP3UhqWmQYG36FBALrWqBSlZVq8IBAjSAjDYKv4FXpsAGIcWNjwua3PfYObII56q7ZhKVUju8Xh76NqNq0XehOZp91oRxXD90a/AaBVxgfZpVwcpJRHEeEvoFufLD5yua5r2ujWC09RrzQ7VaMcyQZmGx4KO626FXmCxPeNgnxAQRzA3TMTwem4yRBBmQIPrGqrmOgTy/K6XCOPuc7JUAIA+PQjzjX71WcxuEdHIDDz1rxUuKQOHe5Kv47wFzabnufmIkzENjZoaNCskvWW1KT2lpLXTYh0wQdoMBVPEuxVB1Mim3u36tOYkHoZm3lCr5JTYEjaPPx8VLjobFeeALpapsXgn0nljxDhtrPUEajqEXhezeIqQW0nQbguhoI6ZolJYRVWhaXsiwlxdFmiJ6u/aUOzsZiiRNOAd8zTHoDJWowXDm0WBgGmp0JO5KsuHR535r0CiYl9NrqiDdJtNdzQkai0Cr0BjsNT+J5AHUiPZ2/kqn/NsOww0E9Q0AH6fRX9UgiCAQdiLIP/K6IBhjfFrb6cvRQ5cJmdmY1t+ITmvbVOtZziPG31BlaC1vuT5nb0VaGc/1Wmq9m2H4XOHqCoW9mWzdziNhbTqVXS4HEyOzHU/BSmzxNFBZwu5JZ1eHs7FSBdnM6321vCdU7Ni2V5HOQPlCA3h2IN93byRPaYhzVPh8CXXMNbzdYenNWeHpUaZkODndY16NCLwvAmtMu8Z6i3su43g7XXZ4HDSIAPn+qI7g87mFxPwQjimE1fxQWLxdrm5+4KA/xZJiSPvcKV/Ba03bPXMFYcO4JlE1IPQbeZ3UeDhkzjly14nQJ5kjYLu12m406HWbaxBM2i/+6r3VHvMAw0axYLQ4yhnY5vT6XWYrViRlFmj0UnikBicwbjLQ+CFh3Z7PO0+tiABDUK+ofvmkXCExyqwKU1opPrvmD0TGVCE1JKAngckU3EW1HqEkIup1pMoXJKMwNMTmqaagc0IxvSeimfXIBEQSmndK7XQIvK0mZME3jcT16KAPdTMtPlvqhGvIvKLr4gZAD8bTMwIja4dB22XAlpBCbkO3JXFNzqrMxEG8AggGLEtPnyUtLEOYYcDYAkGLA6Gdwl2Tpuex42Dh7kTPy+fQK8xeHiB0+552UjCzynEBodqVHmY0MOiBxFYd0SN7e9lFwKjOcnoPzP1CDxOE7t5DT4XAEN5FWvBqcUwecn5/oArpjnS4rvCso+aiGmx6c0fToBdxGJ7gtcTLCQCzcnZzBzE3G/mosTjskADM93wt/MnYdV3C4KDnec9Q77N6MGwR8TGMQ3s/n0/tNjOTvK1rU2vykta6CC0kAxBkFp2uiKNeRcCd4JI11Wb4kX0Zq07t1qU9j/WOR5x5q34dWD2Ne1sBwBLTqJ8vqsrisE6AkHbqrGOTMFZlhsQPKw+q4KoIggHzH0kKMN3B6WJB8ilkOb7F+dlDbpqNEU66FNq4Jh0GU87/AEVdiMI5uunPZWmUg8vvpqqerwVxqd655tJDTmcb2N3GGjoANN1b4HHyteGONgnnuok0LSCRoo3MUNV4aJcQANzYIPjvGu5hrQC83voBz6kqrfiC8A1ahJ1ywA2fRXeK4jHh7buVEbAXCzsruliWP+Fwd5H8lI4LPd6wmRblvPmi6TnNg5jG2Uk+8qFHxyvfZ6H7f2udhjyKtgBumFqDp413MR1An0yo6k/MNCPNW2G4hDOcrTR6H8pR3xObumFq5lU5YkKasUJQZE6nQLiABJOgCl7tEYPDnMDYQRqYvrA3J8kOWQRsLidkrWlxpFHs+Do6DvuPTdUXEOw73vlr2tBkkmTf2t5dFssk30nz+a4BB3WHm4hNI0sebHjy8lcsha02NFlqH8OqV5qPdMRGUEfWfZT/APpxR3qPGn4m63k3bvZajvTsAPOUi5x2HsPzKr+0d1UrRZf/ANOcOf8A5H/8zL+7VBX/AIZtj+XUcLavEidvgH31WzLoGgd9B9/YTBiDGtvKB5JO1cOacAsKf4fsbZ1dxcNctMZZ3Al0pLWlw5JJ3au6plryvBN+M8gFLiqY7iYEktkxffdJJXGFALZP+qjuPfHmFVkpoSSURSwt7/D9o7h//wCsemVllZ8S1b5fmUkkfhv+aPj9FDxf7ZWf4x8Q8vzKrxVPegSYFNsCTHwg6eaSSmYr35PNCh90eSt+AmX1CbnwiTcx4rT6BXjV1JW2E/ZCjy++VC8SDPL8lDXdlpOy2htotHlCSSNOP9J3l9kxnvDzR/Z+qXUzmJd5mefNFv19QkksAPeKuD7oRdHlss7iap78tk5c+kmNG7ep911JHwv7zfMfVJL7qzXbAfzm/wBg+rlQ03JJK2xn7zvNBh/bCkefv2Wh7O0wTBAPnfZJJQotZW+YSS+6r9zANAFGUklvQANlTJKbDi6SSa7Zc1Rv1U9SmC1kgGXs1/uSSUDiP+O5Hg99BdpXmGiTEuMbSIgwrrgdQmgwkknKLm53SSWKerOP3kawaonCjwjzP5JJKO9SY90zHHXzUGIPhHr9AupJvNK7mhCUkklyGv/Z"/>
          <p:cNvSpPr>
            <a:spLocks noChangeAspect="1" noChangeArrowheads="1"/>
          </p:cNvSpPr>
          <p:nvPr/>
        </p:nvSpPr>
        <p:spPr bwMode="auto">
          <a:xfrm>
            <a:off x="63500" y="-893763"/>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 name="TextovéPole 3"/>
          <p:cNvSpPr txBox="1"/>
          <p:nvPr/>
        </p:nvSpPr>
        <p:spPr>
          <a:xfrm>
            <a:off x="468859" y="3297931"/>
            <a:ext cx="5544616" cy="461665"/>
          </a:xfrm>
          <a:prstGeom prst="rect">
            <a:avLst/>
          </a:prstGeom>
          <a:solidFill>
            <a:srgbClr val="FFFF99"/>
          </a:solidFill>
        </p:spPr>
        <p:txBody>
          <a:bodyPr wrap="square" rtlCol="0">
            <a:spAutoFit/>
          </a:bodyPr>
          <a:lstStyle/>
          <a:p>
            <a:r>
              <a:rPr lang="cs-CZ" sz="2400" b="1" dirty="0" smtClean="0">
                <a:latin typeface="Times New Roman" pitchFamily="18" charset="0"/>
                <a:cs typeface="Times New Roman" pitchFamily="18" charset="0"/>
              </a:rPr>
              <a:t>Česká republika leží ve středu Evropy.</a:t>
            </a:r>
          </a:p>
        </p:txBody>
      </p:sp>
      <p:sp>
        <p:nvSpPr>
          <p:cNvPr id="5" name="TextovéPole 4"/>
          <p:cNvSpPr txBox="1"/>
          <p:nvPr/>
        </p:nvSpPr>
        <p:spPr>
          <a:xfrm>
            <a:off x="395536" y="1227463"/>
            <a:ext cx="7200800" cy="1323439"/>
          </a:xfrm>
          <a:prstGeom prst="rect">
            <a:avLst/>
          </a:prstGeom>
          <a:noFill/>
        </p:spPr>
        <p:txBody>
          <a:bodyPr wrap="square" rtlCol="0">
            <a:spAutoFit/>
          </a:bodyPr>
          <a:lstStyle/>
          <a:p>
            <a:r>
              <a:rPr lang="cs-CZ" sz="2000" b="1" dirty="0" smtClean="0">
                <a:latin typeface="Times New Roman" pitchFamily="18" charset="0"/>
                <a:cs typeface="Times New Roman" pitchFamily="18" charset="0"/>
              </a:rPr>
              <a:t>Každá věta se skládá ze slov. </a:t>
            </a:r>
          </a:p>
          <a:p>
            <a:r>
              <a:rPr lang="cs-CZ" sz="2000" b="1" dirty="0" smtClean="0">
                <a:latin typeface="Times New Roman" pitchFamily="18" charset="0"/>
                <a:cs typeface="Times New Roman" pitchFamily="18" charset="0"/>
              </a:rPr>
              <a:t>Za větou píšeme určitá znaménka. Jaká?</a:t>
            </a:r>
          </a:p>
          <a:p>
            <a:r>
              <a:rPr lang="cs-CZ" sz="2000" b="1" dirty="0" smtClean="0">
                <a:latin typeface="Times New Roman" pitchFamily="18" charset="0"/>
                <a:cs typeface="Times New Roman" pitchFamily="18" charset="0"/>
              </a:rPr>
              <a:t>Věty mohou být různého druhu. Podle obsahu určujeme věty …</a:t>
            </a:r>
          </a:p>
          <a:p>
            <a:r>
              <a:rPr lang="cs-CZ" sz="2000" b="1" dirty="0" smtClean="0">
                <a:latin typeface="Times New Roman" pitchFamily="18" charset="0"/>
                <a:cs typeface="Times New Roman" pitchFamily="18" charset="0"/>
              </a:rPr>
              <a:t>Slova můžeme zařadit do slovních druhů. Vyjmenujte je. </a:t>
            </a:r>
          </a:p>
        </p:txBody>
      </p:sp>
      <p:pic>
        <p:nvPicPr>
          <p:cNvPr id="1028" name="Picture 4" descr="C:\Users\kopcanova\AppData\Local\Microsoft\Windows\Temporary Internet Files\Content.IE5\9A2V78EQ\MC90005517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555526"/>
            <a:ext cx="1225344" cy="1333657"/>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p:cNvSpPr txBox="1"/>
          <p:nvPr/>
        </p:nvSpPr>
        <p:spPr>
          <a:xfrm>
            <a:off x="2459782" y="3866231"/>
            <a:ext cx="3553693" cy="1200329"/>
          </a:xfrm>
          <a:prstGeom prst="rect">
            <a:avLst/>
          </a:prstGeom>
          <a:noFill/>
          <a:ln>
            <a:solidFill>
              <a:schemeClr val="tx1"/>
            </a:solidFill>
          </a:ln>
        </p:spPr>
        <p:txBody>
          <a:bodyPr wrap="square" rtlCol="0">
            <a:spAutoFit/>
          </a:bodyPr>
          <a:lstStyle/>
          <a:p>
            <a:r>
              <a:rPr lang="cs-CZ" sz="1200" b="1" dirty="0" smtClean="0">
                <a:latin typeface="Times New Roman" pitchFamily="18" charset="0"/>
                <a:cs typeface="Times New Roman" pitchFamily="18" charset="0"/>
              </a:rPr>
              <a:t>Pracujte s větou:</a:t>
            </a:r>
          </a:p>
          <a:p>
            <a:pPr marL="228600" indent="-228600">
              <a:buAutoNum type="arabicPeriod"/>
            </a:pPr>
            <a:r>
              <a:rPr lang="cs-CZ" sz="1200" dirty="0" smtClean="0">
                <a:latin typeface="Times New Roman" pitchFamily="18" charset="0"/>
                <a:cs typeface="Times New Roman" pitchFamily="18" charset="0"/>
              </a:rPr>
              <a:t>Přečtěte větu a určete druh této věty.</a:t>
            </a:r>
          </a:p>
          <a:p>
            <a:pPr marL="228600" indent="-228600">
              <a:buAutoNum type="arabicPeriod"/>
            </a:pPr>
            <a:r>
              <a:rPr lang="cs-CZ" sz="1200" dirty="0" smtClean="0">
                <a:latin typeface="Times New Roman" pitchFamily="18" charset="0"/>
                <a:cs typeface="Times New Roman" pitchFamily="18" charset="0"/>
              </a:rPr>
              <a:t>Spočítejte slova ve větě.</a:t>
            </a:r>
          </a:p>
          <a:p>
            <a:pPr marL="228600" indent="-228600">
              <a:buAutoNum type="arabicPeriod"/>
            </a:pPr>
            <a:r>
              <a:rPr lang="cs-CZ" sz="1200" dirty="0" smtClean="0">
                <a:latin typeface="Times New Roman" pitchFamily="18" charset="0"/>
                <a:cs typeface="Times New Roman" pitchFamily="18" charset="0"/>
              </a:rPr>
              <a:t>Určete druhy slov ve větě.</a:t>
            </a:r>
          </a:p>
          <a:p>
            <a:pPr marL="228600" indent="-228600">
              <a:buAutoNum type="arabicPeriod"/>
            </a:pPr>
            <a:r>
              <a:rPr lang="cs-CZ" sz="1200" dirty="0" smtClean="0">
                <a:latin typeface="Times New Roman" pitchFamily="18" charset="0"/>
                <a:cs typeface="Times New Roman" pitchFamily="18" charset="0"/>
              </a:rPr>
              <a:t>U podstatných jmen určete rod, číslo, pád, vzor.</a:t>
            </a:r>
          </a:p>
          <a:p>
            <a:pPr marL="228600" indent="-228600">
              <a:buAutoNum type="arabicPeriod"/>
            </a:pPr>
            <a:r>
              <a:rPr lang="cs-CZ" sz="1200" dirty="0" smtClean="0">
                <a:latin typeface="Times New Roman" pitchFamily="18" charset="0"/>
                <a:cs typeface="Times New Roman" pitchFamily="18" charset="0"/>
              </a:rPr>
              <a:t>U sloves určete osobu, číslo, čas.</a:t>
            </a:r>
          </a:p>
        </p:txBody>
      </p:sp>
      <p:pic>
        <p:nvPicPr>
          <p:cNvPr id="1030" name="Picture 6" descr="C:\Users\kopcanova\AppData\Local\Microsoft\Windows\Temporary Internet Files\Content.IE5\LP7FR16P\MC900349423[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8764" y="3960995"/>
            <a:ext cx="1584176" cy="1040294"/>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7163118" y="2265793"/>
            <a:ext cx="1872208" cy="2800767"/>
          </a:xfrm>
          <a:prstGeom prst="rect">
            <a:avLst/>
          </a:prstGeom>
          <a:solidFill>
            <a:srgbClr val="FFFF99"/>
          </a:solidFill>
        </p:spPr>
        <p:txBody>
          <a:bodyPr wrap="square" rtlCol="0">
            <a:spAutoFit/>
          </a:bodyPr>
          <a:lstStyle/>
          <a:p>
            <a:r>
              <a:rPr lang="cs-CZ" sz="1600" dirty="0" smtClean="0">
                <a:latin typeface="Times New Roman" pitchFamily="18" charset="0"/>
                <a:cs typeface="Times New Roman" pitchFamily="18" charset="0"/>
              </a:rPr>
              <a:t>SLOVNÍ DRUHY</a:t>
            </a:r>
          </a:p>
          <a:p>
            <a:pPr marL="228600" indent="-228600">
              <a:buFont typeface="+mj-lt"/>
              <a:buAutoNum type="arabicPeriod"/>
            </a:pPr>
            <a:r>
              <a:rPr lang="cs-CZ" sz="1600" dirty="0" smtClean="0">
                <a:latin typeface="Times New Roman" pitchFamily="18" charset="0"/>
                <a:cs typeface="Times New Roman" pitchFamily="18" charset="0"/>
              </a:rPr>
              <a:t>Podstatná jména</a:t>
            </a:r>
          </a:p>
          <a:p>
            <a:pPr marL="228600" indent="-228600">
              <a:buFont typeface="+mj-lt"/>
              <a:buAutoNum type="arabicPeriod"/>
            </a:pPr>
            <a:r>
              <a:rPr lang="cs-CZ" sz="1600" dirty="0" smtClean="0">
                <a:latin typeface="Times New Roman" pitchFamily="18" charset="0"/>
                <a:cs typeface="Times New Roman" pitchFamily="18" charset="0"/>
              </a:rPr>
              <a:t>Přídavná jména</a:t>
            </a:r>
          </a:p>
          <a:p>
            <a:pPr marL="228600" indent="-228600">
              <a:buFont typeface="+mj-lt"/>
              <a:buAutoNum type="arabicPeriod"/>
            </a:pPr>
            <a:r>
              <a:rPr lang="cs-CZ" sz="1600" dirty="0" smtClean="0">
                <a:latin typeface="Times New Roman" pitchFamily="18" charset="0"/>
                <a:cs typeface="Times New Roman" pitchFamily="18" charset="0"/>
              </a:rPr>
              <a:t>Zájmena</a:t>
            </a:r>
          </a:p>
          <a:p>
            <a:pPr marL="228600" indent="-228600">
              <a:buFont typeface="+mj-lt"/>
              <a:buAutoNum type="arabicPeriod"/>
            </a:pPr>
            <a:r>
              <a:rPr lang="cs-CZ" sz="1600" dirty="0" smtClean="0">
                <a:latin typeface="Times New Roman" pitchFamily="18" charset="0"/>
                <a:cs typeface="Times New Roman" pitchFamily="18" charset="0"/>
              </a:rPr>
              <a:t>Číslovky</a:t>
            </a:r>
          </a:p>
          <a:p>
            <a:pPr marL="228600" indent="-228600">
              <a:buFont typeface="+mj-lt"/>
              <a:buAutoNum type="arabicPeriod"/>
            </a:pPr>
            <a:r>
              <a:rPr lang="cs-CZ" sz="1600" dirty="0" smtClean="0">
                <a:latin typeface="Times New Roman" pitchFamily="18" charset="0"/>
                <a:cs typeface="Times New Roman" pitchFamily="18" charset="0"/>
              </a:rPr>
              <a:t>Slovesa</a:t>
            </a:r>
          </a:p>
          <a:p>
            <a:pPr marL="228600" indent="-228600">
              <a:buFont typeface="+mj-lt"/>
              <a:buAutoNum type="arabicPeriod"/>
            </a:pPr>
            <a:r>
              <a:rPr lang="cs-CZ" sz="1600" dirty="0" smtClean="0">
                <a:latin typeface="Times New Roman" pitchFamily="18" charset="0"/>
                <a:cs typeface="Times New Roman" pitchFamily="18" charset="0"/>
              </a:rPr>
              <a:t>Příslovce</a:t>
            </a:r>
          </a:p>
          <a:p>
            <a:pPr marL="228600" indent="-228600">
              <a:buFont typeface="+mj-lt"/>
              <a:buAutoNum type="arabicPeriod"/>
            </a:pPr>
            <a:r>
              <a:rPr lang="cs-CZ" sz="1600" dirty="0" smtClean="0">
                <a:latin typeface="Times New Roman" pitchFamily="18" charset="0"/>
                <a:cs typeface="Times New Roman" pitchFamily="18" charset="0"/>
              </a:rPr>
              <a:t>Předložky</a:t>
            </a:r>
          </a:p>
          <a:p>
            <a:pPr marL="228600" indent="-228600">
              <a:buFont typeface="+mj-lt"/>
              <a:buAutoNum type="arabicPeriod"/>
            </a:pPr>
            <a:r>
              <a:rPr lang="cs-CZ" sz="1600" dirty="0" smtClean="0">
                <a:latin typeface="Times New Roman" pitchFamily="18" charset="0"/>
                <a:cs typeface="Times New Roman" pitchFamily="18" charset="0"/>
              </a:rPr>
              <a:t>Spojky</a:t>
            </a:r>
          </a:p>
          <a:p>
            <a:pPr marL="228600" indent="-228600">
              <a:buFont typeface="+mj-lt"/>
              <a:buAutoNum type="arabicPeriod"/>
            </a:pPr>
            <a:r>
              <a:rPr lang="cs-CZ" sz="1600" dirty="0" smtClean="0">
                <a:latin typeface="Times New Roman" pitchFamily="18" charset="0"/>
                <a:cs typeface="Times New Roman" pitchFamily="18" charset="0"/>
              </a:rPr>
              <a:t>Částice</a:t>
            </a:r>
          </a:p>
          <a:p>
            <a:pPr marL="228600" indent="-228600">
              <a:buFont typeface="+mj-lt"/>
              <a:buAutoNum type="arabicPeriod"/>
            </a:pPr>
            <a:r>
              <a:rPr lang="cs-CZ" sz="1600" dirty="0">
                <a:latin typeface="Times New Roman" pitchFamily="18" charset="0"/>
                <a:cs typeface="Times New Roman" pitchFamily="18" charset="0"/>
              </a:rPr>
              <a:t>C</a:t>
            </a:r>
            <a:r>
              <a:rPr lang="cs-CZ" sz="1600" dirty="0" smtClean="0">
                <a:latin typeface="Times New Roman" pitchFamily="18" charset="0"/>
                <a:cs typeface="Times New Roman" pitchFamily="18" charset="0"/>
              </a:rPr>
              <a:t>itoslovce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030"/>
                                        </p:tgtEl>
                                        <p:attrNameLst>
                                          <p:attrName>style.visibility</p:attrName>
                                        </p:attrNameLst>
                                      </p:cBhvr>
                                      <p:to>
                                        <p:strVal val="visible"/>
                                      </p:to>
                                    </p:set>
                                    <p:animEffect transition="in" filter="fade">
                                      <p:cBhvr>
                                        <p:cTn id="49" dur="1000"/>
                                        <p:tgtEl>
                                          <p:spTgt spid="1030"/>
                                        </p:tgtEl>
                                      </p:cBhvr>
                                    </p:animEffect>
                                    <p:anim calcmode="lin" valueType="num">
                                      <p:cBhvr>
                                        <p:cTn id="50" dur="1000" fill="hold"/>
                                        <p:tgtEl>
                                          <p:spTgt spid="1030"/>
                                        </p:tgtEl>
                                        <p:attrNameLst>
                                          <p:attrName>ppt_x</p:attrName>
                                        </p:attrNameLst>
                                      </p:cBhvr>
                                      <p:tavLst>
                                        <p:tav tm="0">
                                          <p:val>
                                            <p:strVal val="#ppt_x"/>
                                          </p:val>
                                        </p:tav>
                                        <p:tav tm="100000">
                                          <p:val>
                                            <p:strVal val="#ppt_x"/>
                                          </p:val>
                                        </p:tav>
                                      </p:tavLst>
                                    </p:anim>
                                    <p:anim calcmode="lin" valueType="num">
                                      <p:cBhvr>
                                        <p:cTn id="51" dur="1000" fill="hold"/>
                                        <p:tgtEl>
                                          <p:spTgt spid="103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additive="base">
                                        <p:cTn id="56" dur="500" fill="hold"/>
                                        <p:tgtEl>
                                          <p:spTgt spid="7"/>
                                        </p:tgtEl>
                                        <p:attrNameLst>
                                          <p:attrName>ppt_x</p:attrName>
                                        </p:attrNameLst>
                                      </p:cBhvr>
                                      <p:tavLst>
                                        <p:tav tm="0">
                                          <p:val>
                                            <p:strVal val="#ppt_x"/>
                                          </p:val>
                                        </p:tav>
                                        <p:tav tm="100000">
                                          <p:val>
                                            <p:strVal val="#ppt_x"/>
                                          </p:val>
                                        </p:tav>
                                      </p:tavLst>
                                    </p:anim>
                                    <p:anim calcmode="lin" valueType="num">
                                      <p:cBhvr additive="base">
                                        <p:cTn id="5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6793" y="430887"/>
            <a:ext cx="8820472" cy="594066"/>
          </a:xfrm>
        </p:spPr>
        <p:txBody>
          <a:bodyPr>
            <a:normAutofit/>
          </a:bodyPr>
          <a:lstStyle/>
          <a:p>
            <a:pPr algn="l"/>
            <a:r>
              <a:rPr lang="cs-CZ" sz="2500" b="1" dirty="0" smtClean="0">
                <a:latin typeface="Times New Roman" pitchFamily="18" charset="0"/>
                <a:cs typeface="Times New Roman" pitchFamily="18" charset="0"/>
              </a:rPr>
              <a:t>69.3 Co si řekneme nového? Jak poznáš větu jednoduchou?  </a:t>
            </a:r>
            <a:endParaRPr lang="cs-CZ" sz="2500" b="1" dirty="0">
              <a:latin typeface="Times New Roman" pitchFamily="18" charset="0"/>
              <a:cs typeface="Times New Roman" pitchFamily="18" charset="0"/>
            </a:endParaRPr>
          </a:p>
        </p:txBody>
      </p:sp>
      <p:sp>
        <p:nvSpPr>
          <p:cNvPr id="18" name="TextovéPole 17"/>
          <p:cNvSpPr txBox="1"/>
          <p:nvPr/>
        </p:nvSpPr>
        <p:spPr>
          <a:xfrm>
            <a:off x="0" y="0"/>
            <a:ext cx="9144000" cy="430887"/>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2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1756014" y="2212211"/>
            <a:ext cx="5634406" cy="461665"/>
          </a:xfrm>
          <a:prstGeom prst="rect">
            <a:avLst/>
          </a:prstGeom>
          <a:solidFill>
            <a:schemeClr val="accent6">
              <a:lumMod val="40000"/>
              <a:lumOff val="60000"/>
            </a:schemeClr>
          </a:solidFill>
        </p:spPr>
        <p:txBody>
          <a:bodyPr wrap="square" rtlCol="0">
            <a:spAutoFit/>
          </a:bodyPr>
          <a:lstStyle/>
          <a:p>
            <a:r>
              <a:rPr lang="cs-CZ" sz="2400" dirty="0" smtClean="0">
                <a:latin typeface="Times New Roman" pitchFamily="18" charset="0"/>
                <a:cs typeface="Times New Roman" pitchFamily="18" charset="0"/>
              </a:rPr>
              <a:t>V čele našeho českého státu stojí prezident.</a:t>
            </a:r>
          </a:p>
        </p:txBody>
      </p:sp>
      <p:sp>
        <p:nvSpPr>
          <p:cNvPr id="4" name="TextovéPole 3"/>
          <p:cNvSpPr txBox="1"/>
          <p:nvPr/>
        </p:nvSpPr>
        <p:spPr>
          <a:xfrm>
            <a:off x="1756014" y="2885678"/>
            <a:ext cx="5631972" cy="707886"/>
          </a:xfrm>
          <a:prstGeom prst="rect">
            <a:avLst/>
          </a:prstGeom>
          <a:solidFill>
            <a:schemeClr val="accent6">
              <a:lumMod val="40000"/>
              <a:lumOff val="60000"/>
            </a:schemeClr>
          </a:solidFill>
        </p:spPr>
        <p:txBody>
          <a:bodyPr wrap="square" rtlCol="0">
            <a:spAutoFit/>
          </a:bodyPr>
          <a:lstStyle/>
          <a:p>
            <a:r>
              <a:rPr lang="cs-CZ" sz="2000" dirty="0" smtClean="0">
                <a:latin typeface="Times New Roman" pitchFamily="18" charset="0"/>
                <a:cs typeface="Times New Roman" pitchFamily="18" charset="0"/>
              </a:rPr>
              <a:t>Pamatuj!  </a:t>
            </a:r>
          </a:p>
          <a:p>
            <a:r>
              <a:rPr lang="cs-CZ" sz="2000" dirty="0" smtClean="0">
                <a:latin typeface="Times New Roman" pitchFamily="18" charset="0"/>
                <a:cs typeface="Times New Roman" pitchFamily="18" charset="0"/>
              </a:rPr>
              <a:t>Ve větě jednoduché je </a:t>
            </a:r>
            <a:r>
              <a:rPr lang="cs-CZ" sz="2000" b="1" dirty="0" smtClean="0">
                <a:latin typeface="Times New Roman" pitchFamily="18" charset="0"/>
                <a:cs typeface="Times New Roman" pitchFamily="18" charset="0"/>
              </a:rPr>
              <a:t>jedno sloveso </a:t>
            </a:r>
            <a:r>
              <a:rPr lang="cs-CZ" sz="2000" dirty="0" smtClean="0">
                <a:latin typeface="Times New Roman" pitchFamily="18" charset="0"/>
                <a:cs typeface="Times New Roman" pitchFamily="18" charset="0"/>
              </a:rPr>
              <a:t>v určitém tvaru.</a:t>
            </a:r>
          </a:p>
        </p:txBody>
      </p:sp>
      <p:sp>
        <p:nvSpPr>
          <p:cNvPr id="5" name="TextovéPole 4"/>
          <p:cNvSpPr txBox="1"/>
          <p:nvPr/>
        </p:nvSpPr>
        <p:spPr>
          <a:xfrm>
            <a:off x="2555776" y="1163861"/>
            <a:ext cx="4032448" cy="400110"/>
          </a:xfrm>
          <a:prstGeom prst="rect">
            <a:avLst/>
          </a:prstGeom>
          <a:noFill/>
        </p:spPr>
        <p:txBody>
          <a:bodyPr wrap="square" rtlCol="0">
            <a:spAutoFit/>
          </a:bodyPr>
          <a:lstStyle/>
          <a:p>
            <a:r>
              <a:rPr lang="cs-CZ" sz="2000" dirty="0" smtClean="0">
                <a:latin typeface="Times New Roman" pitchFamily="18" charset="0"/>
                <a:cs typeface="Times New Roman" pitchFamily="18" charset="0"/>
              </a:rPr>
              <a:t>Přečtěte si větu a určete slovní druhy. </a:t>
            </a:r>
          </a:p>
        </p:txBody>
      </p:sp>
      <p:sp>
        <p:nvSpPr>
          <p:cNvPr id="6" name="TextovéPole 5"/>
          <p:cNvSpPr txBox="1"/>
          <p:nvPr/>
        </p:nvSpPr>
        <p:spPr>
          <a:xfrm>
            <a:off x="1907704" y="1851670"/>
            <a:ext cx="5518720" cy="276999"/>
          </a:xfrm>
          <a:prstGeom prst="rect">
            <a:avLst/>
          </a:prstGeom>
          <a:noFill/>
        </p:spPr>
        <p:txBody>
          <a:bodyPr wrap="square" rtlCol="0">
            <a:spAutoFit/>
          </a:bodyPr>
          <a:lstStyle/>
          <a:p>
            <a:r>
              <a:rPr lang="cs-CZ" sz="1200" b="1" dirty="0" smtClean="0"/>
              <a:t>7.        1.                 3.                         2.                      1.               5.                      1.</a:t>
            </a:r>
          </a:p>
        </p:txBody>
      </p:sp>
      <p:pic>
        <p:nvPicPr>
          <p:cNvPr id="1026" name="Picture 2" descr="C:\Users\kopcanova\AppData\Local\Microsoft\Windows\Temporary Internet Files\Content.IE5\Y03D9M1F\MP900427946[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890717"/>
            <a:ext cx="1936199" cy="1309960"/>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p:cNvSpPr txBox="1"/>
          <p:nvPr/>
        </p:nvSpPr>
        <p:spPr>
          <a:xfrm>
            <a:off x="395536" y="3920606"/>
            <a:ext cx="8352928" cy="1231106"/>
          </a:xfrm>
          <a:prstGeom prst="rect">
            <a:avLst/>
          </a:prstGeom>
          <a:solidFill>
            <a:schemeClr val="accent6">
              <a:lumMod val="60000"/>
              <a:lumOff val="40000"/>
            </a:schemeClr>
          </a:solidFill>
        </p:spPr>
        <p:txBody>
          <a:bodyPr wrap="square" rtlCol="0">
            <a:spAutoFit/>
          </a:bodyPr>
          <a:lstStyle/>
          <a:p>
            <a:r>
              <a:rPr lang="cs-CZ" u="sng" dirty="0" smtClean="0">
                <a:latin typeface="Times New Roman" pitchFamily="18" charset="0"/>
                <a:cs typeface="Times New Roman" pitchFamily="18" charset="0"/>
              </a:rPr>
              <a:t>Procvičujte: ve větě jednoduché najděte určitá slovesa.</a:t>
            </a:r>
          </a:p>
          <a:p>
            <a:r>
              <a:rPr lang="cs-CZ" dirty="0" smtClean="0">
                <a:latin typeface="Times New Roman" pitchFamily="18" charset="0"/>
                <a:cs typeface="Times New Roman" pitchFamily="18" charset="0"/>
              </a:rPr>
              <a:t>Česká republika je mladý stát. Vznikla 1. ledna 1993. Je to demokratický stát. Všichni občané jsou si rovni. Žije zde asi 10 milionů obyvatel. Státní symboly tvoří státní vlajka, hymna, znak, pečeť, státní barvy.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58548"/>
            <a:ext cx="8964488" cy="594066"/>
          </a:xfrm>
        </p:spPr>
        <p:txBody>
          <a:bodyPr>
            <a:normAutofit/>
          </a:bodyPr>
          <a:lstStyle/>
          <a:p>
            <a:pPr algn="l"/>
            <a:r>
              <a:rPr lang="cs-CZ" sz="2500" b="1" dirty="0" smtClean="0">
                <a:latin typeface="Times New Roman" pitchFamily="18" charset="0"/>
                <a:cs typeface="Times New Roman" pitchFamily="18" charset="0"/>
              </a:rPr>
              <a:t>69.4 Stavba věty jednoduché. Co je to podmět a přísudek? </a:t>
            </a:r>
            <a:endParaRPr lang="cs-CZ" sz="2500" b="1" dirty="0">
              <a:latin typeface="Times New Roman" pitchFamily="18" charset="0"/>
              <a:cs typeface="Times New Roman" pitchFamily="18" charset="0"/>
            </a:endParaRPr>
          </a:p>
        </p:txBody>
      </p:sp>
      <p:sp>
        <p:nvSpPr>
          <p:cNvPr id="21" name="TextovéPole 20"/>
          <p:cNvSpPr txBox="1"/>
          <p:nvPr/>
        </p:nvSpPr>
        <p:spPr>
          <a:xfrm>
            <a:off x="0" y="0"/>
            <a:ext cx="9144000" cy="430887"/>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2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cxnSp>
        <p:nvCxnSpPr>
          <p:cNvPr id="15" name="Přímá spojnice 14"/>
          <p:cNvCxnSpPr/>
          <p:nvPr/>
        </p:nvCxnSpPr>
        <p:spPr>
          <a:xfrm>
            <a:off x="7308304" y="2067694"/>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ovéPole 2"/>
          <p:cNvSpPr txBox="1"/>
          <p:nvPr/>
        </p:nvSpPr>
        <p:spPr>
          <a:xfrm>
            <a:off x="971600" y="2859782"/>
            <a:ext cx="2520280" cy="523220"/>
          </a:xfrm>
          <a:prstGeom prst="rect">
            <a:avLst/>
          </a:prstGeom>
          <a:noFill/>
        </p:spPr>
        <p:txBody>
          <a:bodyPr wrap="square" rtlCol="0">
            <a:spAutoFit/>
          </a:bodyPr>
          <a:lstStyle/>
          <a:p>
            <a:r>
              <a:rPr lang="cs-CZ" sz="2800" b="1" dirty="0" smtClean="0">
                <a:solidFill>
                  <a:srgbClr val="FF0000"/>
                </a:solidFill>
                <a:latin typeface="Times New Roman" pitchFamily="18" charset="0"/>
                <a:cs typeface="Times New Roman" pitchFamily="18" charset="0"/>
              </a:rPr>
              <a:t>PODMĚT</a:t>
            </a:r>
          </a:p>
        </p:txBody>
      </p:sp>
      <p:sp>
        <p:nvSpPr>
          <p:cNvPr id="4" name="TextovéPole 3"/>
          <p:cNvSpPr txBox="1"/>
          <p:nvPr/>
        </p:nvSpPr>
        <p:spPr>
          <a:xfrm>
            <a:off x="5988893" y="2859782"/>
            <a:ext cx="2092238" cy="523220"/>
          </a:xfrm>
          <a:prstGeom prst="rect">
            <a:avLst/>
          </a:prstGeom>
          <a:noFill/>
        </p:spPr>
        <p:txBody>
          <a:bodyPr wrap="square" rtlCol="0">
            <a:spAutoFit/>
          </a:bodyPr>
          <a:lstStyle/>
          <a:p>
            <a:r>
              <a:rPr lang="cs-CZ" sz="2800" b="1" dirty="0" smtClean="0">
                <a:solidFill>
                  <a:srgbClr val="FF0000"/>
                </a:solidFill>
                <a:latin typeface="Times New Roman" pitchFamily="18" charset="0"/>
                <a:cs typeface="Times New Roman" pitchFamily="18" charset="0"/>
              </a:rPr>
              <a:t>PŘÍSUDEK</a:t>
            </a:r>
          </a:p>
        </p:txBody>
      </p:sp>
      <p:sp>
        <p:nvSpPr>
          <p:cNvPr id="5" name="TextovéPole 4"/>
          <p:cNvSpPr txBox="1"/>
          <p:nvPr/>
        </p:nvSpPr>
        <p:spPr>
          <a:xfrm>
            <a:off x="2087724" y="1942356"/>
            <a:ext cx="4968552" cy="461665"/>
          </a:xfrm>
          <a:prstGeom prst="rect">
            <a:avLst/>
          </a:prstGeom>
          <a:noFill/>
        </p:spPr>
        <p:txBody>
          <a:bodyPr wrap="square" rtlCol="0">
            <a:spAutoFit/>
          </a:bodyPr>
          <a:lstStyle/>
          <a:p>
            <a:r>
              <a:rPr lang="cs-CZ" sz="2400" i="1" dirty="0" smtClean="0">
                <a:latin typeface="Times New Roman" pitchFamily="18" charset="0"/>
                <a:cs typeface="Times New Roman" pitchFamily="18" charset="0"/>
              </a:rPr>
              <a:t>Naše republika sousedí se čtyřmi státy.</a:t>
            </a:r>
          </a:p>
        </p:txBody>
      </p:sp>
      <p:sp>
        <p:nvSpPr>
          <p:cNvPr id="6" name="TextovéPole 5"/>
          <p:cNvSpPr txBox="1"/>
          <p:nvPr/>
        </p:nvSpPr>
        <p:spPr>
          <a:xfrm>
            <a:off x="676350" y="994073"/>
            <a:ext cx="7856090" cy="646331"/>
          </a:xfrm>
          <a:prstGeom prst="rect">
            <a:avLst/>
          </a:prstGeom>
          <a:noFill/>
        </p:spPr>
        <p:txBody>
          <a:bodyPr wrap="square" rtlCol="0">
            <a:spAutoFit/>
          </a:bodyPr>
          <a:lstStyle/>
          <a:p>
            <a:r>
              <a:rPr lang="cs-CZ" dirty="0" smtClean="0">
                <a:latin typeface="Times New Roman" pitchFamily="18" charset="0"/>
                <a:cs typeface="Times New Roman" pitchFamily="18" charset="0"/>
              </a:rPr>
              <a:t>Určete slovní druhy v této větě. Podstatné jméno v 1.p. podtrhněte rovnou čarou. Sloveso podtrhněte vlnovkou.</a:t>
            </a:r>
          </a:p>
        </p:txBody>
      </p:sp>
      <p:sp>
        <p:nvSpPr>
          <p:cNvPr id="7" name="TextovéPole 6"/>
          <p:cNvSpPr txBox="1"/>
          <p:nvPr/>
        </p:nvSpPr>
        <p:spPr>
          <a:xfrm>
            <a:off x="2163738" y="1642517"/>
            <a:ext cx="4968552" cy="338554"/>
          </a:xfrm>
          <a:prstGeom prst="rect">
            <a:avLst/>
          </a:prstGeom>
          <a:noFill/>
        </p:spPr>
        <p:txBody>
          <a:bodyPr wrap="square" rtlCol="0">
            <a:spAutoFit/>
          </a:bodyPr>
          <a:lstStyle/>
          <a:p>
            <a:r>
              <a:rPr lang="cs-CZ" sz="1600" i="1" dirty="0" smtClean="0">
                <a:latin typeface="Times New Roman" pitchFamily="18" charset="0"/>
                <a:cs typeface="Times New Roman" pitchFamily="18" charset="0"/>
              </a:rPr>
              <a:t>3.                   1.                    5.         7.       4.              1.</a:t>
            </a:r>
          </a:p>
        </p:txBody>
      </p:sp>
      <p:cxnSp>
        <p:nvCxnSpPr>
          <p:cNvPr id="9" name="Přímá spojnice 8"/>
          <p:cNvCxnSpPr/>
          <p:nvPr/>
        </p:nvCxnSpPr>
        <p:spPr>
          <a:xfrm>
            <a:off x="2843808" y="2379167"/>
            <a:ext cx="10801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Volný tvar 10"/>
          <p:cNvSpPr/>
          <p:nvPr/>
        </p:nvSpPr>
        <p:spPr>
          <a:xfrm>
            <a:off x="4036690" y="2331768"/>
            <a:ext cx="895350" cy="72253"/>
          </a:xfrm>
          <a:custGeom>
            <a:avLst/>
            <a:gdLst>
              <a:gd name="connsiteX0" fmla="*/ 0 w 895350"/>
              <a:gd name="connsiteY0" fmla="*/ 143694 h 144506"/>
              <a:gd name="connsiteX1" fmla="*/ 47625 w 895350"/>
              <a:gd name="connsiteY1" fmla="*/ 57969 h 144506"/>
              <a:gd name="connsiteX2" fmla="*/ 104775 w 895350"/>
              <a:gd name="connsiteY2" fmla="*/ 134169 h 144506"/>
              <a:gd name="connsiteX3" fmla="*/ 152400 w 895350"/>
              <a:gd name="connsiteY3" fmla="*/ 77019 h 144506"/>
              <a:gd name="connsiteX4" fmla="*/ 219075 w 895350"/>
              <a:gd name="connsiteY4" fmla="*/ 134169 h 144506"/>
              <a:gd name="connsiteX5" fmla="*/ 295275 w 895350"/>
              <a:gd name="connsiteY5" fmla="*/ 77019 h 144506"/>
              <a:gd name="connsiteX6" fmla="*/ 323850 w 895350"/>
              <a:gd name="connsiteY6" fmla="*/ 124644 h 144506"/>
              <a:gd name="connsiteX7" fmla="*/ 409575 w 895350"/>
              <a:gd name="connsiteY7" fmla="*/ 77019 h 144506"/>
              <a:gd name="connsiteX8" fmla="*/ 476250 w 895350"/>
              <a:gd name="connsiteY8" fmla="*/ 134169 h 144506"/>
              <a:gd name="connsiteX9" fmla="*/ 533400 w 895350"/>
              <a:gd name="connsiteY9" fmla="*/ 29394 h 144506"/>
              <a:gd name="connsiteX10" fmla="*/ 619125 w 895350"/>
              <a:gd name="connsiteY10" fmla="*/ 124644 h 144506"/>
              <a:gd name="connsiteX11" fmla="*/ 666750 w 895350"/>
              <a:gd name="connsiteY11" fmla="*/ 77019 h 144506"/>
              <a:gd name="connsiteX12" fmla="*/ 762000 w 895350"/>
              <a:gd name="connsiteY12" fmla="*/ 134169 h 144506"/>
              <a:gd name="connsiteX13" fmla="*/ 781050 w 895350"/>
              <a:gd name="connsiteY13" fmla="*/ 19869 h 144506"/>
              <a:gd name="connsiteX14" fmla="*/ 809625 w 895350"/>
              <a:gd name="connsiteY14" fmla="*/ 819 h 144506"/>
              <a:gd name="connsiteX15" fmla="*/ 800100 w 895350"/>
              <a:gd name="connsiteY15" fmla="*/ 29394 h 144506"/>
              <a:gd name="connsiteX16" fmla="*/ 838200 w 895350"/>
              <a:gd name="connsiteY16" fmla="*/ 57969 h 144506"/>
              <a:gd name="connsiteX17" fmla="*/ 866775 w 895350"/>
              <a:gd name="connsiteY17" fmla="*/ 96069 h 144506"/>
              <a:gd name="connsiteX18" fmla="*/ 866775 w 895350"/>
              <a:gd name="connsiteY18" fmla="*/ 96069 h 144506"/>
              <a:gd name="connsiteX19" fmla="*/ 866775 w 895350"/>
              <a:gd name="connsiteY19" fmla="*/ 96069 h 144506"/>
              <a:gd name="connsiteX20" fmla="*/ 866775 w 895350"/>
              <a:gd name="connsiteY20" fmla="*/ 96069 h 144506"/>
              <a:gd name="connsiteX21" fmla="*/ 866775 w 895350"/>
              <a:gd name="connsiteY21" fmla="*/ 143694 h 144506"/>
              <a:gd name="connsiteX22" fmla="*/ 885825 w 895350"/>
              <a:gd name="connsiteY22" fmla="*/ 124644 h 144506"/>
              <a:gd name="connsiteX23" fmla="*/ 895350 w 895350"/>
              <a:gd name="connsiteY23" fmla="*/ 105594 h 144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95350" h="144506">
                <a:moveTo>
                  <a:pt x="0" y="143694"/>
                </a:moveTo>
                <a:cubicBezTo>
                  <a:pt x="15081" y="101625"/>
                  <a:pt x="30163" y="59556"/>
                  <a:pt x="47625" y="57969"/>
                </a:cubicBezTo>
                <a:cubicBezTo>
                  <a:pt x="65087" y="56382"/>
                  <a:pt x="87313" y="130994"/>
                  <a:pt x="104775" y="134169"/>
                </a:cubicBezTo>
                <a:cubicBezTo>
                  <a:pt x="122238" y="137344"/>
                  <a:pt x="133350" y="77019"/>
                  <a:pt x="152400" y="77019"/>
                </a:cubicBezTo>
                <a:cubicBezTo>
                  <a:pt x="171450" y="77019"/>
                  <a:pt x="195263" y="134169"/>
                  <a:pt x="219075" y="134169"/>
                </a:cubicBezTo>
                <a:cubicBezTo>
                  <a:pt x="242887" y="134169"/>
                  <a:pt x="277813" y="78606"/>
                  <a:pt x="295275" y="77019"/>
                </a:cubicBezTo>
                <a:cubicBezTo>
                  <a:pt x="312737" y="75432"/>
                  <a:pt x="304800" y="124644"/>
                  <a:pt x="323850" y="124644"/>
                </a:cubicBezTo>
                <a:cubicBezTo>
                  <a:pt x="342900" y="124644"/>
                  <a:pt x="384175" y="75431"/>
                  <a:pt x="409575" y="77019"/>
                </a:cubicBezTo>
                <a:cubicBezTo>
                  <a:pt x="434975" y="78606"/>
                  <a:pt x="455613" y="142106"/>
                  <a:pt x="476250" y="134169"/>
                </a:cubicBezTo>
                <a:cubicBezTo>
                  <a:pt x="496888" y="126231"/>
                  <a:pt x="509587" y="30982"/>
                  <a:pt x="533400" y="29394"/>
                </a:cubicBezTo>
                <a:cubicBezTo>
                  <a:pt x="557213" y="27806"/>
                  <a:pt x="596900" y="116706"/>
                  <a:pt x="619125" y="124644"/>
                </a:cubicBezTo>
                <a:cubicBezTo>
                  <a:pt x="641350" y="132581"/>
                  <a:pt x="642937" y="75431"/>
                  <a:pt x="666750" y="77019"/>
                </a:cubicBezTo>
                <a:cubicBezTo>
                  <a:pt x="690563" y="78607"/>
                  <a:pt x="742950" y="143694"/>
                  <a:pt x="762000" y="134169"/>
                </a:cubicBezTo>
                <a:cubicBezTo>
                  <a:pt x="781050" y="124644"/>
                  <a:pt x="773113" y="42094"/>
                  <a:pt x="781050" y="19869"/>
                </a:cubicBezTo>
                <a:cubicBezTo>
                  <a:pt x="788988" y="-2356"/>
                  <a:pt x="806450" y="-768"/>
                  <a:pt x="809625" y="819"/>
                </a:cubicBezTo>
                <a:cubicBezTo>
                  <a:pt x="812800" y="2406"/>
                  <a:pt x="795337" y="19869"/>
                  <a:pt x="800100" y="29394"/>
                </a:cubicBezTo>
                <a:cubicBezTo>
                  <a:pt x="804863" y="38919"/>
                  <a:pt x="827088" y="46857"/>
                  <a:pt x="838200" y="57969"/>
                </a:cubicBezTo>
                <a:cubicBezTo>
                  <a:pt x="849312" y="69081"/>
                  <a:pt x="866775" y="96069"/>
                  <a:pt x="866775" y="96069"/>
                </a:cubicBezTo>
                <a:lnTo>
                  <a:pt x="866775" y="96069"/>
                </a:lnTo>
                <a:lnTo>
                  <a:pt x="866775" y="96069"/>
                </a:lnTo>
                <a:lnTo>
                  <a:pt x="866775" y="96069"/>
                </a:lnTo>
                <a:cubicBezTo>
                  <a:pt x="866775" y="104006"/>
                  <a:pt x="863600" y="138932"/>
                  <a:pt x="866775" y="143694"/>
                </a:cubicBezTo>
                <a:cubicBezTo>
                  <a:pt x="869950" y="148456"/>
                  <a:pt x="881063" y="130994"/>
                  <a:pt x="885825" y="124644"/>
                </a:cubicBezTo>
                <a:cubicBezTo>
                  <a:pt x="890587" y="118294"/>
                  <a:pt x="890588" y="102419"/>
                  <a:pt x="895350" y="105594"/>
                </a:cubicBez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atin typeface="Times New Roman" pitchFamily="18" charset="0"/>
              <a:cs typeface="Times New Roman" pitchFamily="18" charset="0"/>
            </a:endParaRPr>
          </a:p>
        </p:txBody>
      </p:sp>
      <p:cxnSp>
        <p:nvCxnSpPr>
          <p:cNvPr id="13" name="Přímá spojnice se šipkou 12"/>
          <p:cNvCxnSpPr/>
          <p:nvPr/>
        </p:nvCxnSpPr>
        <p:spPr>
          <a:xfrm flipV="1">
            <a:off x="2483768" y="2404021"/>
            <a:ext cx="900100" cy="45576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H="1" flipV="1">
            <a:off x="4936790" y="2331769"/>
            <a:ext cx="1363402" cy="60002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ovéPole 18"/>
          <p:cNvSpPr txBox="1"/>
          <p:nvPr/>
        </p:nvSpPr>
        <p:spPr>
          <a:xfrm>
            <a:off x="110989" y="3496890"/>
            <a:ext cx="4528691" cy="923330"/>
          </a:xfrm>
          <a:prstGeom prst="rect">
            <a:avLst/>
          </a:prstGeom>
          <a:solidFill>
            <a:srgbClr val="FFFF99"/>
          </a:solidFill>
        </p:spPr>
        <p:txBody>
          <a:bodyPr wrap="square" rtlCol="0">
            <a:spAutoFit/>
          </a:bodyPr>
          <a:lstStyle/>
          <a:p>
            <a:r>
              <a:rPr lang="cs-CZ" sz="1400" dirty="0" smtClean="0">
                <a:latin typeface="Times New Roman" pitchFamily="18" charset="0"/>
                <a:cs typeface="Times New Roman" pitchFamily="18" charset="0"/>
              </a:rPr>
              <a:t>Na podmět se ptáme otázkou 1.p. – Kdo? Co? + slovesem.</a:t>
            </a:r>
          </a:p>
          <a:p>
            <a:r>
              <a:rPr lang="cs-CZ" sz="1400" dirty="0" smtClean="0">
                <a:latin typeface="Times New Roman" pitchFamily="18" charset="0"/>
                <a:cs typeface="Times New Roman" pitchFamily="18" charset="0"/>
              </a:rPr>
              <a:t>Př. Kdo sousedí se čtyřmi státy? – </a:t>
            </a:r>
            <a:r>
              <a:rPr lang="cs-CZ" sz="1400" b="1" dirty="0" smtClean="0">
                <a:latin typeface="Times New Roman" pitchFamily="18" charset="0"/>
                <a:cs typeface="Times New Roman" pitchFamily="18" charset="0"/>
              </a:rPr>
              <a:t>republika</a:t>
            </a:r>
          </a:p>
          <a:p>
            <a:endParaRPr lang="cs-CZ" sz="1200" i="1" dirty="0" smtClean="0">
              <a:latin typeface="Times New Roman" pitchFamily="18" charset="0"/>
              <a:cs typeface="Times New Roman" pitchFamily="18" charset="0"/>
            </a:endParaRPr>
          </a:p>
          <a:p>
            <a:r>
              <a:rPr lang="cs-CZ" sz="1400" i="1" dirty="0" smtClean="0">
                <a:latin typeface="Times New Roman" pitchFamily="18" charset="0"/>
                <a:cs typeface="Times New Roman" pitchFamily="18" charset="0"/>
              </a:rPr>
              <a:t>Podmětem bývá většinou podstatné jméno v 1.p.</a:t>
            </a:r>
          </a:p>
        </p:txBody>
      </p:sp>
      <p:sp>
        <p:nvSpPr>
          <p:cNvPr id="20" name="TextovéPole 19"/>
          <p:cNvSpPr txBox="1"/>
          <p:nvPr/>
        </p:nvSpPr>
        <p:spPr>
          <a:xfrm>
            <a:off x="5802229" y="3518305"/>
            <a:ext cx="3012150" cy="954107"/>
          </a:xfrm>
          <a:prstGeom prst="rect">
            <a:avLst/>
          </a:prstGeom>
          <a:solidFill>
            <a:srgbClr val="FFFF99"/>
          </a:solidFill>
        </p:spPr>
        <p:txBody>
          <a:bodyPr wrap="square" rtlCol="0">
            <a:spAutoFit/>
          </a:bodyPr>
          <a:lstStyle/>
          <a:p>
            <a:r>
              <a:rPr lang="cs-CZ" sz="1400" dirty="0" smtClean="0">
                <a:latin typeface="Times New Roman" pitchFamily="18" charset="0"/>
                <a:cs typeface="Times New Roman" pitchFamily="18" charset="0"/>
              </a:rPr>
              <a:t>Na přísudek se ptáme otázkou:</a:t>
            </a:r>
          </a:p>
          <a:p>
            <a:r>
              <a:rPr lang="cs-CZ" sz="1400" dirty="0" smtClean="0">
                <a:latin typeface="Times New Roman" pitchFamily="18" charset="0"/>
                <a:cs typeface="Times New Roman" pitchFamily="18" charset="0"/>
              </a:rPr>
              <a:t>Co dělá podmět? Co se s ním děje?</a:t>
            </a:r>
          </a:p>
          <a:p>
            <a:r>
              <a:rPr lang="cs-CZ" sz="1400" dirty="0" smtClean="0">
                <a:latin typeface="Times New Roman" pitchFamily="18" charset="0"/>
                <a:cs typeface="Times New Roman" pitchFamily="18" charset="0"/>
              </a:rPr>
              <a:t>Př. Co dělá naše republika? – </a:t>
            </a:r>
            <a:r>
              <a:rPr lang="cs-CZ" sz="1400" b="1" dirty="0" smtClean="0">
                <a:latin typeface="Times New Roman" pitchFamily="18" charset="0"/>
                <a:cs typeface="Times New Roman" pitchFamily="18" charset="0"/>
              </a:rPr>
              <a:t>sousedí</a:t>
            </a:r>
          </a:p>
          <a:p>
            <a:r>
              <a:rPr lang="cs-CZ" sz="1400" i="1" dirty="0" smtClean="0">
                <a:latin typeface="Times New Roman" pitchFamily="18" charset="0"/>
                <a:cs typeface="Times New Roman" pitchFamily="18" charset="0"/>
              </a:rPr>
              <a:t>Přísudek tvoří nejčastěji slovesný tvar.</a:t>
            </a:r>
          </a:p>
        </p:txBody>
      </p:sp>
      <p:sp>
        <p:nvSpPr>
          <p:cNvPr id="8" name="TextovéPole 7"/>
          <p:cNvSpPr txBox="1"/>
          <p:nvPr/>
        </p:nvSpPr>
        <p:spPr>
          <a:xfrm>
            <a:off x="110987" y="4579751"/>
            <a:ext cx="4528691" cy="461665"/>
          </a:xfrm>
          <a:prstGeom prst="rect">
            <a:avLst/>
          </a:prstGeom>
          <a:solidFill>
            <a:srgbClr val="FFFF99"/>
          </a:solidFill>
        </p:spPr>
        <p:txBody>
          <a:bodyPr wrap="square" rtlCol="0">
            <a:spAutoFit/>
          </a:bodyPr>
          <a:lstStyle/>
          <a:p>
            <a:r>
              <a:rPr lang="cs-CZ" sz="1200" b="1" dirty="0" smtClean="0">
                <a:latin typeface="Times New Roman" pitchFamily="18" charset="0"/>
                <a:cs typeface="Times New Roman" pitchFamily="18" charset="0"/>
              </a:rPr>
              <a:t>Podmět může být:     holý (jedno slovo)  - republika</a:t>
            </a:r>
          </a:p>
          <a:p>
            <a:r>
              <a:rPr lang="cs-CZ" sz="1200" b="1" dirty="0">
                <a:latin typeface="Times New Roman" pitchFamily="18" charset="0"/>
                <a:cs typeface="Times New Roman" pitchFamily="18" charset="0"/>
              </a:rPr>
              <a:t> </a:t>
            </a:r>
            <a:r>
              <a:rPr lang="cs-CZ" sz="1200" b="1" dirty="0" smtClean="0">
                <a:latin typeface="Times New Roman" pitchFamily="18" charset="0"/>
                <a:cs typeface="Times New Roman" pitchFamily="18" charset="0"/>
              </a:rPr>
              <a:t>                                   rozvitý  - česká republika</a:t>
            </a:r>
          </a:p>
        </p:txBody>
      </p:sp>
      <p:sp>
        <p:nvSpPr>
          <p:cNvPr id="23" name="TextovéPole 22"/>
          <p:cNvSpPr txBox="1"/>
          <p:nvPr/>
        </p:nvSpPr>
        <p:spPr>
          <a:xfrm>
            <a:off x="5364088" y="4577977"/>
            <a:ext cx="3672408" cy="461665"/>
          </a:xfrm>
          <a:prstGeom prst="rect">
            <a:avLst/>
          </a:prstGeom>
          <a:solidFill>
            <a:srgbClr val="FFFF99"/>
          </a:solidFill>
        </p:spPr>
        <p:txBody>
          <a:bodyPr wrap="square" rtlCol="0">
            <a:spAutoFit/>
          </a:bodyPr>
          <a:lstStyle/>
          <a:p>
            <a:r>
              <a:rPr lang="cs-CZ" sz="1200" b="1" dirty="0" smtClean="0">
                <a:latin typeface="Times New Roman" pitchFamily="18" charset="0"/>
                <a:cs typeface="Times New Roman" pitchFamily="18" charset="0"/>
              </a:rPr>
              <a:t>Přísudek může být:   holý - sousedí</a:t>
            </a:r>
          </a:p>
          <a:p>
            <a:r>
              <a:rPr lang="cs-CZ" sz="1200" b="1" dirty="0">
                <a:latin typeface="Times New Roman" pitchFamily="18" charset="0"/>
                <a:cs typeface="Times New Roman" pitchFamily="18" charset="0"/>
              </a:rPr>
              <a:t> </a:t>
            </a:r>
            <a:r>
              <a:rPr lang="cs-CZ" sz="1200" b="1" dirty="0" smtClean="0">
                <a:latin typeface="Times New Roman" pitchFamily="18" charset="0"/>
                <a:cs typeface="Times New Roman" pitchFamily="18" charset="0"/>
              </a:rPr>
              <a:t>                                   rozvitý – sousedí se čtyřmi státy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barn(inVertical)">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barn(inVertical)">
                                      <p:cBhvr>
                                        <p:cTn id="40" dur="500"/>
                                        <p:tgtEl>
                                          <p:spTgt spid="4"/>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1000"/>
                                        <p:tgtEl>
                                          <p:spTgt spid="18"/>
                                        </p:tgtEl>
                                      </p:cBhvr>
                                    </p:animEffect>
                                    <p:anim calcmode="lin" valueType="num">
                                      <p:cBhvr>
                                        <p:cTn id="46" dur="1000" fill="hold"/>
                                        <p:tgtEl>
                                          <p:spTgt spid="18"/>
                                        </p:tgtEl>
                                        <p:attrNameLst>
                                          <p:attrName>ppt_x</p:attrName>
                                        </p:attrNameLst>
                                      </p:cBhvr>
                                      <p:tavLst>
                                        <p:tav tm="0">
                                          <p:val>
                                            <p:strVal val="#ppt_x"/>
                                          </p:val>
                                        </p:tav>
                                        <p:tav tm="100000">
                                          <p:val>
                                            <p:strVal val="#ppt_x"/>
                                          </p:val>
                                        </p:tav>
                                      </p:tavLst>
                                    </p:anim>
                                    <p:anim calcmode="lin" valueType="num">
                                      <p:cBhvr>
                                        <p:cTn id="4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additive="base">
                                        <p:cTn id="52" dur="500" fill="hold"/>
                                        <p:tgtEl>
                                          <p:spTgt spid="19"/>
                                        </p:tgtEl>
                                        <p:attrNameLst>
                                          <p:attrName>ppt_x</p:attrName>
                                        </p:attrNameLst>
                                      </p:cBhvr>
                                      <p:tavLst>
                                        <p:tav tm="0">
                                          <p:val>
                                            <p:strVal val="#ppt_x"/>
                                          </p:val>
                                        </p:tav>
                                        <p:tav tm="100000">
                                          <p:val>
                                            <p:strVal val="#ppt_x"/>
                                          </p:val>
                                        </p:tav>
                                      </p:tavLst>
                                    </p:anim>
                                    <p:anim calcmode="lin" valueType="num">
                                      <p:cBhvr additive="base">
                                        <p:cTn id="5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8"/>
                                        </p:tgtEl>
                                        <p:attrNameLst>
                                          <p:attrName>style.visibility</p:attrName>
                                        </p:attrNameLst>
                                      </p:cBhvr>
                                      <p:to>
                                        <p:strVal val="visible"/>
                                      </p:to>
                                    </p:set>
                                    <p:anim calcmode="lin" valueType="num">
                                      <p:cBhvr additive="base">
                                        <p:cTn id="58" dur="500" fill="hold"/>
                                        <p:tgtEl>
                                          <p:spTgt spid="8"/>
                                        </p:tgtEl>
                                        <p:attrNameLst>
                                          <p:attrName>ppt_x</p:attrName>
                                        </p:attrNameLst>
                                      </p:cBhvr>
                                      <p:tavLst>
                                        <p:tav tm="0">
                                          <p:val>
                                            <p:strVal val="#ppt_x"/>
                                          </p:val>
                                        </p:tav>
                                        <p:tav tm="100000">
                                          <p:val>
                                            <p:strVal val="#ppt_x"/>
                                          </p:val>
                                        </p:tav>
                                      </p:tavLst>
                                    </p:anim>
                                    <p:anim calcmode="lin" valueType="num">
                                      <p:cBhvr additive="base">
                                        <p:cTn id="5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1000"/>
                                        <p:tgtEl>
                                          <p:spTgt spid="20"/>
                                        </p:tgtEl>
                                      </p:cBhvr>
                                    </p:animEffect>
                                    <p:anim calcmode="lin" valueType="num">
                                      <p:cBhvr>
                                        <p:cTn id="65" dur="1000" fill="hold"/>
                                        <p:tgtEl>
                                          <p:spTgt spid="20"/>
                                        </p:tgtEl>
                                        <p:attrNameLst>
                                          <p:attrName>ppt_x</p:attrName>
                                        </p:attrNameLst>
                                      </p:cBhvr>
                                      <p:tavLst>
                                        <p:tav tm="0">
                                          <p:val>
                                            <p:strVal val="#ppt_x"/>
                                          </p:val>
                                        </p:tav>
                                        <p:tav tm="100000">
                                          <p:val>
                                            <p:strVal val="#ppt_x"/>
                                          </p:val>
                                        </p:tav>
                                      </p:tavLst>
                                    </p:anim>
                                    <p:anim calcmode="lin" valueType="num">
                                      <p:cBhvr>
                                        <p:cTn id="6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fade">
                                      <p:cBhvr>
                                        <p:cTn id="71" dur="1000"/>
                                        <p:tgtEl>
                                          <p:spTgt spid="23"/>
                                        </p:tgtEl>
                                      </p:cBhvr>
                                    </p:animEffect>
                                    <p:anim calcmode="lin" valueType="num">
                                      <p:cBhvr>
                                        <p:cTn id="72" dur="1000" fill="hold"/>
                                        <p:tgtEl>
                                          <p:spTgt spid="23"/>
                                        </p:tgtEl>
                                        <p:attrNameLst>
                                          <p:attrName>ppt_x</p:attrName>
                                        </p:attrNameLst>
                                      </p:cBhvr>
                                      <p:tavLst>
                                        <p:tav tm="0">
                                          <p:val>
                                            <p:strVal val="#ppt_x"/>
                                          </p:val>
                                        </p:tav>
                                        <p:tav tm="100000">
                                          <p:val>
                                            <p:strVal val="#ppt_x"/>
                                          </p:val>
                                        </p:tav>
                                      </p:tavLst>
                                    </p:anim>
                                    <p:anim calcmode="lin" valueType="num">
                                      <p:cBhvr>
                                        <p:cTn id="7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11" grpId="0" animBg="1"/>
      <p:bldP spid="19" grpId="0" animBg="1"/>
      <p:bldP spid="20" grpId="0" animBg="1"/>
      <p:bldP spid="8"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691" y="430887"/>
            <a:ext cx="9133309" cy="637255"/>
          </a:xfrm>
        </p:spPr>
        <p:txBody>
          <a:bodyPr>
            <a:noAutofit/>
          </a:bodyPr>
          <a:lstStyle/>
          <a:p>
            <a:pPr algn="l"/>
            <a:r>
              <a:rPr lang="cs-CZ" sz="2500" b="1" dirty="0" smtClean="0">
                <a:latin typeface="Times New Roman" pitchFamily="18" charset="0"/>
                <a:cs typeface="Times New Roman" pitchFamily="18" charset="0"/>
              </a:rPr>
              <a:t>69.5 Procvičujte. Najděte holý podmět a přísudek.    </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30887"/>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2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797521" y="1225661"/>
            <a:ext cx="4752528" cy="3785652"/>
          </a:xfrm>
          <a:prstGeom prst="rect">
            <a:avLst/>
          </a:prstGeom>
          <a:solidFill>
            <a:schemeClr val="bg1"/>
          </a:solidFill>
        </p:spPr>
        <p:txBody>
          <a:bodyPr wrap="square" rtlCol="0">
            <a:spAutoFit/>
          </a:bodyPr>
          <a:lstStyle/>
          <a:p>
            <a:pPr algn="just"/>
            <a:r>
              <a:rPr lang="cs-CZ" sz="2000" dirty="0" smtClean="0">
                <a:latin typeface="Times New Roman" pitchFamily="18" charset="0"/>
                <a:cs typeface="Times New Roman" pitchFamily="18" charset="0"/>
              </a:rPr>
              <a:t>PRAHA</a:t>
            </a:r>
          </a:p>
          <a:p>
            <a:pPr algn="just"/>
            <a:r>
              <a:rPr lang="cs-CZ" sz="2000" dirty="0" smtClean="0">
                <a:latin typeface="Times New Roman" pitchFamily="18" charset="0"/>
                <a:cs typeface="Times New Roman" pitchFamily="18" charset="0"/>
              </a:rPr>
              <a:t>Praha je hlavním městem naší republiky. Vznikla na křižovatce obchodních cest využívaných už v 9. století. Výhodná poloha města v srdci Evropy přispívala k jejímu velkému rozvoji. Historicky jsou počátky města spjaty s Pražským hradem.  Kníže Bořivoj založil Pražský hrad kolem roku 800. Největšího rozmachu dosáhla Praha za vlády Karla IV. Návštěvníci našeho hlavního města zde mohou navštívit mnoho historických a kulturních  památek.</a:t>
            </a:r>
          </a:p>
        </p:txBody>
      </p:sp>
      <p:pic>
        <p:nvPicPr>
          <p:cNvPr id="1026" name="Picture 2" descr="C:\Users\kopcanova\AppData\Local\Microsoft\Windows\Temporary Internet Files\Content.IE5\9A2V78EQ\MP90042794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40446" y="1225661"/>
            <a:ext cx="2542206" cy="37947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30887"/>
            <a:ext cx="7596335" cy="594066"/>
          </a:xfrm>
        </p:spPr>
        <p:txBody>
          <a:bodyPr>
            <a:normAutofit/>
          </a:bodyPr>
          <a:lstStyle/>
          <a:p>
            <a:pPr algn="l"/>
            <a:r>
              <a:rPr lang="cs-CZ" sz="2500" b="1" dirty="0" smtClean="0">
                <a:latin typeface="Times New Roman" pitchFamily="18" charset="0"/>
                <a:cs typeface="Times New Roman" pitchFamily="18" charset="0"/>
              </a:rPr>
              <a:t>69.6 Něco pro šikovné</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30887"/>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200" b="1" dirty="0" smtClean="0">
                <a:solidFill>
                  <a:schemeClr val="accent3">
                    <a:lumMod val="50000"/>
                  </a:schemeClr>
                </a:solidFill>
                <a:latin typeface="Times New Roman" pitchFamily="18" charset="0"/>
                <a:cs typeface="Times New Roman" pitchFamily="18" charset="0"/>
              </a:rPr>
              <a:t>Český jazyk</a:t>
            </a:r>
          </a:p>
          <a:p>
            <a:endParaRPr lang="cs-CZ" sz="1000" dirty="0">
              <a:latin typeface="Times New Roman" pitchFamily="18" charset="0"/>
              <a:cs typeface="Times New Roman" pitchFamily="18" charset="0"/>
            </a:endParaRPr>
          </a:p>
        </p:txBody>
      </p:sp>
      <p:sp>
        <p:nvSpPr>
          <p:cNvPr id="3" name="TextovéPole 2"/>
          <p:cNvSpPr txBox="1"/>
          <p:nvPr/>
        </p:nvSpPr>
        <p:spPr>
          <a:xfrm>
            <a:off x="1043608" y="1255861"/>
            <a:ext cx="7056784" cy="307777"/>
          </a:xfrm>
          <a:prstGeom prst="rect">
            <a:avLst/>
          </a:prstGeom>
          <a:solidFill>
            <a:srgbClr val="FFFF99"/>
          </a:solidFill>
        </p:spPr>
        <p:txBody>
          <a:bodyPr wrap="square" rtlCol="0">
            <a:spAutoFit/>
          </a:bodyPr>
          <a:lstStyle/>
          <a:p>
            <a:r>
              <a:rPr lang="cs-CZ" sz="1400" dirty="0" smtClean="0">
                <a:latin typeface="Times New Roman" pitchFamily="18" charset="0"/>
                <a:cs typeface="Times New Roman" pitchFamily="18" charset="0"/>
              </a:rPr>
              <a:t>Větu můžeme rozdělit na </a:t>
            </a:r>
            <a:r>
              <a:rPr lang="cs-CZ" sz="1400" dirty="0" smtClean="0">
                <a:solidFill>
                  <a:srgbClr val="FF0000"/>
                </a:solidFill>
                <a:latin typeface="Times New Roman" pitchFamily="18" charset="0"/>
                <a:cs typeface="Times New Roman" pitchFamily="18" charset="0"/>
              </a:rPr>
              <a:t>část podmětnou </a:t>
            </a:r>
            <a:r>
              <a:rPr lang="cs-CZ" sz="1400" dirty="0" smtClean="0">
                <a:latin typeface="Times New Roman" pitchFamily="18" charset="0"/>
                <a:cs typeface="Times New Roman" pitchFamily="18" charset="0"/>
              </a:rPr>
              <a:t>(Česká republika) a </a:t>
            </a:r>
            <a:r>
              <a:rPr lang="cs-CZ" sz="1400" b="1" dirty="0" smtClean="0">
                <a:solidFill>
                  <a:srgbClr val="660066"/>
                </a:solidFill>
                <a:latin typeface="Times New Roman" pitchFamily="18" charset="0"/>
                <a:cs typeface="Times New Roman" pitchFamily="18" charset="0"/>
              </a:rPr>
              <a:t>část přísudkovou </a:t>
            </a:r>
            <a:r>
              <a:rPr lang="cs-CZ" sz="1400" dirty="0" smtClean="0">
                <a:latin typeface="Times New Roman" pitchFamily="18" charset="0"/>
                <a:cs typeface="Times New Roman" pitchFamily="18" charset="0"/>
              </a:rPr>
              <a:t>(je naše vlast).</a:t>
            </a:r>
          </a:p>
        </p:txBody>
      </p:sp>
      <p:sp>
        <p:nvSpPr>
          <p:cNvPr id="4" name="TextovéPole 3"/>
          <p:cNvSpPr txBox="1"/>
          <p:nvPr/>
        </p:nvSpPr>
        <p:spPr>
          <a:xfrm>
            <a:off x="2021818" y="2211710"/>
            <a:ext cx="5544616" cy="584775"/>
          </a:xfrm>
          <a:prstGeom prst="rect">
            <a:avLst/>
          </a:prstGeom>
          <a:noFill/>
        </p:spPr>
        <p:txBody>
          <a:bodyPr wrap="square" rtlCol="0">
            <a:spAutoFit/>
          </a:bodyPr>
          <a:lstStyle/>
          <a:p>
            <a:r>
              <a:rPr lang="cs-CZ" sz="3200" dirty="0" smtClean="0">
                <a:solidFill>
                  <a:srgbClr val="FF0000"/>
                </a:solidFill>
                <a:latin typeface="Times New Roman" pitchFamily="18" charset="0"/>
                <a:cs typeface="Times New Roman" pitchFamily="18" charset="0"/>
              </a:rPr>
              <a:t>Česká </a:t>
            </a:r>
            <a:r>
              <a:rPr lang="cs-CZ" sz="3200" i="1" dirty="0" smtClean="0">
                <a:solidFill>
                  <a:srgbClr val="FF0000"/>
                </a:solidFill>
                <a:latin typeface="Times New Roman" pitchFamily="18" charset="0"/>
                <a:cs typeface="Times New Roman" pitchFamily="18" charset="0"/>
              </a:rPr>
              <a:t>republika</a:t>
            </a:r>
            <a:r>
              <a:rPr lang="cs-CZ" sz="3200" i="1" dirty="0" smtClean="0">
                <a:latin typeface="Times New Roman" pitchFamily="18" charset="0"/>
                <a:cs typeface="Times New Roman" pitchFamily="18" charset="0"/>
              </a:rPr>
              <a:t> </a:t>
            </a:r>
            <a:r>
              <a:rPr lang="cs-CZ" sz="3200" i="1" dirty="0" smtClean="0">
                <a:solidFill>
                  <a:srgbClr val="660066"/>
                </a:solidFill>
                <a:latin typeface="Times New Roman" pitchFamily="18" charset="0"/>
                <a:cs typeface="Times New Roman" pitchFamily="18" charset="0"/>
              </a:rPr>
              <a:t>je </a:t>
            </a:r>
            <a:r>
              <a:rPr lang="cs-CZ" sz="3200" dirty="0" smtClean="0">
                <a:solidFill>
                  <a:srgbClr val="660066"/>
                </a:solidFill>
                <a:latin typeface="Times New Roman" pitchFamily="18" charset="0"/>
                <a:cs typeface="Times New Roman" pitchFamily="18" charset="0"/>
              </a:rPr>
              <a:t>naše vlast</a:t>
            </a:r>
            <a:r>
              <a:rPr lang="cs-CZ" sz="3200" dirty="0" smtClean="0">
                <a:latin typeface="Times New Roman" pitchFamily="18" charset="0"/>
                <a:cs typeface="Times New Roman" pitchFamily="18" charset="0"/>
              </a:rPr>
              <a:t>.</a:t>
            </a:r>
          </a:p>
        </p:txBody>
      </p:sp>
      <p:sp>
        <p:nvSpPr>
          <p:cNvPr id="5" name="TextovéPole 4"/>
          <p:cNvSpPr txBox="1"/>
          <p:nvPr/>
        </p:nvSpPr>
        <p:spPr>
          <a:xfrm>
            <a:off x="1329011" y="4145240"/>
            <a:ext cx="6480720" cy="707886"/>
          </a:xfrm>
          <a:prstGeom prst="rect">
            <a:avLst/>
          </a:prstGeom>
          <a:solidFill>
            <a:srgbClr val="FFFF99"/>
          </a:solidFill>
          <a:ln>
            <a:solidFill>
              <a:schemeClr val="tx1"/>
            </a:solidFill>
          </a:ln>
        </p:spPr>
        <p:txBody>
          <a:bodyPr wrap="square" rtlCol="0">
            <a:spAutoFit/>
          </a:bodyPr>
          <a:lstStyle/>
          <a:p>
            <a:r>
              <a:rPr lang="cs-CZ" sz="2000" dirty="0" smtClean="0">
                <a:latin typeface="Times New Roman" pitchFamily="18" charset="0"/>
                <a:cs typeface="Times New Roman" pitchFamily="18" charset="0"/>
              </a:rPr>
              <a:t>Vzniká základní </a:t>
            </a:r>
            <a:r>
              <a:rPr lang="cs-CZ" sz="2000" dirty="0">
                <a:latin typeface="Times New Roman" pitchFamily="18" charset="0"/>
                <a:cs typeface="Times New Roman" pitchFamily="18" charset="0"/>
              </a:rPr>
              <a:t>skladební </a:t>
            </a:r>
            <a:r>
              <a:rPr lang="cs-CZ" sz="2000" dirty="0" smtClean="0">
                <a:latin typeface="Times New Roman" pitchFamily="18" charset="0"/>
                <a:cs typeface="Times New Roman" pitchFamily="18" charset="0"/>
              </a:rPr>
              <a:t>dvojice – holý podmět a přísudek.</a:t>
            </a:r>
            <a:endParaRPr lang="cs-CZ" sz="2000" dirty="0">
              <a:latin typeface="Times New Roman" pitchFamily="18" charset="0"/>
              <a:cs typeface="Times New Roman" pitchFamily="18" charset="0"/>
            </a:endParaRPr>
          </a:p>
          <a:p>
            <a:r>
              <a:rPr lang="cs-CZ" sz="2000" b="1" dirty="0" smtClean="0">
                <a:solidFill>
                  <a:schemeClr val="accent3">
                    <a:lumMod val="50000"/>
                  </a:schemeClr>
                </a:solidFill>
              </a:rPr>
              <a:t>                                       </a:t>
            </a:r>
            <a:r>
              <a:rPr lang="cs-CZ" sz="2000" b="1" dirty="0">
                <a:latin typeface="Times New Roman" pitchFamily="18" charset="0"/>
                <a:cs typeface="Times New Roman" pitchFamily="18" charset="0"/>
              </a:rPr>
              <a:t>r</a:t>
            </a:r>
            <a:r>
              <a:rPr lang="cs-CZ" sz="2000" b="1" dirty="0" smtClean="0">
                <a:latin typeface="Times New Roman" pitchFamily="18" charset="0"/>
                <a:cs typeface="Times New Roman" pitchFamily="18" charset="0"/>
              </a:rPr>
              <a:t>epublika je</a:t>
            </a:r>
            <a:endParaRPr lang="cs-CZ" sz="2000" b="1" dirty="0">
              <a:latin typeface="Times New Roman" pitchFamily="18" charset="0"/>
              <a:cs typeface="Times New Roman" pitchFamily="18" charset="0"/>
            </a:endParaRPr>
          </a:p>
        </p:txBody>
      </p:sp>
      <p:sp>
        <p:nvSpPr>
          <p:cNvPr id="6" name="TextovéPole 5"/>
          <p:cNvSpPr txBox="1"/>
          <p:nvPr/>
        </p:nvSpPr>
        <p:spPr>
          <a:xfrm>
            <a:off x="149610" y="3147814"/>
            <a:ext cx="3744416" cy="461665"/>
          </a:xfrm>
          <a:prstGeom prst="rect">
            <a:avLst/>
          </a:prstGeom>
          <a:solidFill>
            <a:schemeClr val="accent6">
              <a:lumMod val="20000"/>
              <a:lumOff val="80000"/>
            </a:schemeClr>
          </a:solidFill>
        </p:spPr>
        <p:txBody>
          <a:bodyPr wrap="square" rtlCol="0">
            <a:spAutoFit/>
          </a:bodyPr>
          <a:lstStyle/>
          <a:p>
            <a:r>
              <a:rPr lang="cs-CZ" sz="1200" b="1" dirty="0" smtClean="0">
                <a:latin typeface="Times New Roman" pitchFamily="18" charset="0"/>
                <a:cs typeface="Times New Roman" pitchFamily="18" charset="0"/>
              </a:rPr>
              <a:t>V rozvitém podmětu můžeme označit základ podmětu (podstatné jméno v 1.p.) – </a:t>
            </a:r>
            <a:r>
              <a:rPr lang="cs-CZ" sz="1200" b="1" dirty="0" smtClean="0">
                <a:solidFill>
                  <a:srgbClr val="FF0000"/>
                </a:solidFill>
                <a:latin typeface="Times New Roman" pitchFamily="18" charset="0"/>
                <a:cs typeface="Times New Roman" pitchFamily="18" charset="0"/>
              </a:rPr>
              <a:t>podmět holý = republika.</a:t>
            </a:r>
          </a:p>
        </p:txBody>
      </p:sp>
      <p:sp>
        <p:nvSpPr>
          <p:cNvPr id="7" name="TextovéPole 6"/>
          <p:cNvSpPr txBox="1"/>
          <p:nvPr/>
        </p:nvSpPr>
        <p:spPr>
          <a:xfrm>
            <a:off x="5004048" y="3153583"/>
            <a:ext cx="3888432" cy="461665"/>
          </a:xfrm>
          <a:prstGeom prst="rect">
            <a:avLst/>
          </a:prstGeom>
          <a:solidFill>
            <a:schemeClr val="accent6">
              <a:lumMod val="20000"/>
              <a:lumOff val="80000"/>
            </a:schemeClr>
          </a:solidFill>
        </p:spPr>
        <p:txBody>
          <a:bodyPr wrap="square" rtlCol="0">
            <a:spAutoFit/>
          </a:bodyPr>
          <a:lstStyle/>
          <a:p>
            <a:r>
              <a:rPr lang="cs-CZ" sz="1200" b="1" dirty="0" smtClean="0">
                <a:latin typeface="Times New Roman" pitchFamily="18" charset="0"/>
                <a:cs typeface="Times New Roman" pitchFamily="18" charset="0"/>
              </a:rPr>
              <a:t>V rozvitém přísudku můžeme označit základ přísudku (sloveso)  – </a:t>
            </a:r>
            <a:r>
              <a:rPr lang="cs-CZ" sz="1200" b="1" dirty="0" smtClean="0">
                <a:solidFill>
                  <a:srgbClr val="7030A0"/>
                </a:solidFill>
                <a:latin typeface="Times New Roman" pitchFamily="18" charset="0"/>
                <a:cs typeface="Times New Roman" pitchFamily="18" charset="0"/>
              </a:rPr>
              <a:t>přísudek holý = je.</a:t>
            </a:r>
          </a:p>
        </p:txBody>
      </p:sp>
      <p:cxnSp>
        <p:nvCxnSpPr>
          <p:cNvPr id="9" name="Přímá spojnice 8"/>
          <p:cNvCxnSpPr/>
          <p:nvPr/>
        </p:nvCxnSpPr>
        <p:spPr>
          <a:xfrm>
            <a:off x="3851920" y="1563638"/>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p:nvPr/>
        </p:nvCxnSpPr>
        <p:spPr>
          <a:xfrm flipV="1">
            <a:off x="3419872" y="1923678"/>
            <a:ext cx="0"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flipV="1">
            <a:off x="5004048" y="1923678"/>
            <a:ext cx="0"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Přímá spojnice 20"/>
          <p:cNvCxnSpPr/>
          <p:nvPr/>
        </p:nvCxnSpPr>
        <p:spPr>
          <a:xfrm>
            <a:off x="3419872" y="192367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Přímá spojnice 22"/>
          <p:cNvCxnSpPr/>
          <p:nvPr/>
        </p:nvCxnSpPr>
        <p:spPr>
          <a:xfrm>
            <a:off x="3419872" y="2067694"/>
            <a:ext cx="158417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2429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3089" y="430887"/>
            <a:ext cx="1787341" cy="594066"/>
          </a:xfrm>
        </p:spPr>
        <p:txBody>
          <a:bodyPr>
            <a:normAutofit/>
          </a:bodyPr>
          <a:lstStyle/>
          <a:p>
            <a:pPr algn="l"/>
            <a:r>
              <a:rPr lang="cs-CZ" sz="2500" b="1" dirty="0" smtClean="0">
                <a:latin typeface="Times New Roman" pitchFamily="18" charset="0"/>
                <a:cs typeface="Times New Roman" pitchFamily="18" charset="0"/>
              </a:rPr>
              <a:t>69.7 CLIL</a:t>
            </a:r>
            <a:endParaRPr lang="cs-CZ" sz="2500" b="1" dirty="0">
              <a:latin typeface="Times New Roman" pitchFamily="18" charset="0"/>
              <a:cs typeface="Times New Roman" pitchFamily="18" charset="0"/>
            </a:endParaRPr>
          </a:p>
        </p:txBody>
      </p:sp>
      <p:sp>
        <p:nvSpPr>
          <p:cNvPr id="17" name="TextovéPole 16"/>
          <p:cNvSpPr txBox="1"/>
          <p:nvPr/>
        </p:nvSpPr>
        <p:spPr>
          <a:xfrm>
            <a:off x="0" y="0"/>
            <a:ext cx="9144000" cy="430887"/>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200" b="1" dirty="0" smtClean="0">
                <a:solidFill>
                  <a:schemeClr val="accent3">
                    <a:lumMod val="50000"/>
                  </a:schemeClr>
                </a:solidFill>
                <a:latin typeface="Times New Roman" pitchFamily="18" charset="0"/>
                <a:cs typeface="Times New Roman" pitchFamily="18" charset="0"/>
              </a:rPr>
              <a:t>Český jazyk</a:t>
            </a:r>
          </a:p>
          <a:p>
            <a:endParaRPr lang="cs-CZ" sz="1000" dirty="0">
              <a:latin typeface="Times New Roman" pitchFamily="18" charset="0"/>
              <a:cs typeface="Times New Roman" pitchFamily="18" charset="0"/>
            </a:endParaRPr>
          </a:p>
        </p:txBody>
      </p:sp>
      <p:sp>
        <p:nvSpPr>
          <p:cNvPr id="4" name="TextovéPole 3"/>
          <p:cNvSpPr txBox="1"/>
          <p:nvPr/>
        </p:nvSpPr>
        <p:spPr>
          <a:xfrm>
            <a:off x="1952253" y="1799406"/>
            <a:ext cx="5292080" cy="400110"/>
          </a:xfrm>
          <a:prstGeom prst="rect">
            <a:avLst/>
          </a:prstGeom>
          <a:noFill/>
        </p:spPr>
        <p:txBody>
          <a:bodyPr wrap="square" rtlCol="0">
            <a:spAutoFit/>
          </a:bodyPr>
          <a:lstStyle/>
          <a:p>
            <a:r>
              <a:rPr lang="cs-CZ" sz="2000" b="1" dirty="0" err="1" smtClean="0">
                <a:latin typeface="Times New Roman" pitchFamily="18" charset="0"/>
                <a:cs typeface="Times New Roman" pitchFamily="18" charset="0"/>
              </a:rPr>
              <a:t>The</a:t>
            </a:r>
            <a:r>
              <a:rPr lang="cs-CZ" sz="2000" b="1" dirty="0" smtClean="0">
                <a:latin typeface="Times New Roman" pitchFamily="18" charset="0"/>
                <a:cs typeface="Times New Roman" pitchFamily="18" charset="0"/>
              </a:rPr>
              <a:t> </a:t>
            </a:r>
            <a:r>
              <a:rPr lang="cs-CZ" sz="2000" b="1" dirty="0" err="1" smtClean="0">
                <a:latin typeface="Times New Roman" pitchFamily="18" charset="0"/>
                <a:cs typeface="Times New Roman" pitchFamily="18" charset="0"/>
              </a:rPr>
              <a:t>capital</a:t>
            </a:r>
            <a:r>
              <a:rPr lang="cs-CZ" sz="2000" b="1" dirty="0" smtClean="0">
                <a:latin typeface="Times New Roman" pitchFamily="18" charset="0"/>
                <a:cs typeface="Times New Roman" pitchFamily="18" charset="0"/>
              </a:rPr>
              <a:t> city </a:t>
            </a:r>
            <a:r>
              <a:rPr lang="cs-CZ" sz="2000" b="1" dirty="0" err="1" smtClean="0">
                <a:latin typeface="Times New Roman" pitchFamily="18" charset="0"/>
                <a:cs typeface="Times New Roman" pitchFamily="18" charset="0"/>
              </a:rPr>
              <a:t>of</a:t>
            </a:r>
            <a:r>
              <a:rPr lang="cs-CZ" sz="2000" b="1" dirty="0" smtClean="0">
                <a:latin typeface="Times New Roman" pitchFamily="18" charset="0"/>
                <a:cs typeface="Times New Roman" pitchFamily="18" charset="0"/>
              </a:rPr>
              <a:t> Czech Republic </a:t>
            </a:r>
            <a:r>
              <a:rPr lang="cs-CZ" sz="2000" b="1" dirty="0" err="1" smtClean="0">
                <a:latin typeface="Times New Roman" pitchFamily="18" charset="0"/>
                <a:cs typeface="Times New Roman" pitchFamily="18" charset="0"/>
              </a:rPr>
              <a:t>is</a:t>
            </a:r>
            <a:r>
              <a:rPr lang="cs-CZ" sz="2000" b="1" dirty="0" smtClean="0">
                <a:latin typeface="Times New Roman" pitchFamily="18" charset="0"/>
                <a:cs typeface="Times New Roman" pitchFamily="18" charset="0"/>
              </a:rPr>
              <a:t> Prague.</a:t>
            </a:r>
          </a:p>
        </p:txBody>
      </p:sp>
      <p:sp>
        <p:nvSpPr>
          <p:cNvPr id="7" name="TextovéPole 6"/>
          <p:cNvSpPr txBox="1"/>
          <p:nvPr/>
        </p:nvSpPr>
        <p:spPr>
          <a:xfrm>
            <a:off x="3959932" y="771550"/>
            <a:ext cx="1314078" cy="307777"/>
          </a:xfrm>
          <a:prstGeom prst="rect">
            <a:avLst/>
          </a:prstGeom>
          <a:solidFill>
            <a:schemeClr val="bg1"/>
          </a:solidFill>
        </p:spPr>
        <p:txBody>
          <a:bodyPr wrap="square" rtlCol="0">
            <a:spAutoFit/>
          </a:bodyPr>
          <a:lstStyle/>
          <a:p>
            <a:r>
              <a:rPr lang="cs-CZ" sz="1400" dirty="0">
                <a:latin typeface="Times New Roman" pitchFamily="18" charset="0"/>
                <a:cs typeface="Times New Roman" pitchFamily="18" charset="0"/>
              </a:rPr>
              <a:t>s</a:t>
            </a:r>
            <a:r>
              <a:rPr lang="cs-CZ" sz="1400" dirty="0" smtClean="0">
                <a:latin typeface="Times New Roman" pitchFamily="18" charset="0"/>
                <a:cs typeface="Times New Roman" pitchFamily="18" charset="0"/>
              </a:rPr>
              <a:t>entence - věta</a:t>
            </a:r>
          </a:p>
        </p:txBody>
      </p:sp>
      <p:sp>
        <p:nvSpPr>
          <p:cNvPr id="8" name="TextovéPole 7"/>
          <p:cNvSpPr txBox="1"/>
          <p:nvPr/>
        </p:nvSpPr>
        <p:spPr>
          <a:xfrm>
            <a:off x="6588224" y="1334120"/>
            <a:ext cx="1422158" cy="307777"/>
          </a:xfrm>
          <a:prstGeom prst="rect">
            <a:avLst/>
          </a:prstGeom>
          <a:solidFill>
            <a:schemeClr val="bg1"/>
          </a:solidFill>
        </p:spPr>
        <p:txBody>
          <a:bodyPr wrap="square" rtlCol="0">
            <a:spAutoFit/>
          </a:bodyPr>
          <a:lstStyle/>
          <a:p>
            <a:r>
              <a:rPr lang="cs-CZ" sz="1400" dirty="0" err="1">
                <a:latin typeface="Times New Roman" pitchFamily="18" charset="0"/>
                <a:cs typeface="Times New Roman" pitchFamily="18" charset="0"/>
              </a:rPr>
              <a:t>s</a:t>
            </a:r>
            <a:r>
              <a:rPr lang="cs-CZ" sz="1400" dirty="0" err="1" smtClean="0">
                <a:latin typeface="Times New Roman" pitchFamily="18" charset="0"/>
                <a:cs typeface="Times New Roman" pitchFamily="18" charset="0"/>
              </a:rPr>
              <a:t>ubject</a:t>
            </a:r>
            <a:r>
              <a:rPr lang="cs-CZ" sz="1400" dirty="0" smtClean="0">
                <a:latin typeface="Times New Roman" pitchFamily="18" charset="0"/>
                <a:cs typeface="Times New Roman" pitchFamily="18" charset="0"/>
              </a:rPr>
              <a:t> - podmět</a:t>
            </a:r>
          </a:p>
        </p:txBody>
      </p:sp>
      <p:sp>
        <p:nvSpPr>
          <p:cNvPr id="9" name="TextovéPole 8"/>
          <p:cNvSpPr txBox="1"/>
          <p:nvPr/>
        </p:nvSpPr>
        <p:spPr>
          <a:xfrm>
            <a:off x="4724982" y="1334120"/>
            <a:ext cx="1647218" cy="307777"/>
          </a:xfrm>
          <a:prstGeom prst="rect">
            <a:avLst/>
          </a:prstGeom>
          <a:solidFill>
            <a:schemeClr val="bg1"/>
          </a:solidFill>
        </p:spPr>
        <p:txBody>
          <a:bodyPr wrap="square" rtlCol="0">
            <a:spAutoFit/>
          </a:bodyPr>
          <a:lstStyle/>
          <a:p>
            <a:r>
              <a:rPr lang="cs-CZ" sz="1400" dirty="0" err="1">
                <a:latin typeface="Times New Roman" pitchFamily="18" charset="0"/>
                <a:cs typeface="Times New Roman" pitchFamily="18" charset="0"/>
              </a:rPr>
              <a:t>p</a:t>
            </a:r>
            <a:r>
              <a:rPr lang="cs-CZ" sz="1400" dirty="0" err="1" smtClean="0">
                <a:latin typeface="Times New Roman" pitchFamily="18" charset="0"/>
                <a:cs typeface="Times New Roman" pitchFamily="18" charset="0"/>
              </a:rPr>
              <a:t>redicate</a:t>
            </a:r>
            <a:r>
              <a:rPr lang="cs-CZ" sz="1400" dirty="0" smtClean="0">
                <a:latin typeface="Times New Roman" pitchFamily="18" charset="0"/>
                <a:cs typeface="Times New Roman" pitchFamily="18" charset="0"/>
              </a:rPr>
              <a:t> - přísudek</a:t>
            </a:r>
          </a:p>
        </p:txBody>
      </p:sp>
      <p:sp>
        <p:nvSpPr>
          <p:cNvPr id="10" name="TextovéPole 9"/>
          <p:cNvSpPr txBox="1"/>
          <p:nvPr/>
        </p:nvSpPr>
        <p:spPr>
          <a:xfrm>
            <a:off x="4004903" y="2399604"/>
            <a:ext cx="1224136" cy="307777"/>
          </a:xfrm>
          <a:prstGeom prst="rect">
            <a:avLst/>
          </a:prstGeom>
          <a:solidFill>
            <a:schemeClr val="bg1"/>
          </a:solidFill>
        </p:spPr>
        <p:txBody>
          <a:bodyPr wrap="square" rtlCol="0">
            <a:spAutoFit/>
          </a:bodyPr>
          <a:lstStyle/>
          <a:p>
            <a:r>
              <a:rPr lang="cs-CZ" sz="1400" dirty="0">
                <a:latin typeface="Times New Roman" pitchFamily="18" charset="0"/>
                <a:cs typeface="Times New Roman" pitchFamily="18" charset="0"/>
              </a:rPr>
              <a:t>v</a:t>
            </a:r>
            <a:r>
              <a:rPr lang="cs-CZ" sz="1400" dirty="0" smtClean="0">
                <a:latin typeface="Times New Roman" pitchFamily="18" charset="0"/>
                <a:cs typeface="Times New Roman" pitchFamily="18" charset="0"/>
              </a:rPr>
              <a:t>erb - sloveso</a:t>
            </a:r>
          </a:p>
        </p:txBody>
      </p:sp>
      <p:sp>
        <p:nvSpPr>
          <p:cNvPr id="12" name="TextovéPole 11"/>
          <p:cNvSpPr txBox="1"/>
          <p:nvPr/>
        </p:nvSpPr>
        <p:spPr>
          <a:xfrm>
            <a:off x="935596" y="2392600"/>
            <a:ext cx="2052228" cy="307777"/>
          </a:xfrm>
          <a:prstGeom prst="rect">
            <a:avLst/>
          </a:prstGeom>
          <a:solidFill>
            <a:schemeClr val="bg1"/>
          </a:solidFill>
        </p:spPr>
        <p:txBody>
          <a:bodyPr wrap="square" rtlCol="0">
            <a:spAutoFit/>
          </a:bodyPr>
          <a:lstStyle/>
          <a:p>
            <a:r>
              <a:rPr lang="cs-CZ" sz="1400" dirty="0" err="1">
                <a:latin typeface="Times New Roman" pitchFamily="18" charset="0"/>
                <a:cs typeface="Times New Roman" pitchFamily="18" charset="0"/>
              </a:rPr>
              <a:t>n</a:t>
            </a:r>
            <a:r>
              <a:rPr lang="cs-CZ" sz="1400" dirty="0" err="1" smtClean="0">
                <a:latin typeface="Times New Roman" pitchFamily="18" charset="0"/>
                <a:cs typeface="Times New Roman" pitchFamily="18" charset="0"/>
              </a:rPr>
              <a:t>oun</a:t>
            </a:r>
            <a:r>
              <a:rPr lang="cs-CZ" sz="1400" dirty="0" smtClean="0">
                <a:latin typeface="Times New Roman" pitchFamily="18" charset="0"/>
                <a:cs typeface="Times New Roman" pitchFamily="18" charset="0"/>
              </a:rPr>
              <a:t> – podstatné jméno</a:t>
            </a:r>
          </a:p>
        </p:txBody>
      </p:sp>
      <p:sp>
        <p:nvSpPr>
          <p:cNvPr id="13" name="TextovéPole 12"/>
          <p:cNvSpPr txBox="1"/>
          <p:nvPr/>
        </p:nvSpPr>
        <p:spPr>
          <a:xfrm>
            <a:off x="6897842" y="2392599"/>
            <a:ext cx="1080120" cy="307777"/>
          </a:xfrm>
          <a:prstGeom prst="rect">
            <a:avLst/>
          </a:prstGeom>
          <a:solidFill>
            <a:schemeClr val="bg1"/>
          </a:solidFill>
        </p:spPr>
        <p:txBody>
          <a:bodyPr wrap="square" rtlCol="0">
            <a:spAutoFit/>
          </a:bodyPr>
          <a:lstStyle/>
          <a:p>
            <a:r>
              <a:rPr lang="cs-CZ" sz="1400" dirty="0" err="1">
                <a:latin typeface="Times New Roman" pitchFamily="18" charset="0"/>
                <a:cs typeface="Times New Roman" pitchFamily="18" charset="0"/>
              </a:rPr>
              <a:t>d</a:t>
            </a:r>
            <a:r>
              <a:rPr lang="cs-CZ" sz="1400" dirty="0" err="1" smtClean="0">
                <a:latin typeface="Times New Roman" pitchFamily="18" charset="0"/>
                <a:cs typeface="Times New Roman" pitchFamily="18" charset="0"/>
              </a:rPr>
              <a:t>ot</a:t>
            </a:r>
            <a:r>
              <a:rPr lang="cs-CZ" sz="1400" dirty="0" smtClean="0">
                <a:latin typeface="Times New Roman" pitchFamily="18" charset="0"/>
                <a:cs typeface="Times New Roman" pitchFamily="18" charset="0"/>
              </a:rPr>
              <a:t> – tečka</a:t>
            </a:r>
          </a:p>
        </p:txBody>
      </p:sp>
      <p:sp>
        <p:nvSpPr>
          <p:cNvPr id="14" name="TextovéPole 13"/>
          <p:cNvSpPr txBox="1"/>
          <p:nvPr/>
        </p:nvSpPr>
        <p:spPr>
          <a:xfrm>
            <a:off x="6732240" y="3025055"/>
            <a:ext cx="2376264" cy="307777"/>
          </a:xfrm>
          <a:prstGeom prst="rect">
            <a:avLst/>
          </a:prstGeom>
          <a:solidFill>
            <a:schemeClr val="bg1"/>
          </a:solidFill>
        </p:spPr>
        <p:txBody>
          <a:bodyPr wrap="square" rtlCol="0">
            <a:spAutoFit/>
          </a:bodyPr>
          <a:lstStyle/>
          <a:p>
            <a:r>
              <a:rPr lang="cs-CZ" sz="1400" dirty="0" err="1">
                <a:latin typeface="Times New Roman" pitchFamily="18" charset="0"/>
                <a:cs typeface="Times New Roman" pitchFamily="18" charset="0"/>
              </a:rPr>
              <a:t>e</a:t>
            </a:r>
            <a:r>
              <a:rPr lang="cs-CZ" sz="1400" dirty="0" err="1" smtClean="0">
                <a:latin typeface="Times New Roman" pitchFamily="18" charset="0"/>
                <a:cs typeface="Times New Roman" pitchFamily="18" charset="0"/>
              </a:rPr>
              <a:t>xclamation</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mark</a:t>
            </a:r>
            <a:r>
              <a:rPr lang="cs-CZ" sz="1400" dirty="0" smtClean="0">
                <a:latin typeface="Times New Roman" pitchFamily="18" charset="0"/>
                <a:cs typeface="Times New Roman" pitchFamily="18" charset="0"/>
              </a:rPr>
              <a:t> </a:t>
            </a:r>
            <a:r>
              <a:rPr lang="cs-CZ" sz="1400" dirty="0">
                <a:latin typeface="Times New Roman" pitchFamily="18" charset="0"/>
                <a:cs typeface="Times New Roman" pitchFamily="18" charset="0"/>
              </a:rPr>
              <a:t>– </a:t>
            </a:r>
            <a:r>
              <a:rPr lang="cs-CZ" sz="1400" dirty="0" smtClean="0">
                <a:latin typeface="Times New Roman" pitchFamily="18" charset="0"/>
                <a:cs typeface="Times New Roman" pitchFamily="18" charset="0"/>
              </a:rPr>
              <a:t>vykřičník</a:t>
            </a:r>
          </a:p>
        </p:txBody>
      </p:sp>
      <p:sp>
        <p:nvSpPr>
          <p:cNvPr id="15" name="TextovéPole 14"/>
          <p:cNvSpPr txBox="1"/>
          <p:nvPr/>
        </p:nvSpPr>
        <p:spPr>
          <a:xfrm>
            <a:off x="6897842" y="3588664"/>
            <a:ext cx="2016224" cy="307777"/>
          </a:xfrm>
          <a:prstGeom prst="rect">
            <a:avLst/>
          </a:prstGeom>
          <a:solidFill>
            <a:schemeClr val="bg1"/>
          </a:solidFill>
        </p:spPr>
        <p:txBody>
          <a:bodyPr wrap="square" rtlCol="0">
            <a:spAutoFit/>
          </a:bodyPr>
          <a:lstStyle/>
          <a:p>
            <a:r>
              <a:rPr lang="cs-CZ" sz="1400" dirty="0" err="1">
                <a:latin typeface="Times New Roman" pitchFamily="18" charset="0"/>
                <a:cs typeface="Times New Roman" pitchFamily="18" charset="0"/>
              </a:rPr>
              <a:t>q</a:t>
            </a:r>
            <a:r>
              <a:rPr lang="cs-CZ" sz="1400" dirty="0" err="1" smtClean="0">
                <a:latin typeface="Times New Roman" pitchFamily="18" charset="0"/>
                <a:cs typeface="Times New Roman" pitchFamily="18" charset="0"/>
              </a:rPr>
              <a:t>uestion</a:t>
            </a:r>
            <a:r>
              <a:rPr lang="cs-CZ" sz="1400" dirty="0" smtClean="0">
                <a:latin typeface="Times New Roman" pitchFamily="18" charset="0"/>
                <a:cs typeface="Times New Roman" pitchFamily="18" charset="0"/>
              </a:rPr>
              <a:t> </a:t>
            </a:r>
            <a:r>
              <a:rPr lang="cs-CZ" sz="1400" dirty="0" err="1" smtClean="0">
                <a:latin typeface="Times New Roman" pitchFamily="18" charset="0"/>
                <a:cs typeface="Times New Roman" pitchFamily="18" charset="0"/>
              </a:rPr>
              <a:t>mark</a:t>
            </a:r>
            <a:r>
              <a:rPr lang="cs-CZ" sz="1400" dirty="0" smtClean="0">
                <a:latin typeface="Times New Roman" pitchFamily="18" charset="0"/>
                <a:cs typeface="Times New Roman" pitchFamily="18" charset="0"/>
              </a:rPr>
              <a:t> – otazník</a:t>
            </a:r>
          </a:p>
        </p:txBody>
      </p:sp>
      <p:pic>
        <p:nvPicPr>
          <p:cNvPr id="1027" name="Picture 3" descr="C:\Users\kopcanova\AppData\Local\Microsoft\Windows\Temporary Internet Files\Content.IE5\I7CUYJIQ\MM900336396[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26737" y="4155926"/>
            <a:ext cx="758434" cy="75843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kopcanova\AppData\Local\Microsoft\Windows\Temporary Internet Files\Content.IE5\DRYE72BI\MC900442128[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12588" y="2932412"/>
            <a:ext cx="936104" cy="93610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kopcanova\AppData\Local\Microsoft\Windows\Temporary Internet Files\Content.IE5\Y03D9M1F\MP900438643[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6589" y="2932412"/>
            <a:ext cx="3090242" cy="206310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kopcanova\AppData\Local\Microsoft\Windows\Temporary Internet Files\Content.IE5\I7CUYJIQ\MC90041512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38625" y="3588664"/>
            <a:ext cx="1919335" cy="1413850"/>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Přímá spojnice se šipkou 17"/>
          <p:cNvCxnSpPr/>
          <p:nvPr/>
        </p:nvCxnSpPr>
        <p:spPr>
          <a:xfrm flipH="1">
            <a:off x="3638625" y="1079327"/>
            <a:ext cx="789359" cy="4086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a:off x="5868144" y="1641897"/>
            <a:ext cx="0" cy="1575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H="1">
            <a:off x="6897842" y="1720651"/>
            <a:ext cx="628895" cy="2030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H="1" flipV="1">
            <a:off x="6897842" y="2067694"/>
            <a:ext cx="314447" cy="3249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p:nvPr/>
        </p:nvCxnSpPr>
        <p:spPr>
          <a:xfrm flipH="1" flipV="1">
            <a:off x="6448692" y="3219823"/>
            <a:ext cx="165602" cy="668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a:stCxn id="15" idx="2"/>
          </p:cNvCxnSpPr>
          <p:nvPr/>
        </p:nvCxnSpPr>
        <p:spPr>
          <a:xfrm>
            <a:off x="7905954" y="3896441"/>
            <a:ext cx="0" cy="2594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Přímá spojnice se šipkou 29"/>
          <p:cNvCxnSpPr/>
          <p:nvPr/>
        </p:nvCxnSpPr>
        <p:spPr>
          <a:xfrm flipH="1">
            <a:off x="5229040" y="2199516"/>
            <a:ext cx="567096" cy="1930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4" name="Přímá spojnice se šipkou 1023"/>
          <p:cNvCxnSpPr/>
          <p:nvPr/>
        </p:nvCxnSpPr>
        <p:spPr>
          <a:xfrm flipH="1">
            <a:off x="2987824" y="2199516"/>
            <a:ext cx="519007" cy="200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0151" y="498603"/>
            <a:ext cx="2916832" cy="594066"/>
          </a:xfrm>
        </p:spPr>
        <p:txBody>
          <a:bodyPr>
            <a:normAutofit/>
          </a:bodyPr>
          <a:lstStyle/>
          <a:p>
            <a:pPr algn="l"/>
            <a:r>
              <a:rPr lang="cs-CZ" sz="2500" b="1" dirty="0" smtClean="0">
                <a:latin typeface="Times New Roman" pitchFamily="18" charset="0"/>
                <a:cs typeface="Times New Roman" pitchFamily="18" charset="0"/>
              </a:rPr>
              <a:t>69.8 Test znalostí</a:t>
            </a:r>
            <a:endParaRPr lang="cs-CZ" sz="2500" b="1" dirty="0">
              <a:latin typeface="Times New Roman" pitchFamily="18" charset="0"/>
              <a:cs typeface="Times New Roman" pitchFamily="18" charset="0"/>
            </a:endParaRPr>
          </a:p>
        </p:txBody>
      </p:sp>
      <p:sp>
        <p:nvSpPr>
          <p:cNvPr id="13" name="TextovéPole 12"/>
          <p:cNvSpPr txBox="1"/>
          <p:nvPr/>
        </p:nvSpPr>
        <p:spPr>
          <a:xfrm>
            <a:off x="7364691" y="1203598"/>
            <a:ext cx="1728192" cy="307777"/>
          </a:xfrm>
          <a:prstGeom prst="rect">
            <a:avLst/>
          </a:prstGeom>
          <a:noFill/>
        </p:spPr>
        <p:txBody>
          <a:bodyPr wrap="square" rtlCol="0">
            <a:spAutoFit/>
          </a:bodyPr>
          <a:lstStyle/>
          <a:p>
            <a:pPr algn="ctr"/>
            <a:r>
              <a:rPr lang="cs-CZ" sz="1400" b="1" dirty="0" smtClean="0">
                <a:solidFill>
                  <a:srgbClr val="813763"/>
                </a:solidFill>
                <a:latin typeface="Times New Roman" pitchFamily="18" charset="0"/>
                <a:cs typeface="Times New Roman" pitchFamily="18" charset="0"/>
              </a:rPr>
              <a:t>Správné odpovědi:</a:t>
            </a:r>
            <a:endParaRPr lang="cs-CZ" sz="1400" b="1" dirty="0">
              <a:solidFill>
                <a:srgbClr val="813763"/>
              </a:solidFill>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3708648655"/>
              </p:ext>
            </p:extLst>
          </p:nvPr>
        </p:nvGraphicFramePr>
        <p:xfrm>
          <a:off x="179510" y="1131590"/>
          <a:ext cx="7056786" cy="3596640"/>
        </p:xfrm>
        <a:graphic>
          <a:graphicData uri="http://schemas.openxmlformats.org/drawingml/2006/table">
            <a:tbl>
              <a:tblPr firstRow="1" bandRow="1">
                <a:effectLst>
                  <a:innerShdw blurRad="63500" dist="50800" dir="8100000">
                    <a:prstClr val="black">
                      <a:alpha val="50000"/>
                    </a:prstClr>
                  </a:innerShdw>
                </a:effectLst>
                <a:tableStyleId>{5C22544A-7EE6-4342-B048-85BDC9FD1C3A}</a:tableStyleId>
              </a:tblPr>
              <a:tblGrid>
                <a:gridCol w="3384378"/>
                <a:gridCol w="3672408"/>
              </a:tblGrid>
              <a:tr h="1776122">
                <a:tc>
                  <a:txBody>
                    <a:bodyPr/>
                    <a:lstStyle/>
                    <a:p>
                      <a:pPr marL="342900" indent="-342900" algn="l">
                        <a:buAutoNum type="arabicPeriod"/>
                      </a:pPr>
                      <a:r>
                        <a:rPr lang="cs-CZ" sz="1600" b="1" baseline="0" dirty="0" smtClean="0">
                          <a:solidFill>
                            <a:schemeClr val="tx1"/>
                          </a:solidFill>
                          <a:latin typeface="Times New Roman" pitchFamily="18" charset="0"/>
                          <a:cs typeface="Times New Roman" pitchFamily="18" charset="0"/>
                        </a:rPr>
                        <a:t>Kolik slovesných tvarů má</a:t>
                      </a:r>
                    </a:p>
                    <a:p>
                      <a:pPr marL="0" indent="0" algn="l">
                        <a:buNone/>
                      </a:pPr>
                      <a:r>
                        <a:rPr lang="cs-CZ" sz="1600" b="1" baseline="0" dirty="0" smtClean="0">
                          <a:solidFill>
                            <a:schemeClr val="tx1"/>
                          </a:solidFill>
                          <a:latin typeface="Times New Roman" pitchFamily="18" charset="0"/>
                          <a:cs typeface="Times New Roman" pitchFamily="18" charset="0"/>
                        </a:rPr>
                        <a:t>jednoduchá věta?</a:t>
                      </a:r>
                    </a:p>
                    <a:p>
                      <a:pPr marL="0" indent="0" algn="l">
                        <a:buNone/>
                      </a:pPr>
                      <a:endParaRPr lang="cs-CZ" sz="1600" b="1" baseline="0" dirty="0" smtClean="0">
                        <a:solidFill>
                          <a:schemeClr val="tx1"/>
                        </a:solidFill>
                        <a:latin typeface="Times New Roman" pitchFamily="18" charset="0"/>
                        <a:cs typeface="Times New Roman" pitchFamily="18" charset="0"/>
                      </a:endParaRP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1</a:t>
                      </a: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2</a:t>
                      </a: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žádný</a:t>
                      </a: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několik</a:t>
                      </a:r>
                    </a:p>
                  </a:txBody>
                  <a:tcPr>
                    <a:solidFill>
                      <a:srgbClr val="FFFF99"/>
                    </a:solidFill>
                  </a:tcPr>
                </a:tc>
                <a:tc>
                  <a:txBody>
                    <a:bodyPr/>
                    <a:lstStyle/>
                    <a:p>
                      <a:pPr marL="342900" indent="-342900" algn="l">
                        <a:buNone/>
                      </a:pPr>
                      <a:r>
                        <a:rPr lang="cs-CZ" sz="1600" b="1" dirty="0" smtClean="0">
                          <a:solidFill>
                            <a:schemeClr val="tx1"/>
                          </a:solidFill>
                          <a:latin typeface="Times New Roman" pitchFamily="18" charset="0"/>
                          <a:cs typeface="Times New Roman" pitchFamily="18" charset="0"/>
                        </a:rPr>
                        <a:t>3.</a:t>
                      </a:r>
                      <a:r>
                        <a:rPr lang="cs-CZ" sz="1600" b="1" baseline="0" dirty="0" smtClean="0">
                          <a:solidFill>
                            <a:schemeClr val="tx1"/>
                          </a:solidFill>
                          <a:latin typeface="Times New Roman" pitchFamily="18" charset="0"/>
                          <a:cs typeface="Times New Roman" pitchFamily="18" charset="0"/>
                        </a:rPr>
                        <a:t> Jaký slovní druhy tvoří nejčastěji</a:t>
                      </a:r>
                    </a:p>
                    <a:p>
                      <a:pPr marL="342900" indent="-342900" algn="l">
                        <a:buNone/>
                      </a:pPr>
                      <a:r>
                        <a:rPr lang="cs-CZ" sz="1600" b="1" baseline="0" dirty="0" smtClean="0">
                          <a:solidFill>
                            <a:schemeClr val="tx1"/>
                          </a:solidFill>
                          <a:latin typeface="Times New Roman" pitchFamily="18" charset="0"/>
                          <a:cs typeface="Times New Roman" pitchFamily="18" charset="0"/>
                        </a:rPr>
                        <a:t>přísudek?</a:t>
                      </a:r>
                    </a:p>
                    <a:p>
                      <a:pPr marL="342900" indent="-342900" algn="l">
                        <a:buNone/>
                      </a:pPr>
                      <a:endParaRPr lang="cs-CZ" sz="1600" b="1" baseline="0" dirty="0" smtClean="0">
                        <a:solidFill>
                          <a:schemeClr val="tx1"/>
                        </a:solidFill>
                        <a:latin typeface="Times New Roman" pitchFamily="18" charset="0"/>
                        <a:cs typeface="Times New Roman" pitchFamily="18" charset="0"/>
                      </a:endParaRP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sloveso</a:t>
                      </a: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číslovka</a:t>
                      </a: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předložka</a:t>
                      </a: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podstatné jméno</a:t>
                      </a:r>
                      <a:endParaRPr lang="cs-CZ" b="0" dirty="0">
                        <a:solidFill>
                          <a:schemeClr val="tx1"/>
                        </a:solidFill>
                        <a:latin typeface="Times New Roman" pitchFamily="18" charset="0"/>
                        <a:cs typeface="Times New Roman" pitchFamily="18" charset="0"/>
                      </a:endParaRPr>
                    </a:p>
                  </a:txBody>
                  <a:tcPr>
                    <a:solidFill>
                      <a:srgbClr val="FFFF99"/>
                    </a:solidFill>
                  </a:tcPr>
                </a:tc>
              </a:tr>
              <a:tr h="1776122">
                <a:tc>
                  <a:txBody>
                    <a:bodyPr/>
                    <a:lstStyle/>
                    <a:p>
                      <a:pPr marL="342900" indent="-342900" algn="l">
                        <a:buNone/>
                      </a:pPr>
                      <a:r>
                        <a:rPr lang="cs-CZ" sz="1600" b="1" dirty="0" smtClean="0">
                          <a:solidFill>
                            <a:schemeClr val="tx1"/>
                          </a:solidFill>
                          <a:latin typeface="Times New Roman" pitchFamily="18" charset="0"/>
                          <a:cs typeface="Times New Roman" pitchFamily="18" charset="0"/>
                        </a:rPr>
                        <a:t>2.</a:t>
                      </a:r>
                      <a:r>
                        <a:rPr lang="cs-CZ" sz="1600" b="1" baseline="0" dirty="0" smtClean="0">
                          <a:solidFill>
                            <a:schemeClr val="tx1"/>
                          </a:solidFill>
                          <a:latin typeface="Times New Roman" pitchFamily="18" charset="0"/>
                          <a:cs typeface="Times New Roman" pitchFamily="18" charset="0"/>
                        </a:rPr>
                        <a:t> V jakém pádě musí být podmět?</a:t>
                      </a:r>
                    </a:p>
                    <a:p>
                      <a:pPr marL="342900" indent="-342900" algn="l">
                        <a:buNone/>
                      </a:pPr>
                      <a:endParaRPr lang="cs-CZ" sz="1600" b="1" baseline="0" dirty="0" smtClean="0">
                        <a:solidFill>
                          <a:schemeClr val="tx1"/>
                        </a:solidFill>
                        <a:latin typeface="Times New Roman" pitchFamily="18" charset="0"/>
                        <a:cs typeface="Times New Roman" pitchFamily="18" charset="0"/>
                      </a:endParaRP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7.</a:t>
                      </a: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8.</a:t>
                      </a: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1.</a:t>
                      </a:r>
                    </a:p>
                    <a:p>
                      <a:pPr marL="342900" indent="-342900" algn="l">
                        <a:buFont typeface="+mj-lt"/>
                        <a:buAutoNum type="alphaLcParenR"/>
                      </a:pPr>
                      <a:r>
                        <a:rPr lang="cs-CZ" sz="1600" b="0" baseline="0" dirty="0" smtClean="0">
                          <a:solidFill>
                            <a:schemeClr val="tx1"/>
                          </a:solidFill>
                          <a:latin typeface="Times New Roman" pitchFamily="18" charset="0"/>
                          <a:cs typeface="Times New Roman" pitchFamily="18" charset="0"/>
                        </a:rPr>
                        <a:t>2.</a:t>
                      </a:r>
                      <a:endParaRPr lang="cs-CZ" b="0" dirty="0">
                        <a:solidFill>
                          <a:schemeClr val="tx1"/>
                        </a:solidFill>
                        <a:latin typeface="Times New Roman" pitchFamily="18" charset="0"/>
                        <a:cs typeface="Times New Roman" pitchFamily="18" charset="0"/>
                      </a:endParaRPr>
                    </a:p>
                  </a:txBody>
                  <a:tcPr>
                    <a:solidFill>
                      <a:srgbClr val="FFFF9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b="1" dirty="0" smtClean="0">
                          <a:solidFill>
                            <a:schemeClr val="tx1"/>
                          </a:solidFill>
                          <a:latin typeface="Times New Roman" pitchFamily="18" charset="0"/>
                          <a:cs typeface="Times New Roman" pitchFamily="18" charset="0"/>
                        </a:rPr>
                        <a:t>4. Co</a:t>
                      </a:r>
                      <a:r>
                        <a:rPr lang="cs-CZ" sz="1600" b="1" baseline="0" dirty="0" smtClean="0">
                          <a:solidFill>
                            <a:schemeClr val="tx1"/>
                          </a:solidFill>
                          <a:latin typeface="Times New Roman" pitchFamily="18" charset="0"/>
                          <a:cs typeface="Times New Roman" pitchFamily="18" charset="0"/>
                        </a:rPr>
                        <a:t> tvoří základní skladební dvojici?</a:t>
                      </a:r>
                    </a:p>
                    <a:p>
                      <a:pPr marL="0" marR="0" indent="0" algn="l" defTabSz="914400" rtl="0" eaLnBrk="1" fontAlgn="auto" latinLnBrk="0" hangingPunct="1">
                        <a:lnSpc>
                          <a:spcPct val="100000"/>
                        </a:lnSpc>
                        <a:spcBef>
                          <a:spcPts val="0"/>
                        </a:spcBef>
                        <a:spcAft>
                          <a:spcPts val="0"/>
                        </a:spcAft>
                        <a:buClrTx/>
                        <a:buSzTx/>
                        <a:buFontTx/>
                        <a:buNone/>
                        <a:tabLst/>
                        <a:defRPr/>
                      </a:pPr>
                      <a:endParaRPr lang="cs-CZ" sz="1600" b="1" baseline="0" dirty="0" smtClean="0">
                        <a:solidFill>
                          <a:schemeClr val="tx1"/>
                        </a:solidFill>
                        <a:latin typeface="Times New Roman" pitchFamily="18" charset="0"/>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 typeface="+mj-lt"/>
                        <a:buAutoNum type="alphaLcParenR"/>
                        <a:tabLst/>
                        <a:defRPr/>
                      </a:pPr>
                      <a:r>
                        <a:rPr lang="cs-CZ" sz="1600" b="0" baseline="0" dirty="0" smtClean="0">
                          <a:solidFill>
                            <a:schemeClr val="tx1"/>
                          </a:solidFill>
                          <a:latin typeface="Times New Roman" pitchFamily="18" charset="0"/>
                          <a:cs typeface="Times New Roman" pitchFamily="18" charset="0"/>
                        </a:rPr>
                        <a:t>přísudek a přívlastek</a:t>
                      </a:r>
                    </a:p>
                    <a:p>
                      <a:pPr marL="342900" marR="0" indent="-342900" algn="l" defTabSz="914400" rtl="0" eaLnBrk="1" fontAlgn="auto" latinLnBrk="0" hangingPunct="1">
                        <a:lnSpc>
                          <a:spcPct val="100000"/>
                        </a:lnSpc>
                        <a:spcBef>
                          <a:spcPts val="0"/>
                        </a:spcBef>
                        <a:spcAft>
                          <a:spcPts val="0"/>
                        </a:spcAft>
                        <a:buClrTx/>
                        <a:buSzTx/>
                        <a:buFont typeface="+mj-lt"/>
                        <a:buAutoNum type="alphaLcParenR"/>
                        <a:tabLst/>
                        <a:defRPr/>
                      </a:pPr>
                      <a:r>
                        <a:rPr lang="cs-CZ" sz="1600" b="0" baseline="0" dirty="0" smtClean="0">
                          <a:solidFill>
                            <a:schemeClr val="tx1"/>
                          </a:solidFill>
                          <a:latin typeface="Times New Roman" pitchFamily="18" charset="0"/>
                          <a:cs typeface="Times New Roman" pitchFamily="18" charset="0"/>
                        </a:rPr>
                        <a:t>podmět a předmět</a:t>
                      </a:r>
                    </a:p>
                    <a:p>
                      <a:pPr marL="342900" marR="0" indent="-342900" algn="l" defTabSz="914400" rtl="0" eaLnBrk="1" fontAlgn="auto" latinLnBrk="0" hangingPunct="1">
                        <a:lnSpc>
                          <a:spcPct val="100000"/>
                        </a:lnSpc>
                        <a:spcBef>
                          <a:spcPts val="0"/>
                        </a:spcBef>
                        <a:spcAft>
                          <a:spcPts val="0"/>
                        </a:spcAft>
                        <a:buClrTx/>
                        <a:buSzTx/>
                        <a:buFont typeface="+mj-lt"/>
                        <a:buAutoNum type="alphaLcParenR"/>
                        <a:tabLst/>
                        <a:defRPr/>
                      </a:pPr>
                      <a:r>
                        <a:rPr lang="cs-CZ" sz="1600" b="0" baseline="0" dirty="0" smtClean="0">
                          <a:solidFill>
                            <a:schemeClr val="tx1"/>
                          </a:solidFill>
                          <a:latin typeface="Times New Roman" pitchFamily="18" charset="0"/>
                          <a:cs typeface="Times New Roman" pitchFamily="18" charset="0"/>
                        </a:rPr>
                        <a:t>podmět a přísudek</a:t>
                      </a:r>
                    </a:p>
                    <a:p>
                      <a:pPr marL="342900" marR="0" indent="-342900" algn="l" defTabSz="914400" rtl="0" eaLnBrk="1" fontAlgn="auto" latinLnBrk="0" hangingPunct="1">
                        <a:lnSpc>
                          <a:spcPct val="100000"/>
                        </a:lnSpc>
                        <a:spcBef>
                          <a:spcPts val="0"/>
                        </a:spcBef>
                        <a:spcAft>
                          <a:spcPts val="0"/>
                        </a:spcAft>
                        <a:buClrTx/>
                        <a:buSzTx/>
                        <a:buFont typeface="+mj-lt"/>
                        <a:buAutoNum type="alphaLcParenR"/>
                        <a:tabLst/>
                        <a:defRPr/>
                      </a:pPr>
                      <a:r>
                        <a:rPr lang="cs-CZ" sz="1600" b="0" baseline="0" dirty="0" smtClean="0">
                          <a:solidFill>
                            <a:schemeClr val="tx1"/>
                          </a:solidFill>
                          <a:latin typeface="Times New Roman" pitchFamily="18" charset="0"/>
                          <a:cs typeface="Times New Roman" pitchFamily="18" charset="0"/>
                        </a:rPr>
                        <a:t>podmět a </a:t>
                      </a:r>
                      <a:r>
                        <a:rPr lang="cs-CZ" sz="1600" b="0" baseline="0" dirty="0" err="1" smtClean="0">
                          <a:solidFill>
                            <a:schemeClr val="tx1"/>
                          </a:solidFill>
                          <a:latin typeface="Times New Roman" pitchFamily="18" charset="0"/>
                          <a:cs typeface="Times New Roman" pitchFamily="18" charset="0"/>
                        </a:rPr>
                        <a:t>přísoudek</a:t>
                      </a:r>
                      <a:endParaRPr lang="cs-CZ" sz="1600" b="0" baseline="0" dirty="0" smtClean="0">
                        <a:solidFill>
                          <a:schemeClr val="tx1"/>
                        </a:solidFill>
                        <a:latin typeface="Times New Roman" pitchFamily="18" charset="0"/>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 typeface="+mj-lt"/>
                        <a:buAutoNum type="alphaLcParenR"/>
                        <a:tabLst/>
                        <a:defRPr/>
                      </a:pPr>
                      <a:endParaRPr lang="cs-CZ" sz="1600" b="1" baseline="0" dirty="0" smtClean="0">
                        <a:solidFill>
                          <a:schemeClr val="tx1"/>
                        </a:solidFill>
                        <a:latin typeface="Times New Roman" pitchFamily="18" charset="0"/>
                        <a:cs typeface="Times New Roman" pitchFamily="18" charset="0"/>
                      </a:endParaRPr>
                    </a:p>
                  </a:txBody>
                  <a:tcPr>
                    <a:solidFill>
                      <a:srgbClr val="FFFF99"/>
                    </a:solidFill>
                  </a:tcPr>
                </a:tc>
              </a:tr>
            </a:tbl>
          </a:graphicData>
        </a:graphic>
      </p:graphicFrame>
      <p:sp>
        <p:nvSpPr>
          <p:cNvPr id="16" name="TextovéPole 15"/>
          <p:cNvSpPr txBox="1"/>
          <p:nvPr/>
        </p:nvSpPr>
        <p:spPr>
          <a:xfrm>
            <a:off x="7976759" y="1511375"/>
            <a:ext cx="504056" cy="1815882"/>
          </a:xfrm>
          <a:prstGeom prst="rect">
            <a:avLst/>
          </a:prstGeom>
          <a:noFill/>
        </p:spPr>
        <p:txBody>
          <a:bodyPr wrap="square" rtlCol="0">
            <a:spAutoFit/>
          </a:bodyPr>
          <a:lstStyle/>
          <a:p>
            <a:pPr marL="228600" indent="-228600">
              <a:buAutoNum type="arabicPeriod"/>
            </a:pPr>
            <a:endParaRPr lang="cs-CZ" sz="1600" dirty="0" smtClean="0">
              <a:latin typeface="Times New Roman" pitchFamily="18" charset="0"/>
              <a:cs typeface="Times New Roman" pitchFamily="18" charset="0"/>
            </a:endParaRPr>
          </a:p>
          <a:p>
            <a:pPr marL="228600" indent="-228600">
              <a:buAutoNum type="arabicPeriod"/>
            </a:pPr>
            <a:r>
              <a:rPr lang="cs-CZ" sz="1600" b="1" dirty="0" smtClean="0">
                <a:latin typeface="Times New Roman" pitchFamily="18" charset="0"/>
                <a:cs typeface="Times New Roman" pitchFamily="18" charset="0"/>
              </a:rPr>
              <a:t>a</a:t>
            </a:r>
          </a:p>
          <a:p>
            <a:pPr marL="228600" indent="-228600">
              <a:buAutoNum type="arabicPeriod"/>
            </a:pPr>
            <a:r>
              <a:rPr lang="cs-CZ" sz="1600" b="1" dirty="0" smtClean="0">
                <a:latin typeface="Times New Roman" pitchFamily="18" charset="0"/>
                <a:cs typeface="Times New Roman" pitchFamily="18" charset="0"/>
              </a:rPr>
              <a:t>c</a:t>
            </a:r>
          </a:p>
          <a:p>
            <a:pPr marL="228600" indent="-228600">
              <a:buAutoNum type="arabicPeriod"/>
            </a:pPr>
            <a:r>
              <a:rPr lang="cs-CZ" sz="1600" b="1" dirty="0" smtClean="0">
                <a:latin typeface="Times New Roman" pitchFamily="18" charset="0"/>
                <a:cs typeface="Times New Roman" pitchFamily="18" charset="0"/>
              </a:rPr>
              <a:t>a</a:t>
            </a:r>
          </a:p>
          <a:p>
            <a:pPr marL="228600" indent="-228600">
              <a:buAutoNum type="arabicPeriod"/>
            </a:pPr>
            <a:r>
              <a:rPr lang="cs-CZ" sz="1600" b="1" dirty="0" smtClean="0">
                <a:latin typeface="Times New Roman" pitchFamily="18" charset="0"/>
                <a:cs typeface="Times New Roman" pitchFamily="18" charset="0"/>
              </a:rPr>
              <a:t>c</a:t>
            </a:r>
          </a:p>
          <a:p>
            <a:pPr marL="228600" indent="-228600">
              <a:buAutoNum type="arabicPeriod"/>
            </a:pPr>
            <a:endParaRPr lang="cs-CZ" sz="1600" dirty="0" smtClean="0">
              <a:latin typeface="Times New Roman" pitchFamily="18" charset="0"/>
              <a:cs typeface="Times New Roman" pitchFamily="18" charset="0"/>
            </a:endParaRPr>
          </a:p>
          <a:p>
            <a:pPr marL="228600" indent="-228600"/>
            <a:endParaRPr lang="cs-CZ" sz="1600" dirty="0">
              <a:latin typeface="Times New Roman" pitchFamily="18" charset="0"/>
              <a:cs typeface="Times New Roman" pitchFamily="18" charset="0"/>
            </a:endParaRPr>
          </a:p>
        </p:txBody>
      </p:sp>
      <p:sp>
        <p:nvSpPr>
          <p:cNvPr id="17" name="TextovéPole 16"/>
          <p:cNvSpPr txBox="1"/>
          <p:nvPr/>
        </p:nvSpPr>
        <p:spPr>
          <a:xfrm>
            <a:off x="7532712" y="4236318"/>
            <a:ext cx="1440160" cy="307777"/>
          </a:xfrm>
          <a:prstGeom prst="rect">
            <a:avLst/>
          </a:prstGeom>
          <a:noFill/>
        </p:spPr>
        <p:txBody>
          <a:bodyPr wrap="square" rtlCol="0">
            <a:spAutoFit/>
          </a:bodyPr>
          <a:lstStyle/>
          <a:p>
            <a:r>
              <a:rPr lang="cs-CZ" sz="1400" dirty="0" smtClean="0">
                <a:solidFill>
                  <a:srgbClr val="813763"/>
                </a:solidFill>
                <a:latin typeface="Times New Roman" pitchFamily="18" charset="0"/>
                <a:cs typeface="Times New Roman" pitchFamily="18" charset="0"/>
              </a:rPr>
              <a:t>Test  na známku</a:t>
            </a:r>
            <a:endParaRPr lang="cs-CZ" sz="1400" dirty="0">
              <a:solidFill>
                <a:srgbClr val="813763"/>
              </a:solidFill>
              <a:latin typeface="Times New Roman" pitchFamily="18" charset="0"/>
              <a:cs typeface="Times New Roman" pitchFamily="18" charset="0"/>
            </a:endParaRPr>
          </a:p>
        </p:txBody>
      </p:sp>
      <p:sp>
        <p:nvSpPr>
          <p:cNvPr id="14" name="TextovéPole 13"/>
          <p:cNvSpPr txBox="1"/>
          <p:nvPr/>
        </p:nvSpPr>
        <p:spPr>
          <a:xfrm>
            <a:off x="0" y="0"/>
            <a:ext cx="9144000" cy="430887"/>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2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anim calcmode="lin" valueType="num">
                                      <p:cBhvr>
                                        <p:cTn id="20" dur="1000" fill="hold"/>
                                        <p:tgtEl>
                                          <p:spTgt spid="13"/>
                                        </p:tgtEl>
                                        <p:attrNameLst>
                                          <p:attrName>ppt_x</p:attrName>
                                        </p:attrNameLst>
                                      </p:cBhvr>
                                      <p:tavLst>
                                        <p:tav tm="0">
                                          <p:val>
                                            <p:strVal val="#ppt_x"/>
                                          </p:val>
                                        </p:tav>
                                        <p:tav tm="100000">
                                          <p:val>
                                            <p:strVal val="#ppt_x"/>
                                          </p:val>
                                        </p:tav>
                                      </p:tavLst>
                                    </p:anim>
                                    <p:anim calcmode="lin" valueType="num">
                                      <p:cBhvr>
                                        <p:cTn id="2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7" presetClass="entr" presetSubtype="4"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0" fill="hold"/>
                                        <p:tgtEl>
                                          <p:spTgt spid="16"/>
                                        </p:tgtEl>
                                        <p:attrNameLst>
                                          <p:attrName>ppt_x</p:attrName>
                                        </p:attrNameLst>
                                      </p:cBhvr>
                                      <p:tavLst>
                                        <p:tav tm="0">
                                          <p:val>
                                            <p:strVal val="#ppt_x"/>
                                          </p:val>
                                        </p:tav>
                                        <p:tav tm="100000">
                                          <p:val>
                                            <p:strVal val="#ppt_x"/>
                                          </p:val>
                                        </p:tav>
                                      </p:tavLst>
                                    </p:anim>
                                    <p:anim calcmode="lin" valueType="num">
                                      <p:cBhvr additive="base">
                                        <p:cTn id="27"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30887"/>
            <a:ext cx="7596335" cy="594066"/>
          </a:xfrm>
        </p:spPr>
        <p:txBody>
          <a:bodyPr>
            <a:normAutofit/>
          </a:bodyPr>
          <a:lstStyle/>
          <a:p>
            <a:pPr algn="l"/>
            <a:r>
              <a:rPr lang="cs-CZ" sz="2500" b="1" dirty="0" smtClean="0">
                <a:latin typeface="Times New Roman" pitchFamily="18" charset="0"/>
                <a:cs typeface="Times New Roman" pitchFamily="18" charset="0"/>
              </a:rPr>
              <a:t>69.9 </a:t>
            </a:r>
            <a:r>
              <a:rPr lang="cs-CZ" sz="2500" b="1" dirty="0" smtClean="0">
                <a:latin typeface="Times New Roman" pitchFamily="18" charset="0"/>
                <a:cs typeface="Times New Roman" pitchFamily="18" charset="0"/>
              </a:rPr>
              <a:t>Použité </a:t>
            </a:r>
            <a:r>
              <a:rPr lang="cs-CZ" sz="2500" b="1" dirty="0" smtClean="0">
                <a:latin typeface="Times New Roman" pitchFamily="18" charset="0"/>
                <a:cs typeface="Times New Roman" pitchFamily="18" charset="0"/>
              </a:rPr>
              <a:t>z</a:t>
            </a:r>
            <a:r>
              <a:rPr lang="cs-CZ" sz="2500" b="1" dirty="0" smtClean="0">
                <a:latin typeface="Times New Roman" pitchFamily="18" charset="0"/>
                <a:cs typeface="Times New Roman" pitchFamily="18" charset="0"/>
              </a:rPr>
              <a:t>droje, citace</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30887"/>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200" b="1" dirty="0" smtClean="0">
                <a:solidFill>
                  <a:schemeClr val="accent3">
                    <a:lumMod val="50000"/>
                  </a:schemeClr>
                </a:solidFill>
                <a:latin typeface="Times New Roman" pitchFamily="18" charset="0"/>
                <a:cs typeface="Times New Roman" pitchFamily="18" charset="0"/>
              </a:rPr>
              <a:t>Český jazyk</a:t>
            </a:r>
          </a:p>
          <a:p>
            <a:endParaRPr lang="cs-CZ" sz="1000" dirty="0">
              <a:latin typeface="Times New Roman" pitchFamily="18" charset="0"/>
              <a:cs typeface="Times New Roman" pitchFamily="18" charset="0"/>
            </a:endParaRPr>
          </a:p>
        </p:txBody>
      </p:sp>
      <p:sp>
        <p:nvSpPr>
          <p:cNvPr id="3" name="TextovéPole 2"/>
          <p:cNvSpPr txBox="1"/>
          <p:nvPr/>
        </p:nvSpPr>
        <p:spPr>
          <a:xfrm>
            <a:off x="688772" y="1635646"/>
            <a:ext cx="6264696"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cs-CZ" sz="1200" dirty="0" smtClean="0">
              <a:solidFill>
                <a:schemeClr val="tx1"/>
              </a:solidFill>
              <a:latin typeface="Times New Roman" pitchFamily="18" charset="0"/>
              <a:cs typeface="Times New Roman" pitchFamily="18" charset="0"/>
            </a:endParaRPr>
          </a:p>
          <a:p>
            <a:r>
              <a:rPr lang="cs-CZ" sz="1200" dirty="0" smtClean="0">
                <a:solidFill>
                  <a:schemeClr val="tx1"/>
                </a:solidFill>
                <a:latin typeface="Times New Roman" pitchFamily="18" charset="0"/>
                <a:cs typeface="Times New Roman" pitchFamily="18" charset="0"/>
              </a:rPr>
              <a:t>Obrázky z databáze klipart</a:t>
            </a:r>
          </a:p>
          <a:p>
            <a:r>
              <a:rPr lang="cs-CZ" sz="1200" dirty="0" smtClean="0">
                <a:solidFill>
                  <a:schemeClr val="tx1"/>
                </a:solidFill>
                <a:latin typeface="Times New Roman" pitchFamily="18" charset="0"/>
                <a:cs typeface="Times New Roman" pitchFamily="18" charset="0"/>
              </a:rPr>
              <a:t>Český jazyk a komunikace pro 4.ročník, </a:t>
            </a:r>
            <a:r>
              <a:rPr lang="cs-CZ" sz="1200" dirty="0" err="1" smtClean="0">
                <a:solidFill>
                  <a:schemeClr val="tx1"/>
                </a:solidFill>
                <a:latin typeface="Times New Roman" pitchFamily="18" charset="0"/>
                <a:cs typeface="Times New Roman" pitchFamily="18" charset="0"/>
              </a:rPr>
              <a:t>H.Muhlhauserová</a:t>
            </a:r>
            <a:r>
              <a:rPr lang="cs-CZ" sz="1200" dirty="0" smtClean="0">
                <a:solidFill>
                  <a:schemeClr val="tx1"/>
                </a:solidFill>
                <a:latin typeface="Times New Roman" pitchFamily="18" charset="0"/>
                <a:cs typeface="Times New Roman" pitchFamily="18" charset="0"/>
              </a:rPr>
              <a:t>, Sládek – Znojmo, 2008.</a:t>
            </a:r>
          </a:p>
        </p:txBody>
      </p:sp>
    </p:spTree>
    <p:extLst>
      <p:ext uri="{BB962C8B-B14F-4D97-AF65-F5344CB8AC3E}">
        <p14:creationId xmlns:p14="http://schemas.microsoft.com/office/powerpoint/2010/main" val="120877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2830</TotalTime>
  <Words>1071</Words>
  <Application>Microsoft Office PowerPoint</Application>
  <PresentationFormat>Předvádění na obrazovce (16:9)</PresentationFormat>
  <Paragraphs>153</Paragraphs>
  <Slides>10</Slides>
  <Notes>10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69.1 Stavba věty jednoduché, základní skladební dvojice </vt:lpstr>
      <vt:lpstr>69.2 Co už umíš? Co je to věta?</vt:lpstr>
      <vt:lpstr>69.3 Co si řekneme nového? Jak poznáš větu jednoduchou?  </vt:lpstr>
      <vt:lpstr>69.4 Stavba věty jednoduché. Co je to podmět a přísudek? </vt:lpstr>
      <vt:lpstr>69.5 Procvičujte. Najděte holý podmět a přísudek.    </vt:lpstr>
      <vt:lpstr>69.6 Něco pro šikovné</vt:lpstr>
      <vt:lpstr>69.7 CLIL</vt:lpstr>
      <vt:lpstr>69.8 Test znalostí</vt:lpstr>
      <vt:lpstr>69.9 Použité zdroje, citace</vt:lpstr>
      <vt:lpstr>69.10 Anotace:</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krivankova</cp:lastModifiedBy>
  <cp:revision>288</cp:revision>
  <dcterms:created xsi:type="dcterms:W3CDTF">2010-10-18T18:21:56Z</dcterms:created>
  <dcterms:modified xsi:type="dcterms:W3CDTF">2013-01-26T14:24:49Z</dcterms:modified>
</cp:coreProperties>
</file>