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763"/>
    <a:srgbClr val="99CC00"/>
    <a:srgbClr val="99FF66"/>
    <a:srgbClr val="CCFF33"/>
    <a:srgbClr val="99FF33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wmf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w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2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wmf"/><Relationship Id="rId5" Type="http://schemas.openxmlformats.org/officeDocument/2006/relationships/image" Target="../media/image4.wmf"/><Relationship Id="rId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7282796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68.1 Podstatná jména rodu mužského – vzor stroj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Kateřina Koukalová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C:\Users\koukalova\AppData\Local\Microsoft\Windows\Temporary Internet Files\Content.IE5\TLMJOQNB\MC90019759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17" y="1995686"/>
            <a:ext cx="2024117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oukalova\AppData\Local\Microsoft\Windows\Temporary Internet Files\Content.IE5\17BKHJPJ\MC90029057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477" y="1088787"/>
            <a:ext cx="5282787" cy="306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oukalova\AppData\Local\Microsoft\Windows\Temporary Internet Files\Content.IE5\DSHG5858\MC9002807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9907">
            <a:off x="3958214" y="2225845"/>
            <a:ext cx="752428" cy="94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koukalova\AppData\Local\Microsoft\Windows\Temporary Internet Files\Content.IE5\TLMJOQNB\MC90023426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47769">
            <a:off x="3506101" y="3030641"/>
            <a:ext cx="770266" cy="67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491086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Kateřina Koukalová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podstatná jména, mužský rod neživotný, vzor stroj, měkký vzor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učivo o podstatných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jménech rodu mužského neživotného –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vzor stroj.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-339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131590"/>
            <a:ext cx="8136904" cy="1477328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Pokud chci správně zařadit podstatné jméno ke vzoru, musím určit: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rod</a:t>
            </a:r>
            <a:r>
              <a:rPr lang="cs-CZ" dirty="0" smtClean="0">
                <a:solidFill>
                  <a:srgbClr val="813763"/>
                </a:solidFill>
              </a:rPr>
              <a:t> podstatného jména (mužský, ženský, střední)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>
                <a:solidFill>
                  <a:srgbClr val="813763"/>
                </a:solidFill>
              </a:rPr>
              <a:t>u mužského rodu </a:t>
            </a:r>
            <a:r>
              <a:rPr lang="cs-CZ" dirty="0" smtClean="0">
                <a:solidFill>
                  <a:srgbClr val="FF0000"/>
                </a:solidFill>
              </a:rPr>
              <a:t>životnost</a:t>
            </a:r>
            <a:r>
              <a:rPr lang="cs-CZ" dirty="0" smtClean="0">
                <a:solidFill>
                  <a:srgbClr val="813763"/>
                </a:solidFill>
              </a:rPr>
              <a:t> (porovnání 1. p. č. j. a 4. p. č. j.)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>
                <a:solidFill>
                  <a:srgbClr val="813763"/>
                </a:solidFill>
              </a:rPr>
              <a:t>koncovku </a:t>
            </a:r>
            <a:r>
              <a:rPr lang="cs-CZ" dirty="0" smtClean="0">
                <a:solidFill>
                  <a:srgbClr val="FF0000"/>
                </a:solidFill>
              </a:rPr>
              <a:t>1. p. č. j. 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>
                <a:solidFill>
                  <a:srgbClr val="813763"/>
                </a:solidFill>
              </a:rPr>
              <a:t>u některých ještě koncovku </a:t>
            </a:r>
            <a:r>
              <a:rPr lang="cs-CZ" dirty="0" smtClean="0">
                <a:solidFill>
                  <a:srgbClr val="FF0000"/>
                </a:solidFill>
              </a:rPr>
              <a:t>2. p. č. j.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712753" y="4059164"/>
            <a:ext cx="2547650" cy="806150"/>
            <a:chOff x="728206" y="4054945"/>
            <a:chExt cx="2547650" cy="80615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8206" y="4054945"/>
              <a:ext cx="838915" cy="80615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7" name="TextovéPole 6"/>
            <p:cNvSpPr txBox="1"/>
            <p:nvPr/>
          </p:nvSpPr>
          <p:spPr>
            <a:xfrm>
              <a:off x="1835696" y="4458020"/>
              <a:ext cx="144016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600" b="1" dirty="0" smtClean="0">
                  <a:solidFill>
                    <a:srgbClr val="813763"/>
                  </a:solidFill>
                </a:rPr>
                <a:t>vzor pán</a:t>
              </a: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3489017" y="4078200"/>
            <a:ext cx="2448271" cy="818958"/>
            <a:chOff x="4572001" y="4054945"/>
            <a:chExt cx="2448271" cy="818958"/>
          </a:xfrm>
        </p:grpSpPr>
        <p:pic>
          <p:nvPicPr>
            <p:cNvPr id="9" name="Picture 2" descr="C:\Users\kopcanova\AppData\Local\Microsoft\Windows\Temporary Internet Files\Content.IE5\I7CUYJIQ\MC900198881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1" y="4054945"/>
              <a:ext cx="1071564" cy="81895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sp>
          <p:nvSpPr>
            <p:cNvPr id="10" name="TextovéPole 9"/>
            <p:cNvSpPr txBox="1"/>
            <p:nvPr/>
          </p:nvSpPr>
          <p:spPr>
            <a:xfrm>
              <a:off x="5868144" y="4458020"/>
              <a:ext cx="115212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solidFill>
                    <a:srgbClr val="813763"/>
                  </a:solidFill>
                </a:rPr>
                <a:t>vzor </a:t>
              </a:r>
              <a:r>
                <a:rPr lang="cs-CZ" sz="1600" b="1" dirty="0" smtClean="0">
                  <a:solidFill>
                    <a:srgbClr val="813763"/>
                  </a:solidFill>
                </a:rPr>
                <a:t>hrad</a:t>
              </a:r>
              <a:endParaRPr lang="cs-CZ" sz="1600" b="1" dirty="0">
                <a:solidFill>
                  <a:srgbClr val="813763"/>
                </a:solidFill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6372200" y="3981667"/>
            <a:ext cx="1994148" cy="1012024"/>
            <a:chOff x="5746204" y="3981667"/>
            <a:chExt cx="1994148" cy="1012024"/>
          </a:xfrm>
        </p:grpSpPr>
        <p:pic>
          <p:nvPicPr>
            <p:cNvPr id="11" name="Picture 2" descr="C:\Users\koukalova\AppData\Local\Microsoft\Windows\Temporary Internet Files\Content.IE5\17BKHJPJ\MC900440530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6204" y="3981667"/>
              <a:ext cx="651842" cy="1012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ovéPole 3"/>
            <p:cNvSpPr txBox="1"/>
            <p:nvPr/>
          </p:nvSpPr>
          <p:spPr>
            <a:xfrm>
              <a:off x="6660232" y="4463655"/>
              <a:ext cx="108012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solidFill>
                    <a:srgbClr val="813763"/>
                  </a:solidFill>
                </a:rPr>
                <a:t>vzor muž</a:t>
              </a:r>
            </a:p>
          </p:txBody>
        </p:sp>
      </p:grpSp>
      <p:sp>
        <p:nvSpPr>
          <p:cNvPr id="13" name="TextovéPole 12"/>
          <p:cNvSpPr txBox="1"/>
          <p:nvPr/>
        </p:nvSpPr>
        <p:spPr>
          <a:xfrm>
            <a:off x="712753" y="3696368"/>
            <a:ext cx="142470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813763"/>
                </a:solidFill>
              </a:rPr>
              <a:t>Už znáš: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23528" y="2715766"/>
            <a:ext cx="828092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813763"/>
                </a:solidFill>
              </a:rPr>
              <a:t>Zařaď podstatná jména ke vzorům, které už znáš:</a:t>
            </a:r>
          </a:p>
          <a:p>
            <a:r>
              <a:rPr lang="cs-CZ" sz="1600" dirty="0">
                <a:solidFill>
                  <a:srgbClr val="813763"/>
                </a:solidFill>
              </a:rPr>
              <a:t>medvěd, Aleš, kozel, hřib, stavitel, Petr, pás, hoch, král, dravec, </a:t>
            </a:r>
            <a:r>
              <a:rPr lang="cs-CZ" sz="1600" dirty="0" smtClean="0">
                <a:solidFill>
                  <a:srgbClr val="813763"/>
                </a:solidFill>
              </a:rPr>
              <a:t>automobil</a:t>
            </a:r>
            <a:r>
              <a:rPr lang="cs-CZ" sz="1600" dirty="0">
                <a:solidFill>
                  <a:srgbClr val="813763"/>
                </a:solidFill>
              </a:rPr>
              <a:t>, osel, kloub, výskok</a:t>
            </a:r>
            <a:r>
              <a:rPr lang="cs-CZ" sz="1600" b="1" dirty="0" smtClean="0">
                <a:solidFill>
                  <a:srgbClr val="813763"/>
                </a:solidFill>
              </a:rPr>
              <a:t>, </a:t>
            </a:r>
            <a:r>
              <a:rPr lang="cs-CZ" sz="1600" dirty="0" smtClean="0">
                <a:solidFill>
                  <a:srgbClr val="813763"/>
                </a:solidFill>
              </a:rPr>
              <a:t>plž</a:t>
            </a:r>
            <a:r>
              <a:rPr lang="cs-CZ" sz="1600" b="1" dirty="0" smtClean="0">
                <a:solidFill>
                  <a:srgbClr val="813763"/>
                </a:solidFill>
              </a:rPr>
              <a:t> </a:t>
            </a:r>
            <a:endParaRPr lang="cs-CZ" sz="1600" b="1" dirty="0">
              <a:solidFill>
                <a:srgbClr val="81376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68.3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-10954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347614"/>
            <a:ext cx="7704856" cy="1077218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813763"/>
                </a:solidFill>
              </a:rPr>
              <a:t>Podle </a:t>
            </a:r>
            <a:r>
              <a:rPr lang="cs-CZ" sz="1600" b="1" dirty="0">
                <a:solidFill>
                  <a:srgbClr val="FF0000"/>
                </a:solidFill>
              </a:rPr>
              <a:t>vzoru stroj </a:t>
            </a:r>
            <a:r>
              <a:rPr lang="cs-CZ" sz="1600" b="1" dirty="0">
                <a:solidFill>
                  <a:srgbClr val="813763"/>
                </a:solidFill>
              </a:rPr>
              <a:t>se skloňují podstatná jména </a:t>
            </a:r>
            <a:r>
              <a:rPr lang="cs-CZ" sz="1600" b="1" dirty="0">
                <a:solidFill>
                  <a:srgbClr val="FF0000"/>
                </a:solidFill>
              </a:rPr>
              <a:t>rodu mužského neživotného </a:t>
            </a:r>
            <a:r>
              <a:rPr lang="cs-CZ" sz="1600" b="1" dirty="0">
                <a:solidFill>
                  <a:srgbClr val="813763"/>
                </a:solidFill>
              </a:rPr>
              <a:t>zakončená v </a:t>
            </a:r>
            <a:r>
              <a:rPr lang="cs-CZ" sz="1600" b="1" dirty="0">
                <a:solidFill>
                  <a:srgbClr val="FF0000"/>
                </a:solidFill>
              </a:rPr>
              <a:t>1. p. č. j. měkkou </a:t>
            </a:r>
            <a:r>
              <a:rPr lang="cs-CZ" sz="1600" b="1" dirty="0">
                <a:solidFill>
                  <a:srgbClr val="813763"/>
                </a:solidFill>
              </a:rPr>
              <a:t>nebo </a:t>
            </a:r>
            <a:r>
              <a:rPr lang="cs-CZ" sz="1600" b="1" dirty="0">
                <a:solidFill>
                  <a:srgbClr val="FF0000"/>
                </a:solidFill>
              </a:rPr>
              <a:t>obojetnou souhláskou</a:t>
            </a:r>
            <a:r>
              <a:rPr lang="cs-CZ" sz="1600" b="1" dirty="0">
                <a:solidFill>
                  <a:srgbClr val="813763"/>
                </a:solidFill>
              </a:rPr>
              <a:t>, ve </a:t>
            </a:r>
            <a:r>
              <a:rPr lang="cs-CZ" sz="1600" b="1" dirty="0">
                <a:solidFill>
                  <a:srgbClr val="FF0000"/>
                </a:solidFill>
              </a:rPr>
              <a:t>2. p. č. j. </a:t>
            </a:r>
            <a:r>
              <a:rPr lang="cs-CZ" sz="1600" b="1" dirty="0">
                <a:solidFill>
                  <a:srgbClr val="813763"/>
                </a:solidFill>
              </a:rPr>
              <a:t>koncovkou </a:t>
            </a:r>
            <a:r>
              <a:rPr lang="cs-CZ" sz="1600" b="1" dirty="0">
                <a:solidFill>
                  <a:srgbClr val="FF0000"/>
                </a:solidFill>
              </a:rPr>
              <a:t>e/ě</a:t>
            </a:r>
            <a:r>
              <a:rPr lang="cs-CZ" sz="1600" b="1" dirty="0">
                <a:solidFill>
                  <a:srgbClr val="813763"/>
                </a:solidFill>
              </a:rPr>
              <a:t>. </a:t>
            </a:r>
            <a:endParaRPr lang="cs-CZ" sz="1600" b="1" dirty="0" smtClean="0">
              <a:solidFill>
                <a:srgbClr val="813763"/>
              </a:solidFill>
            </a:endParaRPr>
          </a:p>
          <a:p>
            <a:r>
              <a:rPr lang="cs-CZ" sz="1600" b="1" dirty="0" smtClean="0">
                <a:solidFill>
                  <a:srgbClr val="813763"/>
                </a:solidFill>
              </a:rPr>
              <a:t>1. p. č. j.		kdo? co?		jitrocel</a:t>
            </a:r>
          </a:p>
          <a:p>
            <a:r>
              <a:rPr lang="cs-CZ" sz="1600" b="1" dirty="0" smtClean="0">
                <a:solidFill>
                  <a:srgbClr val="813763"/>
                </a:solidFill>
              </a:rPr>
              <a:t>2. p. č. j.		koho? čeho?	jitrocel</a:t>
            </a:r>
            <a:r>
              <a:rPr lang="cs-CZ" sz="1600" b="1" dirty="0" smtClean="0">
                <a:solidFill>
                  <a:srgbClr val="FF0000"/>
                </a:solidFill>
              </a:rPr>
              <a:t>e</a:t>
            </a:r>
            <a:endParaRPr lang="cs-CZ" sz="1600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koukalova\AppData\Local\Microsoft\Windows\Temporary Internet Files\Content.IE5\DSHG5858\MC90043984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003798"/>
            <a:ext cx="1340553" cy="138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aoblený obdélníkový popisek 4"/>
          <p:cNvSpPr/>
          <p:nvPr/>
        </p:nvSpPr>
        <p:spPr>
          <a:xfrm>
            <a:off x="611560" y="3147814"/>
            <a:ext cx="1095772" cy="667236"/>
          </a:xfrm>
          <a:prstGeom prst="wedgeRoundRectCallout">
            <a:avLst>
              <a:gd name="adj1" fmla="val 94549"/>
              <a:gd name="adj2" fmla="val 82493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Picture 3" descr="C:\Users\koukalova\AppData\Local\Microsoft\Windows\Temporary Internet Files\Content.IE5\TLMJOQNB\MC900440424[2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932" y="3363837"/>
            <a:ext cx="1585715" cy="130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1560" y="3219822"/>
            <a:ext cx="116778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</a:rPr>
              <a:t>A co slovo míč?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4211960" y="3219820"/>
            <a:ext cx="1584176" cy="1008113"/>
          </a:xfrm>
          <a:prstGeom prst="wedgeRoundRectCallout">
            <a:avLst>
              <a:gd name="adj1" fmla="val 96882"/>
              <a:gd name="adj2" fmla="val 25691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211960" y="3219822"/>
            <a:ext cx="1872208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813763"/>
                </a:solidFill>
              </a:rPr>
              <a:t>Míč je rod mužský neživotný, končí na měkkou souhlásku, takže vzor stroj.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052347"/>
              </p:ext>
            </p:extLst>
          </p:nvPr>
        </p:nvGraphicFramePr>
        <p:xfrm>
          <a:off x="2759968" y="1491630"/>
          <a:ext cx="6096000" cy="296164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číslo jednotné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číslo množné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1.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2.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ů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3.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ům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4.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5.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!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!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6.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(o) 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(o) 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ích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7.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stroj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3" name="Picture 5" descr="C:\Users\koukalova\AppData\Local\Microsoft\Windows\Temporary Internet Files\Content.IE5\DSHG5858\MC90033602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7" y="4109227"/>
            <a:ext cx="1630604" cy="103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láček 4"/>
          <p:cNvSpPr/>
          <p:nvPr/>
        </p:nvSpPr>
        <p:spPr>
          <a:xfrm>
            <a:off x="251520" y="1323325"/>
            <a:ext cx="2339752" cy="2232248"/>
          </a:xfrm>
          <a:prstGeom prst="cloudCallout">
            <a:avLst>
              <a:gd name="adj1" fmla="val -12895"/>
              <a:gd name="adj2" fmla="val 74415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593304" y="1777729"/>
            <a:ext cx="1656183" cy="132343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813763"/>
                </a:solidFill>
              </a:rPr>
              <a:t>Vzor stroj je </a:t>
            </a:r>
            <a:r>
              <a:rPr lang="cs-CZ" sz="1600" b="1" dirty="0">
                <a:solidFill>
                  <a:srgbClr val="FF0000"/>
                </a:solidFill>
              </a:rPr>
              <a:t>vzor měkký</a:t>
            </a:r>
            <a:r>
              <a:rPr lang="cs-CZ" sz="1600" b="1" dirty="0">
                <a:solidFill>
                  <a:srgbClr val="813763"/>
                </a:solidFill>
              </a:rPr>
              <a:t>, všechna </a:t>
            </a:r>
            <a:r>
              <a:rPr lang="cs-CZ" sz="1600" b="1" dirty="0">
                <a:solidFill>
                  <a:srgbClr val="FF0000"/>
                </a:solidFill>
              </a:rPr>
              <a:t>i/í</a:t>
            </a:r>
            <a:r>
              <a:rPr lang="cs-CZ" sz="1600" b="1" dirty="0">
                <a:solidFill>
                  <a:srgbClr val="813763"/>
                </a:solidFill>
              </a:rPr>
              <a:t> v koncovkách jsou </a:t>
            </a:r>
            <a:r>
              <a:rPr lang="cs-CZ" sz="1600" b="1" dirty="0">
                <a:solidFill>
                  <a:srgbClr val="FF0000"/>
                </a:solidFill>
              </a:rPr>
              <a:t>měkká</a:t>
            </a:r>
            <a:r>
              <a:rPr lang="cs-CZ" sz="1600" b="1" dirty="0">
                <a:solidFill>
                  <a:srgbClr val="813763"/>
                </a:solidFill>
              </a:rPr>
              <a:t>.</a:t>
            </a:r>
            <a:endParaRPr lang="cs-CZ" sz="1600" b="1" dirty="0" smtClean="0">
              <a:solidFill>
                <a:srgbClr val="81376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koukalova\AppData\Local\Microsoft\Windows\Temporary Internet Files\Content.IE5\DSHG5858\MC90005791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897403"/>
            <a:ext cx="1149809" cy="79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koukalova\AppData\Local\Microsoft\Windows\Temporary Internet Files\Content.IE5\4KEP3VBJ\MC90012316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7654"/>
            <a:ext cx="831486" cy="1177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koukalova\AppData\Local\Microsoft\Windows\Temporary Internet Files\Content.IE5\4KEP3VBJ\MP90041177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16066"/>
            <a:ext cx="1154011" cy="1561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koukalova\AppData\Local\Microsoft\Windows\Temporary Internet Files\Content.IE5\4KEP3VBJ\MC900436885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385" y="1822405"/>
            <a:ext cx="1171018" cy="1171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C:\Users\koukalova\AppData\Local\Microsoft\Windows\Temporary Internet Files\Content.IE5\17BKHJPJ\MC900436867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955197"/>
            <a:ext cx="1021086" cy="102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C:\Users\koukalova\AppData\Local\Microsoft\Windows\Temporary Internet Files\Content.IE5\TLMJOQNB\MC900434842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654" y="1822405"/>
            <a:ext cx="1144286" cy="114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51520" y="1059582"/>
            <a:ext cx="7488832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Pojmenuj rostliny na obrázcích a urči, které názvy se skloňují podle vzoru stroj: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39240"/>
              </p:ext>
            </p:extLst>
          </p:nvPr>
        </p:nvGraphicFramePr>
        <p:xfrm>
          <a:off x="2381238" y="3435846"/>
          <a:ext cx="609600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pytel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čtverec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nůž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813763"/>
                          </a:solidFill>
                        </a:rPr>
                        <a:t>3. p. č. j.</a:t>
                      </a:r>
                      <a:endParaRPr lang="cs-CZ" b="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813763"/>
                          </a:solidFill>
                        </a:rPr>
                        <a:t>5. p. č. mn.</a:t>
                      </a:r>
                      <a:endParaRPr lang="cs-CZ" b="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813763"/>
                          </a:solidFill>
                        </a:rPr>
                        <a:t>7. p. č.</a:t>
                      </a:r>
                      <a:r>
                        <a:rPr lang="cs-CZ" b="0" baseline="0" dirty="0" smtClean="0">
                          <a:solidFill>
                            <a:srgbClr val="813763"/>
                          </a:solidFill>
                        </a:rPr>
                        <a:t> mn.</a:t>
                      </a:r>
                      <a:endParaRPr lang="cs-CZ" b="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813763"/>
                          </a:solidFill>
                        </a:rPr>
                        <a:t>5. p. č. j.</a:t>
                      </a:r>
                      <a:endParaRPr lang="cs-CZ" b="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813763"/>
                          </a:solidFill>
                        </a:rPr>
                        <a:t>4. p. č. j.</a:t>
                      </a:r>
                      <a:endParaRPr lang="cs-CZ" b="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813763"/>
                          </a:solidFill>
                        </a:rPr>
                        <a:t>6. p. č. j.</a:t>
                      </a:r>
                      <a:endParaRPr lang="cs-CZ" b="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813763"/>
                          </a:solidFill>
                        </a:rPr>
                        <a:t>6. p. č. mn. </a:t>
                      </a:r>
                      <a:endParaRPr lang="cs-CZ" b="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813763"/>
                          </a:solidFill>
                        </a:rPr>
                        <a:t>3. p. č. mn.</a:t>
                      </a:r>
                      <a:endParaRPr lang="cs-CZ" b="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813763"/>
                          </a:solidFill>
                        </a:rPr>
                        <a:t>2. p. č. mn.</a:t>
                      </a:r>
                      <a:endParaRPr lang="cs-CZ" b="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51520" y="3435846"/>
            <a:ext cx="2016224" cy="58477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Dej slova v tabulce do správného tvaru: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983218"/>
            <a:ext cx="8352928" cy="584775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Některá slova zakončená na –l se mohou skloňovat podle </a:t>
            </a:r>
            <a:r>
              <a:rPr lang="cs-CZ" sz="1600" b="1" dirty="0">
                <a:solidFill>
                  <a:srgbClr val="813763"/>
                </a:solidFill>
              </a:rPr>
              <a:t>vzoru stroj i podle vzoru hrad. Jsou to například slova kužel, plevel, chmel, kotel atd.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734938"/>
              </p:ext>
            </p:extLst>
          </p:nvPr>
        </p:nvGraphicFramePr>
        <p:xfrm>
          <a:off x="1547663" y="1707654"/>
          <a:ext cx="6048673" cy="263658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968219"/>
                <a:gridCol w="1968219"/>
                <a:gridCol w="2112235"/>
              </a:tblGrid>
              <a:tr h="449648"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rgbClr val="813763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813763"/>
                          </a:solidFill>
                          <a:effectLst/>
                        </a:rPr>
                        <a:t>jednotné číslo</a:t>
                      </a:r>
                      <a:endParaRPr lang="cs-CZ" b="1" dirty="0">
                        <a:solidFill>
                          <a:srgbClr val="813763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813763"/>
                          </a:solidFill>
                          <a:effectLst/>
                        </a:rPr>
                        <a:t>množné číslo</a:t>
                      </a:r>
                    </a:p>
                  </a:txBody>
                  <a:tcPr anchor="ctr"/>
                </a:tc>
              </a:tr>
              <a:tr h="239423">
                <a:tc>
                  <a:txBody>
                    <a:bodyPr/>
                    <a:lstStyle/>
                    <a:p>
                      <a:pPr algn="l"/>
                      <a:r>
                        <a:rPr lang="cs-CZ" b="1">
                          <a:solidFill>
                            <a:srgbClr val="813763"/>
                          </a:solidFill>
                          <a:effectLst/>
                        </a:rPr>
                        <a:t>1. pád</a:t>
                      </a: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endParaRPr lang="cs-CZ" dirty="0">
                        <a:solidFill>
                          <a:srgbClr val="813763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cs-CZ" dirty="0">
                          <a:solidFill>
                            <a:srgbClr val="813763"/>
                          </a:solidFill>
                          <a:effectLst/>
                        </a:rPr>
                        <a:t>, 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y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</a:tr>
              <a:tr h="239423">
                <a:tc>
                  <a:txBody>
                    <a:bodyPr/>
                    <a:lstStyle/>
                    <a:p>
                      <a:pPr algn="l"/>
                      <a:r>
                        <a:rPr lang="cs-CZ" b="1">
                          <a:solidFill>
                            <a:srgbClr val="813763"/>
                          </a:solidFill>
                          <a:effectLst/>
                        </a:rPr>
                        <a:t>2. pád</a:t>
                      </a: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cs-CZ" dirty="0">
                          <a:solidFill>
                            <a:srgbClr val="813763"/>
                          </a:solidFill>
                          <a:effectLst/>
                        </a:rPr>
                        <a:t>, 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u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ů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</a:tr>
              <a:tr h="239423">
                <a:tc>
                  <a:txBody>
                    <a:bodyPr/>
                    <a:lstStyle/>
                    <a:p>
                      <a:pPr algn="l"/>
                      <a:r>
                        <a:rPr lang="cs-CZ" b="1">
                          <a:solidFill>
                            <a:srgbClr val="813763"/>
                          </a:solidFill>
                          <a:effectLst/>
                        </a:rPr>
                        <a:t>3. pád</a:t>
                      </a: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u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ům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</a:tr>
              <a:tr h="239423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813763"/>
                          </a:solidFill>
                          <a:effectLst/>
                        </a:rPr>
                        <a:t>4. pád</a:t>
                      </a: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endParaRPr lang="cs-CZ" dirty="0">
                        <a:solidFill>
                          <a:srgbClr val="813763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cs-CZ" dirty="0">
                          <a:solidFill>
                            <a:srgbClr val="813763"/>
                          </a:solidFill>
                          <a:effectLst/>
                        </a:rPr>
                        <a:t>, 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y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</a:tr>
              <a:tr h="239423">
                <a:tc>
                  <a:txBody>
                    <a:bodyPr/>
                    <a:lstStyle/>
                    <a:p>
                      <a:pPr algn="l"/>
                      <a:r>
                        <a:rPr lang="cs-CZ" b="1">
                          <a:solidFill>
                            <a:srgbClr val="813763"/>
                          </a:solidFill>
                          <a:effectLst/>
                        </a:rPr>
                        <a:t>5. pád</a:t>
                      </a: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cs-CZ" dirty="0">
                          <a:solidFill>
                            <a:srgbClr val="813763"/>
                          </a:solidFill>
                          <a:effectLst/>
                        </a:rPr>
                        <a:t>, 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y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</a:tr>
              <a:tr h="239423">
                <a:tc>
                  <a:txBody>
                    <a:bodyPr/>
                    <a:lstStyle/>
                    <a:p>
                      <a:pPr algn="l"/>
                      <a:r>
                        <a:rPr lang="cs-CZ" b="1">
                          <a:solidFill>
                            <a:srgbClr val="813763"/>
                          </a:solidFill>
                          <a:effectLst/>
                        </a:rPr>
                        <a:t>6. pád</a:t>
                      </a: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cs-CZ" dirty="0">
                          <a:solidFill>
                            <a:srgbClr val="813763"/>
                          </a:solidFill>
                          <a:effectLst/>
                        </a:rPr>
                        <a:t>, 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u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effectLst/>
                        </a:rPr>
                        <a:t>ích</a:t>
                      </a:r>
                      <a:r>
                        <a:rPr lang="cs-CZ" dirty="0">
                          <a:solidFill>
                            <a:srgbClr val="813763"/>
                          </a:solidFill>
                          <a:effectLst/>
                        </a:rPr>
                        <a:t>, 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ech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</a:tr>
              <a:tr h="239423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813763"/>
                          </a:solidFill>
                          <a:effectLst/>
                        </a:rPr>
                        <a:t>7. pád</a:t>
                      </a: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em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cs-CZ" dirty="0">
                          <a:solidFill>
                            <a:srgbClr val="813763"/>
                          </a:solidFill>
                          <a:effectLst/>
                        </a:rPr>
                        <a:t>, 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effectLst/>
                        </a:rPr>
                        <a:t>chmel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y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19050" marB="19050" anchor="ctr"/>
                </a:tc>
              </a:tr>
            </a:tbl>
          </a:graphicData>
        </a:graphic>
      </p:graphicFrame>
      <p:pic>
        <p:nvPicPr>
          <p:cNvPr id="6" name="Picture 4" descr="C:\Users\koukalova\AppData\Local\Microsoft\Windows\Temporary Internet Files\Content.IE5\TLMJOQNB\MC90028074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560255"/>
            <a:ext cx="827584" cy="1034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kopcanova\AppData\Local\Microsoft\Windows\Temporary Internet Files\Content.IE5\I7CUYJIQ\MC90019888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87" y="2571750"/>
            <a:ext cx="1071564" cy="81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8" name="TextovéPole 7"/>
          <p:cNvSpPr txBox="1"/>
          <p:nvPr/>
        </p:nvSpPr>
        <p:spPr>
          <a:xfrm>
            <a:off x="0" y="691147"/>
            <a:ext cx="288032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87624" y="4398303"/>
            <a:ext cx="712879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Vyhledej v Pravidlech českého pravopisu, podle jakého vzoru se skloňují slova: hřeben, kašel, uhel, jetel.</a:t>
            </a:r>
          </a:p>
        </p:txBody>
      </p:sp>
      <p:pic>
        <p:nvPicPr>
          <p:cNvPr id="4097" name="Picture 1" descr="C:\Users\koukalova\AppData\Local\Microsoft\Windows\Temporary Internet Files\Content.IE5\4KEP3VBJ\MC90038364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53" y="4410904"/>
            <a:ext cx="531958" cy="62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68.7 CLIL</a:t>
            </a:r>
            <a:endParaRPr lang="en-US" sz="25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smtClean="0"/>
          </a:p>
          <a:p>
            <a:endParaRPr lang="en-US" sz="120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en-US" sz="10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en-US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en-US" sz="1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koukalova\AppData\Local\Microsoft\Windows\Temporary Internet Files\Content.IE5\4KEP3VBJ\MC90029041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024" y="987574"/>
            <a:ext cx="1268319" cy="135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koukalova\AppData\Local\Microsoft\Windows\Temporary Internet Files\Content.IE5\DSHG5858\MC90028074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77" y="1290483"/>
            <a:ext cx="917703" cy="114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94543" y="2499742"/>
            <a:ext cx="118516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813763"/>
                </a:solidFill>
              </a:rPr>
              <a:t>typewriter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285469" y="4449634"/>
            <a:ext cx="118516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813763"/>
                </a:solidFill>
              </a:rPr>
              <a:t>goal, target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716016" y="4731990"/>
            <a:ext cx="77873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813763"/>
                </a:solidFill>
              </a:rPr>
              <a:t>cough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876256" y="2792076"/>
            <a:ext cx="93610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rgbClr val="813763"/>
                </a:solidFill>
              </a:rPr>
              <a:t>machine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72436" y="2344787"/>
            <a:ext cx="172819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813763"/>
                </a:solidFill>
              </a:rPr>
              <a:t>sewing machine</a:t>
            </a:r>
          </a:p>
        </p:txBody>
      </p:sp>
      <p:pic>
        <p:nvPicPr>
          <p:cNvPr id="2051" name="Picture 3" descr="C:\Users\koukalova\AppData\Local\Microsoft\Windows\Temporary Internet Files\Content.IE5\17BKHJPJ\MC90029033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749075"/>
            <a:ext cx="2747727" cy="223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oukalova\AppData\Local\Microsoft\Windows\Temporary Internet Files\Content.IE5\TLMJOQNB\MC90036099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127415"/>
            <a:ext cx="1289304" cy="146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koukalova\AppData\Local\Microsoft\Windows\Temporary Internet Files\Content.IE5\17BKHJPJ\MC90038975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868" y="2986002"/>
            <a:ext cx="1311942" cy="129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439259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Která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věta je bez chyby?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Dámy se ovívaly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vějířema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Petr byl v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cíly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jako první.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obrázku byly čtyři čtverci.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Opékali jsme špekáčky na ohni.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3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Tvar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i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čtvercem 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je: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p. č. j.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p. č. j.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p. č. mn.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p. č. mn.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2"/>
                      </a:pPr>
                      <a:r>
                        <a:rPr lang="cs-CZ" sz="1600" b="1" i="0" kern="12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Slovo kašel </a:t>
                      </a:r>
                      <a:r>
                        <a:rPr lang="cs-CZ" sz="1600" b="1" kern="12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má ve 3. p. č. j. tvar: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kern="12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kašle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kern="12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kašlům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kern="12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kašli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kern="120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kašlích</a:t>
                      </a:r>
                      <a:endParaRPr lang="cs-CZ" sz="1600" b="0" kern="1200" baseline="0" dirty="0">
                        <a:solidFill>
                          <a:srgbClr val="813763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větu s chybou: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lang="cs-CZ" sz="160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květináčovi</a:t>
                      </a: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 okně máme</a:t>
                      </a: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kaktus.</a:t>
                      </a:r>
                      <a:endParaRPr lang="cs-CZ" sz="160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Květy svlačce mají různé barvy.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Proti kašli pomáhá sirup.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Mám novou sukni ze semiše.</a:t>
                      </a: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ČECHOVÁ, Marie. Čeština - řeč a jazyk. 2.,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přepr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vyd. Praha : ISV, 2000. 407 s. ISBN 80-85866-57-9.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ČECHURA, Rudolf. Český jazyk pro čtvrtý ročník. Vyd. 2. Všeň : Alter, 2005. 159 s. ISBN 80-7245-029-8.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databáze obrázků klipart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http://prirucka.ujc.cas.cz/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15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1061</Words>
  <Application>Microsoft Office PowerPoint</Application>
  <PresentationFormat>Předvádění na obrazovce (16:9)</PresentationFormat>
  <Paragraphs>165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68.1 Podstatná jména rodu mužského – vzor stroj</vt:lpstr>
      <vt:lpstr>68.2 Co už víš? </vt:lpstr>
      <vt:lpstr>68.3 Jaké si řekneme nové termíny a názvy?</vt:lpstr>
      <vt:lpstr>68.4 Co si řekneme nového?</vt:lpstr>
      <vt:lpstr>68.5 Procvičení a příklady</vt:lpstr>
      <vt:lpstr>68.6 Něco navíc pro šikovné</vt:lpstr>
      <vt:lpstr>68.7 CLIL</vt:lpstr>
      <vt:lpstr>68.8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186</cp:revision>
  <dcterms:created xsi:type="dcterms:W3CDTF">2010-10-18T18:21:56Z</dcterms:created>
  <dcterms:modified xsi:type="dcterms:W3CDTF">2012-09-23T07:21:34Z</dcterms:modified>
</cp:coreProperties>
</file>