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3763"/>
    <a:srgbClr val="99CC00"/>
    <a:srgbClr val="CCFF33"/>
    <a:srgbClr val="99FF66"/>
    <a:srgbClr val="99FF33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19.11.2012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19.11.2012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wmf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1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wmf"/><Relationship Id="rId5" Type="http://schemas.openxmlformats.org/officeDocument/2006/relationships/image" Target="../media/image16.jpeg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728279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64.1 Podstatná jména rodu ženského – vzor kost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Kateřina Koukalová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27947"/>
            <a:ext cx="3029719" cy="615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C:\Users\koukalova\AppData\Local\Microsoft\Windows\Temporary Internet Files\Content.IE5\FIQWKW65\MC9003357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43133"/>
            <a:ext cx="388941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koukalova\AppData\Local\Microsoft\Windows\Temporary Internet Files\Content.IE5\4KEP3VBJ\MC90040573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52116"/>
            <a:ext cx="1955800" cy="126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koukalova\AppData\Local\Microsoft\Windows\Temporary Internet Files\Content.IE5\GLUNXXBA\MC90043198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700" y="806457"/>
            <a:ext cx="1545768" cy="1545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ukalova\AppData\Local\Microsoft\Windows\Temporary Internet Files\Content.IE5\65Y3XNKU\MC90023259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547425"/>
            <a:ext cx="1320297" cy="181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oukalova\AppData\Local\Microsoft\Windows\Temporary Internet Files\Content.IE5\TLMJOQNB\MC900347455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715766"/>
            <a:ext cx="1829714" cy="165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64.10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79566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Kateřina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Koukalová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– 12/2012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podstatná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jména, ženský rod, měkký vzor, vzor kost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popisuje učivo o podstatných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jménech rodu ženského – vzor kost.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0" y="-3398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64.2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43608" y="1068363"/>
            <a:ext cx="6192688" cy="2800767"/>
          </a:xfrm>
          <a:prstGeom prst="rect">
            <a:avLst/>
          </a:prstGeom>
          <a:solidFill>
            <a:schemeClr val="bg1"/>
          </a:solidFill>
          <a:ln w="19050">
            <a:solidFill>
              <a:srgbClr val="99CC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813763"/>
                </a:solidFill>
              </a:rPr>
              <a:t>O rybích kostech</a:t>
            </a:r>
          </a:p>
          <a:p>
            <a:r>
              <a:rPr lang="cs-CZ" sz="1600" dirty="0" smtClean="0">
                <a:solidFill>
                  <a:srgbClr val="813763"/>
                </a:solidFill>
              </a:rPr>
              <a:t>Většina Čechů si na Štědrý den pochutnává na kaprovi. Je ale potřeba dávat si pozor na kosti. V jedné </a:t>
            </a:r>
            <a:r>
              <a:rPr lang="cs-CZ" sz="1600" b="1" dirty="0" smtClean="0">
                <a:solidFill>
                  <a:srgbClr val="813763"/>
                </a:solidFill>
              </a:rPr>
              <a:t>porci</a:t>
            </a:r>
            <a:r>
              <a:rPr lang="cs-CZ" sz="1600" dirty="0" smtClean="0">
                <a:solidFill>
                  <a:srgbClr val="813763"/>
                </a:solidFill>
              </a:rPr>
              <a:t> kapra může být kostí i několik. </a:t>
            </a:r>
            <a:r>
              <a:rPr lang="cs-CZ" sz="1600" dirty="0" err="1" smtClean="0">
                <a:solidFill>
                  <a:srgbClr val="813763"/>
                </a:solidFill>
              </a:rPr>
              <a:t>Zapíchlá</a:t>
            </a:r>
            <a:r>
              <a:rPr lang="cs-CZ" sz="1600" dirty="0" smtClean="0">
                <a:solidFill>
                  <a:srgbClr val="813763"/>
                </a:solidFill>
              </a:rPr>
              <a:t> kost v krku není nic příjemného a večer strávený na pohotovosti už vůbec ne. Je potřeba mít </a:t>
            </a:r>
            <a:r>
              <a:rPr lang="cs-CZ" sz="1600" b="1" dirty="0" smtClean="0">
                <a:solidFill>
                  <a:srgbClr val="813763"/>
                </a:solidFill>
              </a:rPr>
              <a:t>oči</a:t>
            </a:r>
            <a:r>
              <a:rPr lang="cs-CZ" sz="1600" dirty="0" smtClean="0">
                <a:solidFill>
                  <a:srgbClr val="813763"/>
                </a:solidFill>
              </a:rPr>
              <a:t> na </a:t>
            </a:r>
            <a:r>
              <a:rPr lang="cs-CZ" sz="1600" b="1" dirty="0" smtClean="0">
                <a:solidFill>
                  <a:srgbClr val="813763"/>
                </a:solidFill>
              </a:rPr>
              <a:t>stopkách</a:t>
            </a:r>
            <a:r>
              <a:rPr lang="cs-CZ" sz="1600" dirty="0" smtClean="0">
                <a:solidFill>
                  <a:srgbClr val="813763"/>
                </a:solidFill>
              </a:rPr>
              <a:t> a každou kost pečlivě vyndat. Kdo nemá rád rybu s kostmi, může oblíbeného kapra nahradit třeba </a:t>
            </a:r>
            <a:r>
              <a:rPr lang="cs-CZ" sz="1600" dirty="0" err="1" smtClean="0">
                <a:solidFill>
                  <a:srgbClr val="813763"/>
                </a:solidFill>
              </a:rPr>
              <a:t>pangasem</a:t>
            </a:r>
            <a:r>
              <a:rPr lang="cs-CZ" sz="1600" dirty="0" smtClean="0">
                <a:solidFill>
                  <a:srgbClr val="813763"/>
                </a:solidFill>
              </a:rPr>
              <a:t>. Dobrou chuť!</a:t>
            </a:r>
          </a:p>
          <a:p>
            <a:endParaRPr lang="cs-CZ" sz="1600" dirty="0" smtClean="0">
              <a:solidFill>
                <a:srgbClr val="813763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cs-CZ" sz="1600" i="1" dirty="0" smtClean="0">
                <a:solidFill>
                  <a:srgbClr val="813763"/>
                </a:solidFill>
              </a:rPr>
              <a:t>Vyhledej tvary podstatného jména kost a urči jejich pád a číslo.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cs-CZ" sz="1600" i="1" dirty="0" smtClean="0">
                <a:solidFill>
                  <a:srgbClr val="813763"/>
                </a:solidFill>
              </a:rPr>
              <a:t>U zvýrazněných slov urči jejich vzor.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cs-CZ" sz="1600" i="1" dirty="0" smtClean="0">
                <a:solidFill>
                  <a:srgbClr val="813763"/>
                </a:solidFill>
              </a:rPr>
              <a:t>Co jíš na Štědrý den k večeři ty?</a:t>
            </a:r>
          </a:p>
        </p:txBody>
      </p:sp>
      <p:pic>
        <p:nvPicPr>
          <p:cNvPr id="3074" name="Picture 2" descr="C:\Users\koukalova\AppData\Local\Microsoft\Windows\Temporary Internet Files\Content.IE5\65Y3XNKU\MC90025047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83" y="3219822"/>
            <a:ext cx="1910281" cy="1827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oukalova\AppData\Local\Microsoft\Windows\Temporary Internet Files\Content.IE5\F8A7O34W\MC90023326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622" y="2689623"/>
            <a:ext cx="2426329" cy="233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702027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64.3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-10954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203598"/>
            <a:ext cx="7416824" cy="1077218"/>
          </a:xfrm>
          <a:prstGeom prst="rect">
            <a:avLst/>
          </a:prstGeom>
          <a:solidFill>
            <a:schemeClr val="bg1"/>
          </a:solidFill>
          <a:ln w="19050">
            <a:solidFill>
              <a:srgbClr val="99CC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813763"/>
                </a:solidFill>
              </a:rPr>
              <a:t>Podle </a:t>
            </a:r>
            <a:r>
              <a:rPr lang="cs-CZ" sz="1600" b="1" dirty="0" smtClean="0">
                <a:solidFill>
                  <a:srgbClr val="FF0000"/>
                </a:solidFill>
              </a:rPr>
              <a:t>vzoru kost </a:t>
            </a:r>
            <a:r>
              <a:rPr lang="cs-CZ" sz="1600" b="1" dirty="0" smtClean="0">
                <a:solidFill>
                  <a:srgbClr val="813763"/>
                </a:solidFill>
              </a:rPr>
              <a:t>se skloňují podstatná jména rodu ženského zakončená v </a:t>
            </a:r>
            <a:r>
              <a:rPr lang="cs-CZ" sz="1600" b="1" dirty="0" smtClean="0">
                <a:solidFill>
                  <a:srgbClr val="FF0000"/>
                </a:solidFill>
              </a:rPr>
              <a:t>1. p. č. j. souhláskou</a:t>
            </a:r>
            <a:r>
              <a:rPr lang="cs-CZ" sz="1600" b="1" dirty="0" smtClean="0">
                <a:solidFill>
                  <a:srgbClr val="813763"/>
                </a:solidFill>
              </a:rPr>
              <a:t> a ve </a:t>
            </a:r>
            <a:r>
              <a:rPr lang="cs-CZ" sz="1600" b="1" dirty="0" smtClean="0">
                <a:solidFill>
                  <a:srgbClr val="FF0000"/>
                </a:solidFill>
              </a:rPr>
              <a:t>2. p. č. j. </a:t>
            </a:r>
            <a:r>
              <a:rPr lang="cs-CZ" sz="1600" b="1" dirty="0" smtClean="0">
                <a:solidFill>
                  <a:srgbClr val="813763"/>
                </a:solidFill>
              </a:rPr>
              <a:t>koncovkou </a:t>
            </a:r>
            <a:r>
              <a:rPr lang="cs-CZ" sz="1600" b="1" dirty="0" smtClean="0">
                <a:solidFill>
                  <a:srgbClr val="FF0000"/>
                </a:solidFill>
              </a:rPr>
              <a:t>–i</a:t>
            </a:r>
            <a:r>
              <a:rPr lang="cs-CZ" sz="1600" b="1" dirty="0" smtClean="0">
                <a:solidFill>
                  <a:srgbClr val="813763"/>
                </a:solidFill>
              </a:rPr>
              <a:t>.</a:t>
            </a:r>
          </a:p>
          <a:p>
            <a:r>
              <a:rPr lang="cs-CZ" sz="1600" b="1" dirty="0" smtClean="0">
                <a:solidFill>
                  <a:srgbClr val="813763"/>
                </a:solidFill>
              </a:rPr>
              <a:t>1. p. č. j.		kdo? co?		okolnost</a:t>
            </a:r>
          </a:p>
          <a:p>
            <a:r>
              <a:rPr lang="cs-CZ" sz="1600" b="1" dirty="0" smtClean="0">
                <a:solidFill>
                  <a:srgbClr val="813763"/>
                </a:solidFill>
              </a:rPr>
              <a:t>2. p. č. j. 		koho? čeho?	okolnost</a:t>
            </a:r>
            <a:r>
              <a:rPr lang="cs-CZ" sz="1600" b="1" dirty="0" smtClean="0">
                <a:solidFill>
                  <a:srgbClr val="FF0000"/>
                </a:solidFill>
              </a:rPr>
              <a:t>i</a:t>
            </a:r>
          </a:p>
        </p:txBody>
      </p:sp>
      <p:pic>
        <p:nvPicPr>
          <p:cNvPr id="1026" name="Picture 2" descr="C:\Users\koukalova\AppData\Local\Microsoft\Windows\Temporary Internet Files\Content.IE5\65Y3XNKU\MC9004324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31790"/>
            <a:ext cx="1270323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aoblený obdélníkový popisek 4"/>
          <p:cNvSpPr/>
          <p:nvPr/>
        </p:nvSpPr>
        <p:spPr>
          <a:xfrm>
            <a:off x="2267744" y="2963745"/>
            <a:ext cx="1728192" cy="720080"/>
          </a:xfrm>
          <a:prstGeom prst="wedgeRoundRectCallout">
            <a:avLst>
              <a:gd name="adj1" fmla="val -77602"/>
              <a:gd name="adj2" fmla="val 86310"/>
              <a:gd name="adj3" fmla="val 16667"/>
            </a:avLst>
          </a:prstGeom>
          <a:solidFill>
            <a:schemeClr val="bg1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357754" y="3060996"/>
            <a:ext cx="154817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813763"/>
                </a:solidFill>
              </a:rPr>
              <a:t>To je úlovek. Mám z něj velikou </a:t>
            </a:r>
            <a:r>
              <a:rPr lang="cs-CZ" sz="1200" b="1" dirty="0" smtClean="0">
                <a:solidFill>
                  <a:srgbClr val="FF0000"/>
                </a:solidFill>
              </a:rPr>
              <a:t>radost</a:t>
            </a:r>
            <a:r>
              <a:rPr lang="cs-CZ" sz="1200" b="1" dirty="0" smtClean="0">
                <a:solidFill>
                  <a:srgbClr val="813763"/>
                </a:solidFill>
              </a:rPr>
              <a:t>!</a:t>
            </a:r>
          </a:p>
        </p:txBody>
      </p:sp>
      <p:pic>
        <p:nvPicPr>
          <p:cNvPr id="1027" name="Picture 3" descr="C:\Users\koukalova\AppData\Local\Microsoft\Windows\Temporary Internet Files\Content.IE5\GLUNXXBA\MC90044042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927741"/>
            <a:ext cx="1676302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aoblený obdélníkový popisek 6"/>
          <p:cNvSpPr/>
          <p:nvPr/>
        </p:nvSpPr>
        <p:spPr>
          <a:xfrm>
            <a:off x="4355976" y="2982008"/>
            <a:ext cx="1418456" cy="885886"/>
          </a:xfrm>
          <a:prstGeom prst="wedgeRoundRectCallout">
            <a:avLst>
              <a:gd name="adj1" fmla="val 98603"/>
              <a:gd name="adj2" fmla="val 22838"/>
              <a:gd name="adj3" fmla="val 16667"/>
            </a:avLst>
          </a:prstGeom>
          <a:solidFill>
            <a:schemeClr val="bg1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427984" y="2990825"/>
            <a:ext cx="134644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813763"/>
                </a:solidFill>
              </a:rPr>
              <a:t>Ukáži si ta radost. </a:t>
            </a:r>
            <a:r>
              <a:rPr lang="cs-CZ" sz="1200" b="1" dirty="0" smtClean="0">
                <a:solidFill>
                  <a:srgbClr val="FF0000"/>
                </a:solidFill>
              </a:rPr>
              <a:t>Radost </a:t>
            </a:r>
            <a:r>
              <a:rPr lang="cs-CZ" sz="1200" b="1" dirty="0" smtClean="0">
                <a:solidFill>
                  <a:srgbClr val="813763"/>
                </a:solidFill>
              </a:rPr>
              <a:t>bez </a:t>
            </a:r>
            <a:r>
              <a:rPr lang="cs-CZ" sz="1200" b="1" dirty="0" smtClean="0">
                <a:solidFill>
                  <a:srgbClr val="FF0000"/>
                </a:solidFill>
              </a:rPr>
              <a:t>radosti</a:t>
            </a:r>
            <a:r>
              <a:rPr lang="cs-CZ" sz="1200" b="1" dirty="0" smtClean="0">
                <a:solidFill>
                  <a:srgbClr val="813763"/>
                </a:solidFill>
              </a:rPr>
              <a:t>, to je jasný </a:t>
            </a:r>
            <a:r>
              <a:rPr lang="cs-CZ" sz="1200" b="1" dirty="0" smtClean="0">
                <a:solidFill>
                  <a:srgbClr val="FF0000"/>
                </a:solidFill>
              </a:rPr>
              <a:t>vzor kost</a:t>
            </a:r>
            <a:r>
              <a:rPr lang="cs-CZ" sz="1200" b="1" dirty="0" smtClean="0">
                <a:solidFill>
                  <a:srgbClr val="813763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64.4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705120"/>
              </p:ext>
            </p:extLst>
          </p:nvPr>
        </p:nvGraphicFramePr>
        <p:xfrm>
          <a:off x="1644427" y="1419622"/>
          <a:ext cx="6096000" cy="29667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číslo jednotné</a:t>
                      </a:r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číslo množné</a:t>
                      </a:r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1. pád 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kost</a:t>
                      </a:r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kost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2. pád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kost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kost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3. pád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kost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kost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4. pád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kost</a:t>
                      </a:r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kost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5. pád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kost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!</a:t>
                      </a:r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kost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!</a:t>
                      </a:r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6. pád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(o) kost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kost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ech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7. pád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kost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kost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mi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971600" y="4531786"/>
            <a:ext cx="5472608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99CC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813763"/>
                </a:solidFill>
              </a:rPr>
              <a:t>Vzor kost je </a:t>
            </a:r>
            <a:r>
              <a:rPr lang="cs-CZ" sz="1600" b="1" dirty="0" smtClean="0">
                <a:solidFill>
                  <a:srgbClr val="FF0000"/>
                </a:solidFill>
              </a:rPr>
              <a:t>vzor měkký</a:t>
            </a:r>
            <a:r>
              <a:rPr lang="cs-CZ" sz="1600" b="1" dirty="0" smtClean="0">
                <a:solidFill>
                  <a:srgbClr val="813763"/>
                </a:solidFill>
              </a:rPr>
              <a:t>. V koncovkách píšeme </a:t>
            </a:r>
            <a:r>
              <a:rPr lang="cs-CZ" sz="1600" b="1" dirty="0" smtClean="0">
                <a:solidFill>
                  <a:srgbClr val="FF0000"/>
                </a:solidFill>
              </a:rPr>
              <a:t>měkké -i/-í</a:t>
            </a:r>
            <a:r>
              <a:rPr lang="cs-CZ" sz="1600" b="1" dirty="0" smtClean="0">
                <a:solidFill>
                  <a:srgbClr val="813763"/>
                </a:solidFill>
              </a:rPr>
              <a:t>.</a:t>
            </a:r>
          </a:p>
        </p:txBody>
      </p:sp>
      <p:pic>
        <p:nvPicPr>
          <p:cNvPr id="2050" name="Picture 2" descr="C:\Users\koukalova\AppData\Local\Microsoft\Windows\Temporary Internet Files\Content.IE5\65Y3XNKU\MC9000533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27419"/>
            <a:ext cx="1458530" cy="208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oukalova\AppData\Local\Microsoft\Windows\Temporary Internet Files\Content.IE5\GLUNXXBA\MC90023724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423982"/>
            <a:ext cx="1594414" cy="55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64.5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1347614"/>
            <a:ext cx="7704856" cy="28007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813763"/>
                </a:solidFill>
              </a:rPr>
              <a:t>Doplň slova z nápovědy ve správném tvaru do vět:</a:t>
            </a:r>
          </a:p>
          <a:p>
            <a:endParaRPr lang="cs-CZ" sz="1600" b="1" dirty="0" smtClean="0">
              <a:solidFill>
                <a:srgbClr val="813763"/>
              </a:solidFill>
            </a:endParaRPr>
          </a:p>
          <a:p>
            <a:r>
              <a:rPr lang="cs-CZ" sz="1600" dirty="0" smtClean="0">
                <a:solidFill>
                  <a:srgbClr val="813763"/>
                </a:solidFill>
              </a:rPr>
              <a:t>Král v pohádce zjistil, že bez ________ to není nikdy ono. Náš příjezd byl provázen příznivými </a:t>
            </a:r>
            <a:r>
              <a:rPr lang="cs-CZ" sz="1600" b="1" dirty="0">
                <a:solidFill>
                  <a:srgbClr val="813763"/>
                </a:solidFill>
              </a:rPr>
              <a:t>________</a:t>
            </a:r>
            <a:r>
              <a:rPr lang="cs-CZ" sz="1600" dirty="0" smtClean="0">
                <a:solidFill>
                  <a:srgbClr val="813763"/>
                </a:solidFill>
              </a:rPr>
              <a:t>. Včera jsme se s maminkou bavili o nové </a:t>
            </a:r>
            <a:r>
              <a:rPr lang="cs-CZ" sz="1600" dirty="0">
                <a:solidFill>
                  <a:srgbClr val="813763"/>
                </a:solidFill>
              </a:rPr>
              <a:t>prodejně </a:t>
            </a:r>
            <a:r>
              <a:rPr lang="cs-CZ" sz="1600" dirty="0" smtClean="0">
                <a:solidFill>
                  <a:srgbClr val="813763"/>
                </a:solidFill>
              </a:rPr>
              <a:t>________, kde mají krásné kozačky. V pohádkách vystupují nadpřirozené ________. Petr má okolo všeho spoustu ________. Na tělocviku nemůžu cvičit, protože jsem po ________. Ze samé ________ skákal málem až do stropu. Sbal si do kufru jen nejnutnější </a:t>
            </a:r>
            <a:r>
              <a:rPr lang="cs-CZ" sz="1600" b="1" dirty="0" smtClean="0">
                <a:solidFill>
                  <a:srgbClr val="813763"/>
                </a:solidFill>
              </a:rPr>
              <a:t>________. </a:t>
            </a:r>
            <a:r>
              <a:rPr lang="cs-CZ" sz="1600" dirty="0" smtClean="0">
                <a:solidFill>
                  <a:srgbClr val="813763"/>
                </a:solidFill>
              </a:rPr>
              <a:t>________ byl celý zelený. Ten je všemi </a:t>
            </a:r>
            <a:r>
              <a:rPr lang="cs-CZ" sz="1600" b="1" dirty="0" smtClean="0">
                <a:solidFill>
                  <a:srgbClr val="813763"/>
                </a:solidFill>
              </a:rPr>
              <a:t>________ </a:t>
            </a:r>
            <a:r>
              <a:rPr lang="cs-CZ" sz="1600" dirty="0" smtClean="0">
                <a:solidFill>
                  <a:srgbClr val="813763"/>
                </a:solidFill>
              </a:rPr>
              <a:t>mazaný. Od babičky vždycky dostanu k Mikuláši nějaké </a:t>
            </a:r>
            <a:r>
              <a:rPr lang="cs-CZ" sz="1600" b="1" dirty="0" smtClean="0">
                <a:solidFill>
                  <a:srgbClr val="813763"/>
                </a:solidFill>
              </a:rPr>
              <a:t>________.  </a:t>
            </a:r>
            <a:r>
              <a:rPr lang="cs-CZ" sz="1600" dirty="0" smtClean="0">
                <a:solidFill>
                  <a:srgbClr val="813763"/>
                </a:solidFill>
              </a:rPr>
              <a:t>Naše ________ se jmenuje Česká republika.</a:t>
            </a:r>
          </a:p>
          <a:p>
            <a:endParaRPr lang="cs-CZ" sz="1600" dirty="0" smtClean="0">
              <a:solidFill>
                <a:srgbClr val="813763"/>
              </a:solidFill>
            </a:endParaRPr>
          </a:p>
          <a:p>
            <a:r>
              <a:rPr lang="cs-CZ" sz="1600" b="1" dirty="0">
                <a:solidFill>
                  <a:srgbClr val="813763"/>
                </a:solidFill>
              </a:rPr>
              <a:t>n</a:t>
            </a:r>
            <a:r>
              <a:rPr lang="cs-CZ" sz="1600" b="1" dirty="0" smtClean="0">
                <a:solidFill>
                  <a:srgbClr val="813763"/>
                </a:solidFill>
              </a:rPr>
              <a:t>ápověda</a:t>
            </a:r>
            <a:r>
              <a:rPr lang="cs-CZ" sz="1600" b="1" dirty="0" smtClean="0">
                <a:solidFill>
                  <a:srgbClr val="813763"/>
                </a:solidFill>
              </a:rPr>
              <a:t>:</a:t>
            </a:r>
            <a:r>
              <a:rPr lang="cs-CZ" sz="1600" dirty="0" smtClean="0">
                <a:solidFill>
                  <a:srgbClr val="813763"/>
                </a:solidFill>
              </a:rPr>
              <a:t> sladkost, nemoc, mast, radost, obuv, sůl, věc, bytost, řeč, vlast, závist, okolnost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64.6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5330" y="1203598"/>
            <a:ext cx="6912768" cy="3108543"/>
          </a:xfrm>
          <a:prstGeom prst="rect">
            <a:avLst/>
          </a:prstGeom>
          <a:solidFill>
            <a:schemeClr val="bg1"/>
          </a:solidFill>
          <a:ln w="19050">
            <a:solidFill>
              <a:srgbClr val="99CC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813763"/>
                </a:solidFill>
              </a:rPr>
              <a:t>U některých podstatných jmen, která se skloňují podle vzoru kost, mohou být v některých pádech 2 různé koncovky, jedna podle vzoru kost a druhá podle vzoru píseň, např.: </a:t>
            </a:r>
            <a:r>
              <a:rPr lang="cs-CZ" sz="1400" dirty="0" smtClean="0">
                <a:solidFill>
                  <a:srgbClr val="813763"/>
                </a:solidFill>
              </a:rPr>
              <a:t>bolest, srst, pěst, mast atd.</a:t>
            </a:r>
          </a:p>
          <a:p>
            <a:endParaRPr lang="cs-CZ" sz="1400" i="1" dirty="0" smtClean="0">
              <a:solidFill>
                <a:srgbClr val="813763"/>
              </a:solidFill>
            </a:endParaRPr>
          </a:p>
          <a:p>
            <a:r>
              <a:rPr lang="cs-CZ" sz="1400" i="1" dirty="0" smtClean="0">
                <a:solidFill>
                  <a:srgbClr val="813763"/>
                </a:solidFill>
              </a:rPr>
              <a:t>3. p. mn. </a:t>
            </a:r>
            <a:r>
              <a:rPr lang="cs-CZ" sz="1400" i="1" dirty="0">
                <a:solidFill>
                  <a:srgbClr val="813763"/>
                </a:solidFill>
              </a:rPr>
              <a:t>č</a:t>
            </a:r>
            <a:r>
              <a:rPr lang="cs-CZ" sz="1400" i="1" dirty="0" smtClean="0">
                <a:solidFill>
                  <a:srgbClr val="813763"/>
                </a:solidFill>
              </a:rPr>
              <a:t>.	komu? čemu?	</a:t>
            </a:r>
            <a:r>
              <a:rPr lang="cs-CZ" sz="1400" i="1" dirty="0" smtClean="0">
                <a:solidFill>
                  <a:srgbClr val="FF0000"/>
                </a:solidFill>
              </a:rPr>
              <a:t>-</a:t>
            </a:r>
            <a:r>
              <a:rPr lang="cs-CZ" sz="1400" i="1" dirty="0" err="1" smtClean="0">
                <a:solidFill>
                  <a:srgbClr val="FF0000"/>
                </a:solidFill>
              </a:rPr>
              <a:t>em</a:t>
            </a:r>
            <a:r>
              <a:rPr lang="cs-CZ" sz="1400" i="1" dirty="0" smtClean="0">
                <a:solidFill>
                  <a:srgbClr val="FF0000"/>
                </a:solidFill>
              </a:rPr>
              <a:t>/-</a:t>
            </a:r>
            <a:r>
              <a:rPr lang="cs-CZ" sz="1400" i="1" dirty="0" err="1" smtClean="0">
                <a:solidFill>
                  <a:srgbClr val="FF0000"/>
                </a:solidFill>
              </a:rPr>
              <a:t>ím</a:t>
            </a:r>
            <a:r>
              <a:rPr lang="cs-CZ" sz="1400" i="1" dirty="0" smtClean="0">
                <a:solidFill>
                  <a:srgbClr val="813763"/>
                </a:solidFill>
              </a:rPr>
              <a:t>		mastem/mastím</a:t>
            </a:r>
          </a:p>
          <a:p>
            <a:r>
              <a:rPr lang="cs-CZ" sz="1400" i="1" dirty="0" smtClean="0">
                <a:solidFill>
                  <a:srgbClr val="813763"/>
                </a:solidFill>
              </a:rPr>
              <a:t>6. p. mn. č.	(o) kom? čem?	</a:t>
            </a:r>
            <a:r>
              <a:rPr lang="cs-CZ" sz="1400" i="1" dirty="0" smtClean="0">
                <a:solidFill>
                  <a:srgbClr val="FF0000"/>
                </a:solidFill>
              </a:rPr>
              <a:t>-ech/-</a:t>
            </a:r>
            <a:r>
              <a:rPr lang="cs-CZ" sz="1400" i="1" dirty="0" err="1" smtClean="0">
                <a:solidFill>
                  <a:srgbClr val="FF0000"/>
                </a:solidFill>
              </a:rPr>
              <a:t>ích</a:t>
            </a:r>
            <a:r>
              <a:rPr lang="cs-CZ" sz="1400" i="1" dirty="0" smtClean="0">
                <a:solidFill>
                  <a:srgbClr val="813763"/>
                </a:solidFill>
              </a:rPr>
              <a:t>		mastech/mastích</a:t>
            </a:r>
          </a:p>
          <a:p>
            <a:r>
              <a:rPr lang="cs-CZ" sz="1400" i="1" dirty="0">
                <a:solidFill>
                  <a:srgbClr val="813763"/>
                </a:solidFill>
              </a:rPr>
              <a:t>7. p. mn. č.	kým? čím?		</a:t>
            </a:r>
            <a:r>
              <a:rPr lang="cs-CZ" sz="1400" i="1" dirty="0">
                <a:solidFill>
                  <a:srgbClr val="FF0000"/>
                </a:solidFill>
              </a:rPr>
              <a:t>-e (ě) mi</a:t>
            </a:r>
            <a:r>
              <a:rPr lang="cs-CZ" sz="1400" i="1" dirty="0">
                <a:solidFill>
                  <a:srgbClr val="813763"/>
                </a:solidFill>
              </a:rPr>
              <a:t>		loděmi, solemi</a:t>
            </a:r>
          </a:p>
          <a:p>
            <a:r>
              <a:rPr lang="cs-CZ" sz="1400" i="1" dirty="0" smtClean="0">
                <a:solidFill>
                  <a:srgbClr val="813763"/>
                </a:solidFill>
              </a:rPr>
              <a:t>		</a:t>
            </a:r>
          </a:p>
          <a:p>
            <a:endParaRPr lang="cs-CZ" sz="1400" i="1" dirty="0" smtClean="0">
              <a:solidFill>
                <a:srgbClr val="813763"/>
              </a:solidFill>
            </a:endParaRPr>
          </a:p>
          <a:p>
            <a:r>
              <a:rPr lang="cs-CZ" sz="1400" b="1" dirty="0" smtClean="0">
                <a:solidFill>
                  <a:srgbClr val="813763"/>
                </a:solidFill>
              </a:rPr>
              <a:t>Některá slova, která se skloňují podle vzoru kost, mají v některých pádech pouze koncovky vzoru píseň,  např.: </a:t>
            </a:r>
            <a:r>
              <a:rPr lang="cs-CZ" sz="1400" i="1" dirty="0" smtClean="0">
                <a:solidFill>
                  <a:srgbClr val="813763"/>
                </a:solidFill>
              </a:rPr>
              <a:t>směs, loď, sůl atd.</a:t>
            </a:r>
            <a:endParaRPr lang="cs-CZ" sz="1400" b="1" dirty="0" smtClean="0">
              <a:solidFill>
                <a:srgbClr val="813763"/>
              </a:solidFill>
            </a:endParaRPr>
          </a:p>
          <a:p>
            <a:endParaRPr lang="cs-CZ" sz="1400" b="1" dirty="0" smtClean="0">
              <a:solidFill>
                <a:srgbClr val="813763"/>
              </a:solidFill>
            </a:endParaRPr>
          </a:p>
          <a:p>
            <a:r>
              <a:rPr lang="cs-CZ" sz="1400" i="1" dirty="0">
                <a:solidFill>
                  <a:srgbClr val="813763"/>
                </a:solidFill>
              </a:rPr>
              <a:t>3. p. mn. č.	komu? čemu</a:t>
            </a:r>
            <a:r>
              <a:rPr lang="cs-CZ" sz="1400" i="1" dirty="0" smtClean="0">
                <a:solidFill>
                  <a:srgbClr val="813763"/>
                </a:solidFill>
              </a:rPr>
              <a:t>?</a:t>
            </a:r>
            <a:r>
              <a:rPr lang="cs-CZ" sz="1400" i="1" dirty="0">
                <a:solidFill>
                  <a:srgbClr val="813763"/>
                </a:solidFill>
              </a:rPr>
              <a:t>	</a:t>
            </a:r>
            <a:r>
              <a:rPr lang="cs-CZ" sz="1400" i="1" dirty="0" smtClean="0">
                <a:solidFill>
                  <a:srgbClr val="FF0000"/>
                </a:solidFill>
              </a:rPr>
              <a:t>-</a:t>
            </a:r>
            <a:r>
              <a:rPr lang="cs-CZ" sz="1400" i="1" dirty="0" err="1" smtClean="0">
                <a:solidFill>
                  <a:srgbClr val="FF0000"/>
                </a:solidFill>
              </a:rPr>
              <a:t>ím</a:t>
            </a:r>
            <a:r>
              <a:rPr lang="cs-CZ" sz="1400" i="1" dirty="0">
                <a:solidFill>
                  <a:srgbClr val="813763"/>
                </a:solidFill>
              </a:rPr>
              <a:t>	</a:t>
            </a:r>
            <a:r>
              <a:rPr lang="cs-CZ" sz="1400" i="1" dirty="0" smtClean="0">
                <a:solidFill>
                  <a:srgbClr val="813763"/>
                </a:solidFill>
              </a:rPr>
              <a:t>	lodím, solím</a:t>
            </a:r>
            <a:endParaRPr lang="cs-CZ" sz="1400" i="1" dirty="0">
              <a:solidFill>
                <a:srgbClr val="813763"/>
              </a:solidFill>
            </a:endParaRPr>
          </a:p>
          <a:p>
            <a:r>
              <a:rPr lang="cs-CZ" sz="1400" i="1" dirty="0">
                <a:solidFill>
                  <a:srgbClr val="813763"/>
                </a:solidFill>
              </a:rPr>
              <a:t>6. p. mn. č.	(o) kom? čem</a:t>
            </a:r>
            <a:r>
              <a:rPr lang="cs-CZ" sz="1400" i="1" dirty="0" smtClean="0">
                <a:solidFill>
                  <a:srgbClr val="813763"/>
                </a:solidFill>
              </a:rPr>
              <a:t>?	</a:t>
            </a:r>
            <a:r>
              <a:rPr lang="cs-CZ" sz="1400" i="1" dirty="0" smtClean="0">
                <a:solidFill>
                  <a:srgbClr val="FF0000"/>
                </a:solidFill>
              </a:rPr>
              <a:t>-</a:t>
            </a:r>
            <a:r>
              <a:rPr lang="cs-CZ" sz="1400" i="1" dirty="0" err="1" smtClean="0">
                <a:solidFill>
                  <a:srgbClr val="FF0000"/>
                </a:solidFill>
              </a:rPr>
              <a:t>ích</a:t>
            </a:r>
            <a:r>
              <a:rPr lang="cs-CZ" sz="1400" i="1" dirty="0">
                <a:solidFill>
                  <a:srgbClr val="813763"/>
                </a:solidFill>
              </a:rPr>
              <a:t>	</a:t>
            </a:r>
            <a:r>
              <a:rPr lang="cs-CZ" sz="1400" i="1" dirty="0" smtClean="0">
                <a:solidFill>
                  <a:srgbClr val="813763"/>
                </a:solidFill>
              </a:rPr>
              <a:t>	lodích, solích</a:t>
            </a:r>
            <a:endParaRPr lang="cs-CZ" sz="1400" i="1" dirty="0">
              <a:solidFill>
                <a:srgbClr val="813763"/>
              </a:solidFill>
            </a:endParaRPr>
          </a:p>
        </p:txBody>
      </p:sp>
      <p:sp>
        <p:nvSpPr>
          <p:cNvPr id="4" name="Obláček 3"/>
          <p:cNvSpPr/>
          <p:nvPr/>
        </p:nvSpPr>
        <p:spPr>
          <a:xfrm>
            <a:off x="6876256" y="1923678"/>
            <a:ext cx="2123728" cy="1576917"/>
          </a:xfrm>
          <a:prstGeom prst="cloudCallout">
            <a:avLst/>
          </a:prstGeom>
          <a:solidFill>
            <a:schemeClr val="bg1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098" name="Picture 2" descr="C:\Users\koukalova\AppData\Local\Microsoft\Windows\Temporary Internet Files\Content.IE5\65Y3XNKU\MC90023755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028" y="2351210"/>
            <a:ext cx="599882" cy="51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koukalova\AppData\Local\Microsoft\Windows\Temporary Internet Files\Content.IE5\FIQWKW65\MC9003357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87847">
            <a:off x="7064044" y="2418992"/>
            <a:ext cx="682626" cy="379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koukalova\AppData\Local\Microsoft\Windows\Temporary Internet Files\Content.IE5\2GUVTHYU\MC90043440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00" y="3730752"/>
            <a:ext cx="1271772" cy="119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7640488" y="2553989"/>
            <a:ext cx="47968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64.7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koukalova\AppData\Local\Microsoft\Windows\Temporary Internet Files\Content.IE5\N323HCUD\MC90031170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27998"/>
            <a:ext cx="547726" cy="92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99351" y="2387287"/>
            <a:ext cx="7920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813763"/>
                </a:solidFill>
              </a:rPr>
              <a:t>bone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470027" y="3865842"/>
            <a:ext cx="7920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813763"/>
                </a:solidFill>
              </a:rPr>
              <a:t>salt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220966" y="2416065"/>
            <a:ext cx="7920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813763"/>
                </a:solidFill>
              </a:rPr>
              <a:t>night</a:t>
            </a:r>
          </a:p>
        </p:txBody>
      </p:sp>
      <p:sp>
        <p:nvSpPr>
          <p:cNvPr id="9" name="TextovéPole 8"/>
          <p:cNvSpPr txBox="1"/>
          <p:nvPr/>
        </p:nvSpPr>
        <p:spPr>
          <a:xfrm rot="2250469">
            <a:off x="5233327" y="4050508"/>
            <a:ext cx="16561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813763"/>
                </a:solidFill>
              </a:rPr>
              <a:t>disease</a:t>
            </a:r>
            <a:r>
              <a:rPr lang="cs-CZ" b="1" dirty="0" smtClean="0">
                <a:solidFill>
                  <a:srgbClr val="813763"/>
                </a:solidFill>
              </a:rPr>
              <a:t>, </a:t>
            </a:r>
            <a:r>
              <a:rPr lang="cs-CZ" b="1" dirty="0" err="1" smtClean="0">
                <a:solidFill>
                  <a:srgbClr val="813763"/>
                </a:solidFill>
              </a:rPr>
              <a:t>illness</a:t>
            </a:r>
            <a:endParaRPr lang="cs-CZ" b="1" dirty="0" smtClean="0">
              <a:solidFill>
                <a:srgbClr val="813763"/>
              </a:solidFill>
            </a:endParaRPr>
          </a:p>
        </p:txBody>
      </p:sp>
      <p:pic>
        <p:nvPicPr>
          <p:cNvPr id="2051" name="Picture 3" descr="C:\Users\koukalova\AppData\Local\Microsoft\Windows\Temporary Internet Files\Content.IE5\YD097AN7\MP90044912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738" y="825570"/>
            <a:ext cx="1551306" cy="15617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2052" name="Picture 4" descr="C:\Users\koukalova\AppData\Local\Microsoft\Windows\Temporary Internet Files\Content.IE5\NBXADL7L\MC90028716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63968">
            <a:off x="5732565" y="2843142"/>
            <a:ext cx="1711316" cy="183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koukalova\AppData\Local\Microsoft\Windows\Temporary Internet Files\Content.IE5\4KEP3VBJ\MC90037952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189600"/>
            <a:ext cx="1834286" cy="172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koukalova\AppData\Local\Microsoft\Windows\Temporary Internet Files\Content.IE5\YD097AN7\MC900436325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622" y="70156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588224" y="1970598"/>
            <a:ext cx="171102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ArchDown">
              <a:avLst>
                <a:gd name="adj" fmla="val 21456532"/>
              </a:avLst>
            </a:prstTxWarp>
            <a:spAutoFit/>
          </a:bodyPr>
          <a:lstStyle/>
          <a:p>
            <a:r>
              <a:rPr lang="cs-CZ" b="1" dirty="0" err="1" smtClean="0">
                <a:solidFill>
                  <a:srgbClr val="813763"/>
                </a:solidFill>
              </a:rPr>
              <a:t>sweets</a:t>
            </a:r>
            <a:r>
              <a:rPr lang="cs-CZ" b="1" dirty="0" smtClean="0">
                <a:solidFill>
                  <a:srgbClr val="813763"/>
                </a:solidFill>
              </a:rPr>
              <a:t>, </a:t>
            </a:r>
            <a:r>
              <a:rPr lang="cs-CZ" b="1" dirty="0" err="1">
                <a:solidFill>
                  <a:srgbClr val="813763"/>
                </a:solidFill>
              </a:rPr>
              <a:t>candy</a:t>
            </a:r>
            <a:endParaRPr lang="cs-CZ" b="1" dirty="0">
              <a:solidFill>
                <a:srgbClr val="81376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64.8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038549"/>
              </p:ext>
            </p:extLst>
          </p:nvPr>
        </p:nvGraphicFramePr>
        <p:xfrm>
          <a:off x="179510" y="1131590"/>
          <a:ext cx="7185180" cy="360492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Které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slovo se skloňuje podle vzoru kost?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košilemi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radostmi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školami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mrkvemi</a:t>
                      </a:r>
                    </a:p>
                    <a:p>
                      <a:pPr marL="0" indent="0" algn="l">
                        <a:buNone/>
                      </a:pP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3"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Která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věta je bez chyby?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Honza byl obklopen kouzelnýma </a:t>
                      </a:r>
                      <a:r>
                        <a:rPr lang="cs-CZ" sz="1600" b="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bytostma</a:t>
                      </a: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Koupím si bačkory v </a:t>
                      </a:r>
                      <a:r>
                        <a:rPr lang="cs-CZ" sz="1600" b="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obuvy</a:t>
                      </a: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Mám rád chléb se solí.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Nemám </a:t>
                      </a:r>
                      <a:r>
                        <a:rPr lang="cs-CZ" sz="1600" b="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věcy</a:t>
                      </a: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na tělocvik.</a:t>
                      </a:r>
                      <a:endParaRPr lang="cs-CZ" b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2"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Vzor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kost je vzor: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měkký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tvrdý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smíšený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nelze ho zařadit</a:t>
                      </a:r>
                      <a:endParaRPr lang="cs-CZ" b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Koncovka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6. p. č. mn. vzoru kost je: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600" b="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ích</a:t>
                      </a:r>
                      <a:endParaRPr lang="cs-CZ" sz="1600" b="0" baseline="0" dirty="0" smtClean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600" b="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ách</a:t>
                      </a:r>
                      <a:endParaRPr lang="cs-CZ" sz="1600" b="0" baseline="0" dirty="0" smtClean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-ech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-ch</a:t>
                      </a:r>
                      <a:endParaRPr lang="cs-CZ" sz="1600" b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64.9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491630"/>
            <a:ext cx="8640960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400" dirty="0"/>
              <a:t>ČECHOVÁ, Marie. Čeština - řeč a jazyk. 2., </a:t>
            </a:r>
            <a:r>
              <a:rPr lang="cs-CZ" sz="1400" dirty="0" err="1"/>
              <a:t>přepr</a:t>
            </a:r>
            <a:r>
              <a:rPr lang="cs-CZ" sz="1400" dirty="0"/>
              <a:t>. vyd. Praha : ISV, 2000. 407 s. ISBN 80-85866-57-9.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/>
              <a:t>ČECHURA, Rudolf. Český jazyk pro čtvrtý ročník. Vyd. 2. Všeň : Alter, 2005. 159 s. ISBN 80-7245-029-8.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/>
              <a:t>databáze obrázků klipart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/>
              <a:t>http://prirucka.ujc.cas.cz/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015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990</Words>
  <Application>Microsoft Office PowerPoint</Application>
  <PresentationFormat>Předvádění na obrazovce (16:9)</PresentationFormat>
  <Paragraphs>136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64.1 Podstatná jména rodu ženského – vzor kost </vt:lpstr>
      <vt:lpstr>64.2 Co už víš? </vt:lpstr>
      <vt:lpstr>64.3 Jaké si řekneme nové termíny a názvy?</vt:lpstr>
      <vt:lpstr>64.4 Co si řekneme nového?</vt:lpstr>
      <vt:lpstr>64.5 Procvičení a příklady</vt:lpstr>
      <vt:lpstr>64.6 Něco navíc pro šikovné</vt:lpstr>
      <vt:lpstr>64.7 CLIL</vt:lpstr>
      <vt:lpstr>64.8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190</cp:revision>
  <dcterms:created xsi:type="dcterms:W3CDTF">2010-10-18T18:21:56Z</dcterms:created>
  <dcterms:modified xsi:type="dcterms:W3CDTF">2012-11-19T06:20:42Z</dcterms:modified>
</cp:coreProperties>
</file>