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813763"/>
    <a:srgbClr val="99CC00"/>
    <a:srgbClr val="99FF66"/>
    <a:srgbClr val="99FF33"/>
    <a:srgbClr val="33CC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61122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61.1 Podstatná jména rodu ženského – vzor žena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3383"/>
            <a:ext cx="3029719" cy="589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koukalova\AppData\Local\Microsoft\Windows\Temporary Internet Files\Content.IE5\FIQWKW65\MC9004332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11015"/>
            <a:ext cx="3312368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TLMJOQNB\MC9002809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926"/>
            <a:ext cx="93516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ukalova\AppData\Local\Microsoft\Windows\Temporary Internet Files\Content.IE5\GLUNXXBA\MC9004414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8" y="1176723"/>
            <a:ext cx="91490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ukalova\AppData\Local\Microsoft\Windows\Temporary Internet Files\Content.IE5\F8A7O34W\MC90011338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2895377"/>
            <a:ext cx="1669490" cy="134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ukalova\AppData\Local\Microsoft\Windows\Temporary Internet Files\Content.IE5\65Y3XNKU\MC90044141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215" y="2081109"/>
            <a:ext cx="1339272" cy="75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ukalova\AppData\Local\Microsoft\Windows\Temporary Internet Files\Content.IE5\GLUNXXBA\MC90033798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8" y="2819698"/>
            <a:ext cx="1119874" cy="149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01543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jména, ženský rod, tvrdý vzor, vzor žena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ženského – vzor žena.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275606"/>
            <a:ext cx="2808312" cy="3046988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Když je někdo váš vzor, snažíte se chovat jako on, oblékat se jako on, být mu podobný. Stejně tak se podstatná jména chovají podle vzoru, ke kterému patří. 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Když si nevíme rady, jaké i/y napsat v koncovce slova, nebo si nejsme jistí tvarem slova </a:t>
            </a:r>
            <a:br>
              <a:rPr lang="cs-CZ" sz="1600" b="1" dirty="0" smtClean="0">
                <a:solidFill>
                  <a:srgbClr val="813763"/>
                </a:solidFill>
              </a:rPr>
            </a:br>
            <a:r>
              <a:rPr lang="cs-CZ" sz="1600" b="1" dirty="0" smtClean="0">
                <a:solidFill>
                  <a:srgbClr val="813763"/>
                </a:solidFill>
              </a:rPr>
              <a:t>v určitém pádu, vzor nám pomůže.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4932040" y="951570"/>
            <a:ext cx="2520280" cy="2720119"/>
            <a:chOff x="4932040" y="951570"/>
            <a:chExt cx="2520280" cy="2720119"/>
          </a:xfrm>
        </p:grpSpPr>
        <p:pic>
          <p:nvPicPr>
            <p:cNvPr id="1027" name="Picture 3" descr="C:\Users\koukalova\AppData\Local\Microsoft\Windows\Temporary Internet Files\Content.IE5\17BKHJPJ\MC900435608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1151409"/>
              <a:ext cx="2520280" cy="25202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9" name="Srdce 8"/>
            <p:cNvSpPr/>
            <p:nvPr/>
          </p:nvSpPr>
          <p:spPr>
            <a:xfrm>
              <a:off x="5040052" y="1347614"/>
              <a:ext cx="216024" cy="216024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rdce 9"/>
            <p:cNvSpPr/>
            <p:nvPr/>
          </p:nvSpPr>
          <p:spPr>
            <a:xfrm>
              <a:off x="5722590" y="1513929"/>
              <a:ext cx="216024" cy="196205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rdce 10"/>
            <p:cNvSpPr/>
            <p:nvPr/>
          </p:nvSpPr>
          <p:spPr>
            <a:xfrm>
              <a:off x="5434558" y="951570"/>
              <a:ext cx="288032" cy="216024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6480001" y="3337916"/>
            <a:ext cx="93610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Mistr světa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3347864" y="1851670"/>
            <a:ext cx="1440160" cy="1296144"/>
          </a:xfrm>
          <a:prstGeom prst="wedgeRoundRectCallout">
            <a:avLst>
              <a:gd name="adj1" fmla="val 93807"/>
              <a:gd name="adj2" fmla="val 1770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430935" y="1851670"/>
            <a:ext cx="12961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</a:rPr>
              <a:t>Já tě tak obdivuji, chtěl bych být jako ty, snad se ti alespoň trochu podobám.</a:t>
            </a:r>
            <a:r>
              <a:rPr lang="cs-CZ" sz="1200" b="1" dirty="0" smtClean="0">
                <a:solidFill>
                  <a:srgbClr val="813763"/>
                </a:solidFill>
                <a:sym typeface="Wingdings" pitchFamily="2" charset="2"/>
              </a:rPr>
              <a:t></a:t>
            </a:r>
            <a:endParaRPr lang="cs-CZ" sz="1200" b="1" dirty="0" smtClean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6602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61.3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1323628"/>
            <a:ext cx="5472608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Podle </a:t>
            </a:r>
            <a:r>
              <a:rPr lang="cs-CZ" b="1" dirty="0" smtClean="0">
                <a:solidFill>
                  <a:srgbClr val="FF0000"/>
                </a:solidFill>
              </a:rPr>
              <a:t>vzoru žena </a:t>
            </a:r>
            <a:r>
              <a:rPr lang="cs-CZ" b="1" dirty="0" smtClean="0">
                <a:solidFill>
                  <a:srgbClr val="813763"/>
                </a:solidFill>
              </a:rPr>
              <a:t>se skloňují podstatná jména rodu ženského zakončená v </a:t>
            </a:r>
            <a:r>
              <a:rPr lang="cs-CZ" b="1" dirty="0" smtClean="0">
                <a:solidFill>
                  <a:srgbClr val="FF0000"/>
                </a:solidFill>
              </a:rPr>
              <a:t>1. p. č. j. </a:t>
            </a:r>
            <a:r>
              <a:rPr lang="cs-CZ" b="1" dirty="0" smtClean="0">
                <a:solidFill>
                  <a:srgbClr val="813763"/>
                </a:solidFill>
              </a:rPr>
              <a:t>samohláskou </a:t>
            </a:r>
            <a:r>
              <a:rPr lang="cs-CZ" b="1" dirty="0" smtClean="0">
                <a:solidFill>
                  <a:srgbClr val="FF0000"/>
                </a:solidFill>
              </a:rPr>
              <a:t>–a</a:t>
            </a:r>
            <a:r>
              <a:rPr lang="cs-CZ" b="1" dirty="0" smtClean="0">
                <a:solidFill>
                  <a:srgbClr val="813763"/>
                </a:solidFill>
              </a:rPr>
              <a:t>.</a:t>
            </a:r>
          </a:p>
          <a:p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1. p. č. j.		kdo? </a:t>
            </a:r>
            <a:r>
              <a:rPr lang="cs-CZ" b="1" dirty="0">
                <a:solidFill>
                  <a:srgbClr val="813763"/>
                </a:solidFill>
              </a:rPr>
              <a:t>c</a:t>
            </a:r>
            <a:r>
              <a:rPr lang="cs-CZ" b="1" dirty="0" smtClean="0">
                <a:solidFill>
                  <a:srgbClr val="813763"/>
                </a:solidFill>
              </a:rPr>
              <a:t>o?		koz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b="1" dirty="0" smtClean="0">
                <a:solidFill>
                  <a:srgbClr val="813763"/>
                </a:solidFill>
              </a:rPr>
              <a:t>, Petr</a:t>
            </a:r>
            <a:r>
              <a:rPr lang="cs-CZ" b="1" dirty="0" smtClean="0">
                <a:solidFill>
                  <a:srgbClr val="FF0000"/>
                </a:solidFill>
              </a:rPr>
              <a:t>a </a:t>
            </a:r>
          </a:p>
        </p:txBody>
      </p:sp>
      <p:pic>
        <p:nvPicPr>
          <p:cNvPr id="2050" name="Picture 2" descr="C:\Users\koukalova\AppData\Local\Microsoft\Windows\Temporary Internet Files\Content.IE5\17BKHJPJ\MC900440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13402"/>
            <a:ext cx="1224136" cy="161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koukalova\AppData\Local\Microsoft\Windows\Temporary Internet Files\Content.IE5\TLMJOQNB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76839"/>
            <a:ext cx="1803846" cy="148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2555776" y="3069156"/>
            <a:ext cx="1656184" cy="827583"/>
          </a:xfrm>
          <a:prstGeom prst="wedgeRoundRectCallout">
            <a:avLst>
              <a:gd name="adj1" fmla="val -81220"/>
              <a:gd name="adj2" fmla="val 42642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63756" y="3113615"/>
            <a:ext cx="164820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</a:rPr>
              <a:t>Nejsem já krásk</a:t>
            </a:r>
            <a:r>
              <a:rPr lang="cs-CZ" sz="1400" b="1" dirty="0" smtClean="0">
                <a:solidFill>
                  <a:srgbClr val="FF0000"/>
                </a:solidFill>
              </a:rPr>
              <a:t>a</a:t>
            </a:r>
            <a:r>
              <a:rPr lang="cs-CZ" sz="1400" b="1" dirty="0" smtClean="0">
                <a:solidFill>
                  <a:srgbClr val="813763"/>
                </a:solidFill>
              </a:rPr>
              <a:t>? Že mi sluší tahle rtěnk</a:t>
            </a:r>
            <a:r>
              <a:rPr lang="cs-CZ" sz="1400" b="1" dirty="0" smtClean="0">
                <a:solidFill>
                  <a:srgbClr val="FF0000"/>
                </a:solidFill>
              </a:rPr>
              <a:t>a</a:t>
            </a:r>
            <a:r>
              <a:rPr lang="cs-CZ" sz="1400" b="1" dirty="0" smtClean="0">
                <a:solidFill>
                  <a:srgbClr val="813763"/>
                </a:solidFill>
              </a:rPr>
              <a:t>?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4851252" y="2783605"/>
            <a:ext cx="1584176" cy="1160315"/>
          </a:xfrm>
          <a:prstGeom prst="wedgeRoundRectCallout">
            <a:avLst>
              <a:gd name="adj1" fmla="val 91000"/>
              <a:gd name="adj2" fmla="val 24803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851252" y="2774369"/>
            <a:ext cx="158417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</a:rPr>
              <a:t>Ta rtěnk</a:t>
            </a:r>
            <a:r>
              <a:rPr lang="cs-CZ" sz="1400" b="1" dirty="0" smtClean="0">
                <a:solidFill>
                  <a:srgbClr val="FF0000"/>
                </a:solidFill>
              </a:rPr>
              <a:t>a</a:t>
            </a:r>
            <a:r>
              <a:rPr lang="cs-CZ" sz="1400" b="1" dirty="0" smtClean="0">
                <a:solidFill>
                  <a:srgbClr val="813763"/>
                </a:solidFill>
              </a:rPr>
              <a:t> i ta krásk</a:t>
            </a:r>
            <a:r>
              <a:rPr lang="cs-CZ" sz="1400" b="1" dirty="0" smtClean="0">
                <a:solidFill>
                  <a:srgbClr val="FF0000"/>
                </a:solidFill>
              </a:rPr>
              <a:t>a</a:t>
            </a:r>
            <a:r>
              <a:rPr lang="cs-CZ" sz="1400" b="1" dirty="0" smtClean="0">
                <a:solidFill>
                  <a:srgbClr val="813763"/>
                </a:solidFill>
              </a:rPr>
              <a:t> jsou rodu ženského a končí v 1. p. č. j. na </a:t>
            </a:r>
            <a:r>
              <a:rPr lang="cs-CZ" sz="1400" b="1" dirty="0" smtClean="0">
                <a:solidFill>
                  <a:srgbClr val="FF0000"/>
                </a:solidFill>
              </a:rPr>
              <a:t>–a</a:t>
            </a:r>
            <a:r>
              <a:rPr lang="cs-CZ" sz="1400" b="1" dirty="0" smtClean="0">
                <a:solidFill>
                  <a:srgbClr val="813763"/>
                </a:solidFill>
              </a:rPr>
              <a:t>, takže </a:t>
            </a:r>
            <a:r>
              <a:rPr lang="cs-CZ" sz="1400" b="1" dirty="0" smtClean="0">
                <a:solidFill>
                  <a:srgbClr val="FF0000"/>
                </a:solidFill>
              </a:rPr>
              <a:t>vzor žena</a:t>
            </a:r>
            <a:r>
              <a:rPr lang="cs-CZ" sz="1400" b="1" dirty="0" smtClean="0">
                <a:solidFill>
                  <a:srgbClr val="813763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03414"/>
              </p:ext>
            </p:extLst>
          </p:nvPr>
        </p:nvGraphicFramePr>
        <p:xfrm>
          <a:off x="899592" y="1203598"/>
          <a:ext cx="6096000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jednotné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množné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1.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2</a:t>
                      </a:r>
                      <a:r>
                        <a:rPr lang="cs-CZ" b="1" smtClean="0">
                          <a:solidFill>
                            <a:srgbClr val="813763"/>
                          </a:solidFill>
                        </a:rPr>
                        <a:t>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3.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ě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ám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4.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5.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6.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ě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ách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7.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žen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ami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907704" y="4443958"/>
            <a:ext cx="6696744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Vzor žena je </a:t>
            </a:r>
            <a:r>
              <a:rPr lang="cs-CZ" sz="1600" b="1" dirty="0" smtClean="0">
                <a:solidFill>
                  <a:srgbClr val="FF0000"/>
                </a:solidFill>
              </a:rPr>
              <a:t>vzor tvrdý</a:t>
            </a:r>
            <a:r>
              <a:rPr lang="cs-CZ" sz="1600" b="1" dirty="0" smtClean="0">
                <a:solidFill>
                  <a:srgbClr val="813763"/>
                </a:solidFill>
              </a:rPr>
              <a:t>. V koncovkách píšeme </a:t>
            </a:r>
            <a:r>
              <a:rPr lang="cs-CZ" sz="1600" b="1" dirty="0" smtClean="0">
                <a:solidFill>
                  <a:srgbClr val="FF0000"/>
                </a:solidFill>
              </a:rPr>
              <a:t>tvrdé y</a:t>
            </a:r>
            <a:r>
              <a:rPr lang="cs-CZ" sz="1600" b="1" dirty="0" smtClean="0">
                <a:solidFill>
                  <a:srgbClr val="813763"/>
                </a:solidFill>
              </a:rPr>
              <a:t>, pouze v </a:t>
            </a:r>
            <a:r>
              <a:rPr lang="cs-CZ" sz="1600" b="1" dirty="0" smtClean="0">
                <a:solidFill>
                  <a:srgbClr val="FF0000"/>
                </a:solidFill>
              </a:rPr>
              <a:t>7. p. č. mn. </a:t>
            </a:r>
            <a:r>
              <a:rPr lang="cs-CZ" sz="1600" b="1" dirty="0">
                <a:solidFill>
                  <a:srgbClr val="813763"/>
                </a:solidFill>
              </a:rPr>
              <a:t>v</a:t>
            </a:r>
            <a:r>
              <a:rPr lang="cs-CZ" sz="1600" b="1" dirty="0" smtClean="0">
                <a:solidFill>
                  <a:srgbClr val="813763"/>
                </a:solidFill>
              </a:rPr>
              <a:t> koncovce </a:t>
            </a:r>
            <a:r>
              <a:rPr lang="cs-CZ" sz="1600" b="1" dirty="0" smtClean="0">
                <a:solidFill>
                  <a:srgbClr val="FF0000"/>
                </a:solidFill>
              </a:rPr>
              <a:t>–</a:t>
            </a:r>
            <a:r>
              <a:rPr lang="cs-CZ" sz="1600" b="1" dirty="0" err="1" smtClean="0">
                <a:solidFill>
                  <a:srgbClr val="FF0000"/>
                </a:solidFill>
              </a:rPr>
              <a:t>ami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813763"/>
                </a:solidFill>
              </a:rPr>
              <a:t>píšeme </a:t>
            </a:r>
            <a:r>
              <a:rPr lang="cs-CZ" sz="1600" b="1" dirty="0" smtClean="0">
                <a:solidFill>
                  <a:srgbClr val="FF0000"/>
                </a:solidFill>
              </a:rPr>
              <a:t>měkké i</a:t>
            </a:r>
            <a:r>
              <a:rPr lang="cs-CZ" sz="1600" b="1" dirty="0" smtClean="0">
                <a:solidFill>
                  <a:srgbClr val="813763"/>
                </a:solidFill>
              </a:rPr>
              <a:t>.</a:t>
            </a:r>
          </a:p>
        </p:txBody>
      </p:sp>
      <p:pic>
        <p:nvPicPr>
          <p:cNvPr id="3074" name="Picture 2" descr="C:\Users\koukalova\AppData\Local\Microsoft\Windows\Temporary Internet Files\Content.IE5\17BKHJPJ\MC9004114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4725"/>
            <a:ext cx="1724025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0391" y="1059582"/>
            <a:ext cx="8064896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Doplň správné koncovky: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Bydlím blízko škol_.  Bez Vendul_ bych to nikdy nedokázal. Na stůl jsme položili vázu s květin_. Hus_, pojďte domů! Rozklepni vejce do mís_. Alej byla lemována vysokými </a:t>
            </a:r>
            <a:r>
              <a:rPr lang="cs-CZ" dirty="0" smtClean="0">
                <a:solidFill>
                  <a:srgbClr val="813763"/>
                </a:solidFill>
              </a:rPr>
              <a:t>lip_. </a:t>
            </a:r>
            <a:r>
              <a:rPr lang="cs-CZ" dirty="0" smtClean="0">
                <a:solidFill>
                  <a:srgbClr val="813763"/>
                </a:solidFill>
              </a:rPr>
              <a:t>Rád bych se někdy podíval do Jihlav_. Za sedmero </a:t>
            </a:r>
            <a:r>
              <a:rPr lang="cs-CZ" dirty="0" err="1" smtClean="0">
                <a:solidFill>
                  <a:srgbClr val="813763"/>
                </a:solidFill>
              </a:rPr>
              <a:t>horam</a:t>
            </a:r>
            <a:r>
              <a:rPr lang="cs-CZ" dirty="0" smtClean="0">
                <a:solidFill>
                  <a:srgbClr val="813763"/>
                </a:solidFill>
              </a:rPr>
              <a:t>_ bylo jedno království a v něm žil král, který měl tři dcer_, nad jejichž krásou všichni vrtěli hlav_. Vloni jsme stanovali na Sázav_.</a:t>
            </a:r>
          </a:p>
          <a:p>
            <a:endParaRPr lang="cs-CZ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Urči pád a číslo </a:t>
            </a:r>
            <a:r>
              <a:rPr lang="cs-CZ" b="1" dirty="0" smtClean="0">
                <a:solidFill>
                  <a:srgbClr val="813763"/>
                </a:solidFill>
              </a:rPr>
              <a:t>následujících </a:t>
            </a:r>
            <a:r>
              <a:rPr lang="cs-CZ" b="1" dirty="0" smtClean="0">
                <a:solidFill>
                  <a:srgbClr val="813763"/>
                </a:solidFill>
              </a:rPr>
              <a:t>slov:</a:t>
            </a:r>
          </a:p>
          <a:p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(o) princeznách		s prosbou		pilou</a:t>
            </a:r>
            <a:r>
              <a:rPr lang="cs-CZ" dirty="0">
                <a:solidFill>
                  <a:srgbClr val="813763"/>
                </a:solidFill>
              </a:rPr>
              <a:t>	</a:t>
            </a:r>
            <a:r>
              <a:rPr lang="cs-CZ" dirty="0" smtClean="0">
                <a:solidFill>
                  <a:srgbClr val="813763"/>
                </a:solidFill>
              </a:rPr>
              <a:t>	do mísy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maminky	</a:t>
            </a:r>
            <a:r>
              <a:rPr lang="cs-CZ" dirty="0">
                <a:solidFill>
                  <a:srgbClr val="813763"/>
                </a:solidFill>
              </a:rPr>
              <a:t>	</a:t>
            </a:r>
            <a:r>
              <a:rPr lang="cs-CZ" dirty="0" smtClean="0">
                <a:solidFill>
                  <a:srgbClr val="813763"/>
                </a:solidFill>
              </a:rPr>
              <a:t>	školami	</a:t>
            </a:r>
            <a:r>
              <a:rPr lang="cs-CZ" b="1" dirty="0" smtClean="0">
                <a:solidFill>
                  <a:srgbClr val="813763"/>
                </a:solidFill>
              </a:rPr>
              <a:t> 	</a:t>
            </a:r>
            <a:r>
              <a:rPr lang="cs-CZ" dirty="0" smtClean="0">
                <a:solidFill>
                  <a:srgbClr val="813763"/>
                </a:solidFill>
              </a:rPr>
              <a:t>sovu		želvám</a:t>
            </a:r>
          </a:p>
          <a:p>
            <a:endParaRPr lang="cs-CZ" dirty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Tvar </a:t>
            </a:r>
            <a:r>
              <a:rPr lang="cs-CZ" b="1" dirty="0" smtClean="0">
                <a:solidFill>
                  <a:srgbClr val="813763"/>
                </a:solidFill>
              </a:rPr>
              <a:t>maminky</a:t>
            </a:r>
            <a:r>
              <a:rPr lang="cs-CZ" dirty="0" smtClean="0">
                <a:solidFill>
                  <a:srgbClr val="813763"/>
                </a:solidFill>
              </a:rPr>
              <a:t> se vyskytuje ve více pádech, řekni v jakých a použij ho větách.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546126"/>
            <a:ext cx="8136904" cy="2246769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813763"/>
                </a:solidFill>
              </a:rPr>
              <a:t>Pozor na skloňování podstatných jmen označujících části těla, které se vyskytují v páru </a:t>
            </a:r>
            <a:r>
              <a:rPr lang="cs-CZ" sz="1600" b="1" dirty="0" smtClean="0">
                <a:solidFill>
                  <a:srgbClr val="813763"/>
                </a:solidFill>
              </a:rPr>
              <a:t>– ruka, noha </a:t>
            </a:r>
            <a:r>
              <a:rPr lang="cs-CZ" sz="1600" dirty="0" smtClean="0">
                <a:solidFill>
                  <a:srgbClr val="813763"/>
                </a:solidFill>
              </a:rPr>
              <a:t>atd. </a:t>
            </a:r>
            <a:r>
              <a:rPr lang="cs-CZ" sz="1600" dirty="0">
                <a:solidFill>
                  <a:srgbClr val="813763"/>
                </a:solidFill>
              </a:rPr>
              <a:t>Dříve existovalo kromě čísla jednotného a množného ještě číslo </a:t>
            </a:r>
            <a:r>
              <a:rPr lang="cs-CZ" sz="1600" dirty="0" smtClean="0">
                <a:solidFill>
                  <a:srgbClr val="813763"/>
                </a:solidFill>
              </a:rPr>
              <a:t>dvojné </a:t>
            </a:r>
            <a:r>
              <a:rPr lang="cs-CZ" sz="1600" dirty="0">
                <a:solidFill>
                  <a:srgbClr val="813763"/>
                </a:solidFill>
              </a:rPr>
              <a:t>pro věci, které se vyskytují po </a:t>
            </a:r>
            <a:r>
              <a:rPr lang="cs-CZ" sz="1600" dirty="0" smtClean="0">
                <a:solidFill>
                  <a:srgbClr val="813763"/>
                </a:solidFill>
              </a:rPr>
              <a:t>dvou, některá slova si zachovala v některých pádech tyto staré tvary: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1., 4., 5. p. č. mn.		</a:t>
            </a:r>
            <a:r>
              <a:rPr lang="cs-CZ" sz="1600" i="1" dirty="0" smtClean="0">
                <a:solidFill>
                  <a:srgbClr val="813763"/>
                </a:solidFill>
              </a:rPr>
              <a:t>ruc</a:t>
            </a:r>
            <a:r>
              <a:rPr lang="cs-CZ" sz="1600" i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2., 6. p. č. mn.		</a:t>
            </a:r>
            <a:r>
              <a:rPr lang="cs-CZ" sz="1600" i="1" dirty="0" smtClean="0">
                <a:solidFill>
                  <a:srgbClr val="813763"/>
                </a:solidFill>
              </a:rPr>
              <a:t>ruk</a:t>
            </a:r>
            <a:r>
              <a:rPr lang="cs-CZ" sz="1600" i="1" dirty="0" smtClean="0">
                <a:solidFill>
                  <a:srgbClr val="FF0000"/>
                </a:solidFill>
              </a:rPr>
              <a:t>ou</a:t>
            </a:r>
            <a:r>
              <a:rPr lang="cs-CZ" sz="1600" i="1" dirty="0" smtClean="0">
                <a:solidFill>
                  <a:srgbClr val="813763"/>
                </a:solidFill>
              </a:rPr>
              <a:t>, noh</a:t>
            </a:r>
            <a:r>
              <a:rPr lang="cs-CZ" sz="1600" i="1" dirty="0" smtClean="0">
                <a:solidFill>
                  <a:srgbClr val="FF0000"/>
                </a:solidFill>
              </a:rPr>
              <a:t>ou</a:t>
            </a:r>
            <a:r>
              <a:rPr lang="cs-CZ" sz="1600" i="1" dirty="0" smtClean="0">
                <a:solidFill>
                  <a:srgbClr val="813763"/>
                </a:solidFill>
              </a:rPr>
              <a:t> 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7. p. č. mn.		</a:t>
            </a:r>
            <a:r>
              <a:rPr lang="cs-CZ" sz="1600" i="1" dirty="0" smtClean="0">
                <a:solidFill>
                  <a:srgbClr val="813763"/>
                </a:solidFill>
              </a:rPr>
              <a:t>ruk</a:t>
            </a:r>
            <a:r>
              <a:rPr lang="cs-CZ" sz="1600" i="1" dirty="0" smtClean="0">
                <a:solidFill>
                  <a:srgbClr val="FF0000"/>
                </a:solidFill>
              </a:rPr>
              <a:t>ama</a:t>
            </a:r>
            <a:r>
              <a:rPr lang="cs-CZ" sz="1600" i="1" dirty="0" smtClean="0">
                <a:solidFill>
                  <a:srgbClr val="813763"/>
                </a:solidFill>
              </a:rPr>
              <a:t>, noh</a:t>
            </a:r>
            <a:r>
              <a:rPr lang="cs-CZ" sz="1600" i="1" dirty="0" smtClean="0">
                <a:solidFill>
                  <a:srgbClr val="FF0000"/>
                </a:solidFill>
              </a:rPr>
              <a:t>ama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Neoznačují-li jména ruce, nohy části těla, mají v 7. p. č. mn. pravidelné tvary </a:t>
            </a:r>
            <a:r>
              <a:rPr lang="cs-CZ" sz="1600" dirty="0" err="1" smtClean="0">
                <a:solidFill>
                  <a:srgbClr val="813763"/>
                </a:solidFill>
              </a:rPr>
              <a:t>vz</a:t>
            </a:r>
            <a:r>
              <a:rPr lang="cs-CZ" sz="1600" dirty="0" smtClean="0">
                <a:solidFill>
                  <a:srgbClr val="813763"/>
                </a:solidFill>
              </a:rPr>
              <a:t>. žena: </a:t>
            </a:r>
          </a:p>
          <a:p>
            <a:r>
              <a:rPr lang="cs-CZ" sz="1600" i="1" dirty="0" smtClean="0">
                <a:solidFill>
                  <a:srgbClr val="813763"/>
                </a:solidFill>
              </a:rPr>
              <a:t>(s) nohami u stolu, stroj s mechanickými rukami</a:t>
            </a:r>
            <a:r>
              <a:rPr lang="cs-CZ" sz="1600" dirty="0" smtClean="0">
                <a:solidFill>
                  <a:srgbClr val="813763"/>
                </a:solidFill>
              </a:rPr>
              <a:t>.</a:t>
            </a:r>
          </a:p>
          <a:p>
            <a:endParaRPr lang="cs-CZ" sz="12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koukalova\AppData\Local\Microsoft\Windows\Temporary Internet Files\Content.IE5\F8A7O34W\MP90044871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905"/>
            <a:ext cx="1691680" cy="165543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ukalova\AppData\Local\Microsoft\Windows\Temporary Internet Files\Content.IE5\2GUVTHYU\MP900448731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51852" r="8184" b="3816"/>
          <a:stretch/>
        </p:blipFill>
        <p:spPr bwMode="auto">
          <a:xfrm>
            <a:off x="7483536" y="3867894"/>
            <a:ext cx="1524277" cy="10764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2GUVTHYU\MP900448731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" b="52364"/>
          <a:stretch/>
        </p:blipFill>
        <p:spPr bwMode="auto">
          <a:xfrm>
            <a:off x="7452320" y="492443"/>
            <a:ext cx="1555493" cy="94128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koukalova\AppData\Local\Microsoft\Windows\Temporary Internet Files\Content.IE5\FIQWKW65\MC9004332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07" y="797692"/>
            <a:ext cx="1792783" cy="17927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027933" y="2598682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</a:rPr>
              <a:t>woman</a:t>
            </a:r>
            <a:endParaRPr lang="cs-CZ" b="1" dirty="0" smtClean="0">
              <a:solidFill>
                <a:srgbClr val="813763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31840" y="3435846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koukalova\AppData\Local\Microsoft\Windows\Temporary Internet Files\Content.IE5\4KEP3VBJ\MC90044128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07" y="2935152"/>
            <a:ext cx="2034153" cy="203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oukalova\AppData\Local\Microsoft\Windows\Temporary Internet Files\Content.IE5\4KEP3VBJ\MP90043936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7688"/>
            <a:ext cx="2165503" cy="1707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Šipka doleva 3"/>
          <p:cNvSpPr/>
          <p:nvPr/>
        </p:nvSpPr>
        <p:spPr>
          <a:xfrm rot="1357000">
            <a:off x="8013592" y="1578666"/>
            <a:ext cx="616173" cy="230832"/>
          </a:xfrm>
          <a:prstGeom prst="leftArrow">
            <a:avLst/>
          </a:prstGeom>
          <a:solidFill>
            <a:srgbClr val="813763"/>
          </a:soli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813763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4015551"/>
            <a:ext cx="11610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</a:rPr>
              <a:t>s</a:t>
            </a:r>
            <a:r>
              <a:rPr lang="cs-CZ" b="1" dirty="0" err="1" smtClean="0">
                <a:solidFill>
                  <a:srgbClr val="813763"/>
                </a:solidFill>
              </a:rPr>
              <a:t>aw</a:t>
            </a:r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4100" name="Picture 4" descr="C:\Users\koukalova\AppData\Local\Microsoft\Windows\Temporary Internet Files\Content.IE5\TLMJOQNB\MC90029093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56" y="631616"/>
            <a:ext cx="1588883" cy="167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oukalova\AppData\Local\Microsoft\Windows\Temporary Internet Files\Content.IE5\N323HCUD\MC90044141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944" y="3434705"/>
            <a:ext cx="1828800" cy="103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koukalova\AppData\Local\Microsoft\Windows\Temporary Internet Files\Content.IE5\YD097AN7\MP90044658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5" y="2732731"/>
            <a:ext cx="1515909" cy="1960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7526162" y="4469755"/>
            <a:ext cx="933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</a:rPr>
              <a:t>turtle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84016" y="4652331"/>
            <a:ext cx="5805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</a:rPr>
              <a:t>owl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522225" y="2260339"/>
            <a:ext cx="6979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lamp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11253"/>
              </p:ext>
            </p:extLst>
          </p:nvPr>
        </p:nvGraphicFramePr>
        <p:xfrm>
          <a:off x="179510" y="1131590"/>
          <a:ext cx="7185180" cy="35744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Nad </a:t>
                      </a: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lípama</a:t>
                      </a: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létaly včely.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Vosi</a:t>
                      </a: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měly hnízdo v kůlně.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Těším se do </a:t>
                      </a: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školi</a:t>
                      </a: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Lampy na ulicích svítily.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terá koncovka vzoru žena se vyskytuje ve více pádech?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-a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-y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ami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-o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Jaký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tvar 7. p. č. mn. vzoru žena?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ženách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ženama</a:t>
                      </a:r>
                      <a:endParaRPr lang="cs-CZ" sz="1600" b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ženami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ženou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které větě je chyba?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Sovy tajemně houkaly.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pokyvovali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hlavama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Děti měly v taškách svačiny.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Zdeno, podej mi pravítko.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ČECHOVÁ, Marie. Čeština - řeč a jazyk. 2., </a:t>
            </a:r>
            <a:r>
              <a:rPr lang="cs-CZ" sz="1400" dirty="0" err="1"/>
              <a:t>přepr</a:t>
            </a:r>
            <a:r>
              <a:rPr lang="cs-CZ" sz="1400" dirty="0"/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ČECHURA, Rudolf. Český jazyk pro čtvrtý ročník. Vyd. 2. Všeň : Alter, 2005. 159 s. ISBN 80-7245-029-8.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databáze obrázků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http://prirucka.ujc.cas.cz/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955</Words>
  <Application>Microsoft Office PowerPoint</Application>
  <PresentationFormat>Předvádění na obrazovce (16:9)</PresentationFormat>
  <Paragraphs>134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61.1 Podstatná jména rodu ženského – vzor žena</vt:lpstr>
      <vt:lpstr>61.2 Co už víš? </vt:lpstr>
      <vt:lpstr>61.3 Jaké si řekneme nové termíny a názvy?</vt:lpstr>
      <vt:lpstr>61.4 Co si řekneme nového?</vt:lpstr>
      <vt:lpstr>61.5 Procvičení a příklady</vt:lpstr>
      <vt:lpstr>61.6 Něco navíc pro šikovné</vt:lpstr>
      <vt:lpstr>61.7 CLIL</vt:lpstr>
      <vt:lpstr>61.8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193</cp:revision>
  <dcterms:created xsi:type="dcterms:W3CDTF">2010-10-18T18:21:56Z</dcterms:created>
  <dcterms:modified xsi:type="dcterms:W3CDTF">2012-11-19T06:31:07Z</dcterms:modified>
</cp:coreProperties>
</file>