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813763"/>
    <a:srgbClr val="99CC00"/>
    <a:srgbClr val="CCFF33"/>
    <a:srgbClr val="99FF33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82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21.8.2012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wmf"/><Relationship Id="rId5" Type="http://schemas.openxmlformats.org/officeDocument/2006/relationships/hyperlink" Target="http://www.youtube.com/watch?v=jLG1ILNKQp0" TargetMode="External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wmf"/><Relationship Id="rId5" Type="http://schemas.openxmlformats.org/officeDocument/2006/relationships/image" Target="../media/image2.wmf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735480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60.1 Podstatná jména rodu středního – vzor stavení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Kateřina Koukalová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27947"/>
            <a:ext cx="3029719" cy="615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koukalova\AppData\Local\Microsoft\Windows\Temporary Internet Files\Content.IE5\DSHG5858\MC90023379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080644"/>
            <a:ext cx="3528392" cy="3270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60.10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134540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Kateřina Koukalová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podstatná jména, střední rod, vzor stavení, měkký vzor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popisuje učivo o podstatných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jménech rodu středního – vzor stavení.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-3398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490833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60.2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6077" y="1226543"/>
            <a:ext cx="273630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Podstatná jména označují názvy:</a:t>
            </a:r>
          </a:p>
        </p:txBody>
      </p:sp>
      <p:grpSp>
        <p:nvGrpSpPr>
          <p:cNvPr id="9" name="Skupina 8"/>
          <p:cNvGrpSpPr/>
          <p:nvPr/>
        </p:nvGrpSpPr>
        <p:grpSpPr>
          <a:xfrm>
            <a:off x="301941" y="1226543"/>
            <a:ext cx="2455168" cy="2374191"/>
            <a:chOff x="179512" y="1347614"/>
            <a:chExt cx="2743200" cy="2743200"/>
          </a:xfrm>
        </p:grpSpPr>
        <p:pic>
          <p:nvPicPr>
            <p:cNvPr id="2054" name="Picture 6" descr="C:\Users\koukalova\AppData\Local\Microsoft\Windows\Temporary Internet Files\Content.IE5\17BKHJPJ\MC900441288[1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1347614"/>
              <a:ext cx="2743200" cy="2743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ovéPole 3"/>
            <p:cNvSpPr txBox="1"/>
            <p:nvPr/>
          </p:nvSpPr>
          <p:spPr>
            <a:xfrm>
              <a:off x="611560" y="1923678"/>
              <a:ext cx="968108" cy="35561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400" dirty="0" smtClean="0">
                  <a:solidFill>
                    <a:srgbClr val="813763"/>
                  </a:solidFill>
                  <a:latin typeface="Times New Roman" pitchFamily="18" charset="0"/>
                  <a:cs typeface="Times New Roman" pitchFamily="18" charset="0"/>
                </a:rPr>
                <a:t>osob</a:t>
              </a:r>
            </a:p>
          </p:txBody>
        </p:sp>
        <p:sp>
          <p:nvSpPr>
            <p:cNvPr id="5" name="TextovéPole 4"/>
            <p:cNvSpPr txBox="1"/>
            <p:nvPr/>
          </p:nvSpPr>
          <p:spPr>
            <a:xfrm>
              <a:off x="1691680" y="1923678"/>
              <a:ext cx="792088" cy="35561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400" dirty="0" smtClean="0">
                  <a:solidFill>
                    <a:srgbClr val="813763"/>
                  </a:solidFill>
                  <a:latin typeface="Times New Roman" pitchFamily="18" charset="0"/>
                  <a:cs typeface="Times New Roman" pitchFamily="18" charset="0"/>
                </a:rPr>
                <a:t>zvířat</a:t>
              </a: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1835696" y="2460704"/>
              <a:ext cx="792088" cy="35561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400" dirty="0" smtClean="0">
                  <a:solidFill>
                    <a:srgbClr val="813763"/>
                  </a:solidFill>
                  <a:latin typeface="Times New Roman" pitchFamily="18" charset="0"/>
                  <a:cs typeface="Times New Roman" pitchFamily="18" charset="0"/>
                </a:rPr>
                <a:t>věcí</a:t>
              </a: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1726196" y="3108021"/>
              <a:ext cx="792088" cy="35561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400" dirty="0" smtClean="0">
                  <a:solidFill>
                    <a:srgbClr val="813763"/>
                  </a:solidFill>
                  <a:latin typeface="Times New Roman" pitchFamily="18" charset="0"/>
                  <a:cs typeface="Times New Roman" pitchFamily="18" charset="0"/>
                </a:rPr>
                <a:t>dějů</a:t>
              </a:r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467544" y="3053743"/>
              <a:ext cx="1056117" cy="35561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400" dirty="0" smtClean="0">
                  <a:solidFill>
                    <a:srgbClr val="813763"/>
                  </a:solidFill>
                  <a:latin typeface="Times New Roman" pitchFamily="18" charset="0"/>
                  <a:cs typeface="Times New Roman" pitchFamily="18" charset="0"/>
                </a:rPr>
                <a:t>vlastností</a:t>
              </a:r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4644007" y="1030274"/>
            <a:ext cx="3446437" cy="2837620"/>
            <a:chOff x="4418037" y="1030274"/>
            <a:chExt cx="3672408" cy="3377880"/>
          </a:xfrm>
        </p:grpSpPr>
        <p:pic>
          <p:nvPicPr>
            <p:cNvPr id="2058" name="Picture 10" descr="C:\Users\koukalova\AppData\Local\Microsoft\Windows\Temporary Internet Files\Content.IE5\4KEP3VBJ\MC90006013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8037" y="1030274"/>
              <a:ext cx="3672408" cy="3377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ovéPole 5"/>
            <p:cNvSpPr txBox="1"/>
            <p:nvPr/>
          </p:nvSpPr>
          <p:spPr>
            <a:xfrm rot="2123791">
              <a:off x="4560244" y="2191280"/>
              <a:ext cx="703254" cy="43965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rgbClr val="813763"/>
                  </a:solidFill>
                  <a:latin typeface="Times New Roman" pitchFamily="18" charset="0"/>
                  <a:cs typeface="Times New Roman" pitchFamily="18" charset="0"/>
                </a:rPr>
                <a:t>pád</a:t>
              </a:r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5858197" y="1695613"/>
              <a:ext cx="730027" cy="3545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prstTxWarp prst="textArchDownPour">
                <a:avLst/>
              </a:prstTxWarp>
              <a:spAutoFit/>
            </a:bodyPr>
            <a:lstStyle/>
            <a:p>
              <a:r>
                <a:rPr lang="cs-CZ" sz="1200" dirty="0" smtClean="0">
                  <a:solidFill>
                    <a:srgbClr val="813763"/>
                  </a:solidFill>
                  <a:latin typeface="Times New Roman" pitchFamily="18" charset="0"/>
                  <a:cs typeface="Times New Roman" pitchFamily="18" charset="0"/>
                </a:rPr>
                <a:t>číslo</a:t>
              </a:r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7380312" y="2599203"/>
              <a:ext cx="566117" cy="43965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rgbClr val="813763"/>
                  </a:solidFill>
                  <a:latin typeface="Times New Roman" pitchFamily="18" charset="0"/>
                  <a:cs typeface="Times New Roman" pitchFamily="18" charset="0"/>
                </a:rPr>
                <a:t>rod</a:t>
              </a:r>
            </a:p>
          </p:txBody>
        </p:sp>
      </p:grpSp>
      <p:sp>
        <p:nvSpPr>
          <p:cNvPr id="10" name="TextovéPole 9"/>
          <p:cNvSpPr txBox="1"/>
          <p:nvPr/>
        </p:nvSpPr>
        <p:spPr>
          <a:xfrm>
            <a:off x="5353540" y="753274"/>
            <a:ext cx="2590581" cy="276999"/>
          </a:xfrm>
          <a:prstGeom prst="rect">
            <a:avLst/>
          </a:prstGeom>
          <a:noFill/>
        </p:spPr>
        <p:txBody>
          <a:bodyPr wrap="none" rtlCol="0">
            <a:prstTxWarp prst="textWave1">
              <a:avLst/>
            </a:prstTxWarp>
            <a:spAutoFit/>
          </a:bodyPr>
          <a:lstStyle/>
          <a:p>
            <a:r>
              <a:rPr lang="cs-CZ" sz="12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Určujeme u nich mluvnické kategorie: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76271" y="3229808"/>
            <a:ext cx="34859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Vzor podstatných jmen = </a:t>
            </a:r>
          </a:p>
          <a:p>
            <a:r>
              <a:rPr lang="cs-CZ" sz="14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vybrané slovo, které nám pomáhá správně skloňovat jiná slova stejného typu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14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Už známe: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Skupina 19"/>
          <p:cNvGrpSpPr/>
          <p:nvPr/>
        </p:nvGrpSpPr>
        <p:grpSpPr>
          <a:xfrm>
            <a:off x="1212833" y="4326244"/>
            <a:ext cx="6862347" cy="687433"/>
            <a:chOff x="301941" y="4317885"/>
            <a:chExt cx="6862347" cy="687433"/>
          </a:xfrm>
        </p:grpSpPr>
        <p:pic>
          <p:nvPicPr>
            <p:cNvPr id="2059" name="Picture 11" descr="C:\Users\koukalova\AppData\Local\Microsoft\Windows\Temporary Internet Files\Content.IE5\TLMJOQNB\MC900019283[1].w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941" y="4436283"/>
              <a:ext cx="864154" cy="4832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0" name="Picture 12" descr="C:\Users\koukalova\AppData\Local\Microsoft\Windows\Temporary Internet Files\Content.IE5\TLMJOQNB\MP900401016[1]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379" y="4350450"/>
              <a:ext cx="818584" cy="65486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1" name="Picture 13" descr="C:\Users\koukalova\AppData\Local\Microsoft\Windows\Temporary Internet Files\Content.IE5\DSHG5858\MC900436378[1]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9496" y="4317885"/>
              <a:ext cx="601599" cy="601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ovéPole 16"/>
            <p:cNvSpPr txBox="1"/>
            <p:nvPr/>
          </p:nvSpPr>
          <p:spPr>
            <a:xfrm>
              <a:off x="1244168" y="4515965"/>
              <a:ext cx="108012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200" b="1" dirty="0">
                  <a:solidFill>
                    <a:srgbClr val="813763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cs-CZ" sz="1200" b="1" dirty="0" smtClean="0">
                  <a:solidFill>
                    <a:srgbClr val="813763"/>
                  </a:solidFill>
                  <a:latin typeface="Times New Roman" pitchFamily="18" charset="0"/>
                  <a:cs typeface="Times New Roman" pitchFamily="18" charset="0"/>
                </a:rPr>
                <a:t>zor město</a:t>
              </a:r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3995936" y="4515966"/>
              <a:ext cx="86409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200" b="1" dirty="0">
                  <a:solidFill>
                    <a:srgbClr val="813763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cs-CZ" sz="1200" b="1" dirty="0" smtClean="0">
                  <a:solidFill>
                    <a:srgbClr val="813763"/>
                  </a:solidFill>
                  <a:latin typeface="Times New Roman" pitchFamily="18" charset="0"/>
                  <a:cs typeface="Times New Roman" pitchFamily="18" charset="0"/>
                </a:rPr>
                <a:t>zor moře</a:t>
              </a: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6271096" y="4515966"/>
              <a:ext cx="89319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200" b="1" dirty="0" smtClean="0">
                  <a:solidFill>
                    <a:srgbClr val="813763"/>
                  </a:solidFill>
                  <a:latin typeface="Times New Roman" pitchFamily="18" charset="0"/>
                  <a:cs typeface="Times New Roman" pitchFamily="18" charset="0"/>
                </a:rPr>
                <a:t>vzor kuře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87625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60.3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-10954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347614"/>
            <a:ext cx="655272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Podle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vzoru stavení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se skloňují podstatná jména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středního rodu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, která jsou v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p. č. j.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zakončena samohláskou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–í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8" descr="C:\Users\koukalova\AppData\Local\Microsoft\Windows\Temporary Internet Files\Content.IE5\TLMJOQNB\MC90044042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835726"/>
            <a:ext cx="1461154" cy="1203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koukalova\AppData\Local\Microsoft\Windows\Temporary Internet Files\Content.IE5\DSHG5858\MC90044043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24" y="2951172"/>
            <a:ext cx="1296144" cy="110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aoblený obdélníkový popisek 6"/>
          <p:cNvSpPr/>
          <p:nvPr/>
        </p:nvSpPr>
        <p:spPr>
          <a:xfrm>
            <a:off x="2055564" y="2648609"/>
            <a:ext cx="1868363" cy="1151369"/>
          </a:xfrm>
          <a:prstGeom prst="wedgeRoundRectCallout">
            <a:avLst>
              <a:gd name="adj1" fmla="val -86134"/>
              <a:gd name="adj2" fmla="val 43419"/>
              <a:gd name="adj3" fmla="val 16667"/>
            </a:avLst>
          </a:prstGeom>
          <a:solidFill>
            <a:schemeClr val="bg1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ový popisek 8"/>
          <p:cNvSpPr/>
          <p:nvPr/>
        </p:nvSpPr>
        <p:spPr>
          <a:xfrm>
            <a:off x="4261648" y="2564232"/>
            <a:ext cx="1763773" cy="1338303"/>
          </a:xfrm>
          <a:prstGeom prst="wedgeRoundRectCallout">
            <a:avLst>
              <a:gd name="adj1" fmla="val 87149"/>
              <a:gd name="adj2" fmla="val 17926"/>
              <a:gd name="adj3" fmla="val 16667"/>
            </a:avLst>
          </a:prstGeom>
          <a:solidFill>
            <a:schemeClr val="bg1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2091569" y="2630428"/>
            <a:ext cx="18717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Mám rád pohádkovou písničku Dělání, dělání. Není to taky vzor stavení? A pane učiteli, zazpíváme si.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endParaRPr lang="cs-CZ" sz="14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261648" y="2648609"/>
            <a:ext cx="1904797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Dělání je název činnosti. Ukáži si </a:t>
            </a:r>
          </a:p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to dělání = rod střední. V koncovce je –í, takže vzor stavení.</a:t>
            </a:r>
          </a:p>
        </p:txBody>
      </p:sp>
      <p:pic>
        <p:nvPicPr>
          <p:cNvPr id="4099" name="Picture 3" descr="C:\Users\koukalova\AppData\Local\Microsoft\Windows\Temporary Internet Files\Content.IE5\17BKHJPJ\MC900358537[1].wmf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39" r="4578"/>
          <a:stretch/>
        </p:blipFill>
        <p:spPr bwMode="auto">
          <a:xfrm>
            <a:off x="3491880" y="4227934"/>
            <a:ext cx="942934" cy="678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60.4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61726"/>
              </p:ext>
            </p:extLst>
          </p:nvPr>
        </p:nvGraphicFramePr>
        <p:xfrm>
          <a:off x="971600" y="1131590"/>
          <a:ext cx="6096000" cy="296672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Číslo jednotné</a:t>
                      </a:r>
                      <a:endParaRPr lang="cs-CZ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Číslo množné</a:t>
                      </a:r>
                      <a:endParaRPr lang="cs-CZ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</a:t>
                      </a: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ád</a:t>
                      </a:r>
                      <a:endParaRPr lang="cs-CZ" sz="1600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staven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staven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cs-CZ" sz="1600" b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pád</a:t>
                      </a:r>
                      <a:endParaRPr lang="cs-CZ" sz="1600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staven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staven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pád</a:t>
                      </a:r>
                      <a:endParaRPr lang="cs-CZ" sz="1600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staven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staven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ím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pád</a:t>
                      </a:r>
                      <a:endParaRPr lang="cs-CZ" sz="1600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staven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staven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pád</a:t>
                      </a:r>
                      <a:endParaRPr lang="cs-CZ" sz="1600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stavení!</a:t>
                      </a:r>
                      <a:endParaRPr lang="cs-CZ" sz="160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staven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!</a:t>
                      </a:r>
                      <a:endParaRPr lang="cs-CZ" sz="160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 pád</a:t>
                      </a:r>
                      <a:endParaRPr lang="cs-CZ" sz="1600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(o) staven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(o) staven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ích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 pád</a:t>
                      </a:r>
                      <a:endParaRPr lang="cs-CZ" sz="1600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staven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ím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staven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ími</a:t>
                      </a:r>
                      <a:endParaRPr lang="cs-CZ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827584" y="4243645"/>
            <a:ext cx="6336704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99CC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Vzor stavení je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vzor měkký</a:t>
            </a:r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 Ve všech jeho koncovkách jsou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i/í měkká</a:t>
            </a:r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Podle tohoto vzoru se skloňují některá podstatná jména, která mají pouze tvary jednotného čísla, např.: uhlí, dříví, </a:t>
            </a:r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křoví.</a:t>
            </a:r>
            <a:endParaRPr lang="cs-CZ" sz="16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koukalova\AppData\Local\Microsoft\Windows\Temporary Internet Files\Content.IE5\17BKHJPJ\MC90023103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686" y="3043551"/>
            <a:ext cx="1800200" cy="2002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60.5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1419622"/>
            <a:ext cx="8424936" cy="28623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Doplň neúplná slova a urči jejich pád a číslo:</a:t>
            </a:r>
          </a:p>
          <a:p>
            <a:endParaRPr lang="cs-CZ" sz="20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Nejraději mám babiččino vanilkové </a:t>
            </a:r>
            <a:r>
              <a:rPr lang="cs-CZ" sz="2000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cukrov</a:t>
            </a:r>
            <a:r>
              <a:rPr lang="cs-CZ" sz="20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_. U nádraží postavili nový stánek s </a:t>
            </a:r>
            <a:r>
              <a:rPr lang="cs-CZ" sz="20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občerstven_. </a:t>
            </a:r>
            <a:r>
              <a:rPr lang="cs-CZ" sz="20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Můj tatínek má rád drbán_ na zádech.  Z okna v </a:t>
            </a:r>
            <a:r>
              <a:rPr lang="cs-CZ" sz="2000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podkrov</a:t>
            </a:r>
            <a:r>
              <a:rPr lang="cs-CZ" sz="20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_ je krásný výhled. Našemu staven_ se krásou nevyrovná žádné v </a:t>
            </a:r>
            <a:r>
              <a:rPr lang="cs-CZ" sz="20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okol_. </a:t>
            </a:r>
            <a:r>
              <a:rPr lang="cs-CZ" sz="2000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Křov</a:t>
            </a:r>
            <a:r>
              <a:rPr lang="cs-CZ" sz="20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_ poskytuje úkryt mnoha drobným živočichům. K vesnickým staven_ patřila obvykle také zahrada a pole. Doma topíme </a:t>
            </a:r>
            <a:r>
              <a:rPr lang="cs-CZ" sz="2000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uhl</a:t>
            </a:r>
            <a:r>
              <a:rPr lang="cs-CZ" sz="20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_. Tatínek nám zakázal jezdit po </a:t>
            </a:r>
            <a:r>
              <a:rPr lang="cs-CZ" sz="2000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zábradl</a:t>
            </a:r>
            <a:r>
              <a:rPr lang="cs-CZ" sz="20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_. Skákán_ s rozběhem je přísně zakázáno! Na </a:t>
            </a:r>
            <a:r>
              <a:rPr lang="cs-CZ" sz="2000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rozcest</a:t>
            </a:r>
            <a:r>
              <a:rPr lang="cs-CZ" sz="20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_ bývají směrové ukazatele. V </a:t>
            </a:r>
            <a:r>
              <a:rPr lang="cs-CZ" sz="20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okol_ </a:t>
            </a:r>
            <a:r>
              <a:rPr lang="cs-CZ" sz="2000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řeznictv</a:t>
            </a:r>
            <a:r>
              <a:rPr lang="cs-CZ" sz="20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_ to krásně vonělo.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60.6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1203598"/>
            <a:ext cx="7632848" cy="923330"/>
          </a:xfrm>
          <a:prstGeom prst="rect">
            <a:avLst/>
          </a:prstGeom>
          <a:solidFill>
            <a:schemeClr val="bg1"/>
          </a:solidFill>
          <a:ln w="19050">
            <a:solidFill>
              <a:srgbClr val="99CC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Pozor na slova označující druhy masa jako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hovězí, telecí, kuřecí, srnčí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atd.  Např. Maminka koupila libové hovězí. Tato slova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 vzoru stavení nepatří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skloňují se podle vzorů přídavných jmen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, o kterých se teprve budeme učit. </a:t>
            </a:r>
          </a:p>
        </p:txBody>
      </p:sp>
      <p:pic>
        <p:nvPicPr>
          <p:cNvPr id="6147" name="Picture 3" descr="C:\Users\koukalova\AppData\Local\Microsoft\Windows\Temporary Internet Files\Content.IE5\TLMJOQNB\MC90023344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43758"/>
            <a:ext cx="1382672" cy="134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015716" y="2991035"/>
            <a:ext cx="43924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Po dobu dvou minut vymýšlej co nejvíce slov, která se skloňují podle vzoru stavení.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60.7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koukalova\AppData\Local\Microsoft\Windows\Temporary Internet Files\Content.IE5\4KEP3VBJ\MP90043273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7654"/>
            <a:ext cx="2239683" cy="16786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koukalova\AppData\Local\Microsoft\Windows\Temporary Internet Files\Content.IE5\17BKHJPJ\MC90023379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798509"/>
            <a:ext cx="1659462" cy="1538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koukalova\AppData\Local\Microsoft\Windows\Temporary Internet Files\Content.IE5\DSHG5858\MC90035154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075806"/>
            <a:ext cx="1656784" cy="1779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755576" y="3507854"/>
            <a:ext cx="223968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confetion</a:t>
            </a:r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600" b="1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ery</a:t>
            </a:r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sz="1600" b="1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sweets</a:t>
            </a:r>
            <a:endParaRPr lang="cs-CZ" sz="16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 flipH="1">
            <a:off x="6560327" y="4526745"/>
            <a:ext cx="103940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banister</a:t>
            </a:r>
            <a:endParaRPr lang="cs-CZ" sz="16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5" name="Picture 5" descr="C:\Users\koukalova\AppData\Local\Microsoft\Windows\Temporary Internet Files\Content.IE5\17BKHJPJ\MP900401092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741355"/>
            <a:ext cx="2314376" cy="15423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7457380" y="2336631"/>
            <a:ext cx="93610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square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923928" y="2336631"/>
            <a:ext cx="129614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building</a:t>
            </a:r>
            <a:endParaRPr lang="cs-CZ" sz="16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7" name="Picture 7" descr="C:\Users\koukalova\AppData\Local\Microsoft\Windows\Temporary Internet Files\Content.IE5\17BKHJPJ\MC900232525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499" y="2983922"/>
            <a:ext cx="1751001" cy="14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3873090" y="4446867"/>
            <a:ext cx="158745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bushes</a:t>
            </a:r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b="1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shrubs</a:t>
            </a:r>
            <a:endParaRPr lang="cs-CZ" sz="16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60.8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592614"/>
              </p:ext>
            </p:extLst>
          </p:nvPr>
        </p:nvGraphicFramePr>
        <p:xfrm>
          <a:off x="179510" y="1131590"/>
          <a:ext cx="7185180" cy="363540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Urči pád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 číslo podtrženého slova:</a:t>
                      </a:r>
                      <a:b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Zhlédli jsme několik hezkých </a:t>
                      </a:r>
                      <a:r>
                        <a:rPr lang="cs-CZ" sz="1600" b="1" u="sng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představení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p. č. mn.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p. č. j.</a:t>
                      </a:r>
                      <a:endParaRPr lang="cs-CZ" sz="1800" b="0" baseline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8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p. č. mn.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8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p. č. mn. </a:t>
                      </a:r>
                      <a:endParaRPr lang="cs-CZ" sz="1600" b="0" baseline="0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3"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Která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věta je bez chyby?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Nerad myju </a:t>
                      </a: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nádobý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Včera bylo hrozné </a:t>
                      </a: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krupobytí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Zajíc se schovával v křoví.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Zahrady jsou vzadu za </a:t>
                      </a: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staveníma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2"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Jak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bude vypadat 6. p. č. mn. slova zábradlí?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zábradlí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zábradlích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zábradlími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zábradlím</a:t>
                      </a:r>
                      <a:endParaRPr lang="cs-CZ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Které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slovo se neskloňuje podle vz</a:t>
                      </a: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oru stavení?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jarní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náměstí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podkroví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občerstvení</a:t>
                      </a:r>
                      <a:endParaRPr lang="cs-CZ" sz="1600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60.9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491630"/>
            <a:ext cx="8640960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ČECHOVÁ, Marie. Čeština - řeč a jazyk. 2.,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přepr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vyd. Praha : ISV, 2000. 407 s. ISBN 80-85866-57-9.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ČECHURA, Rudolf. Český jazyk pro čtvrtý ročník. Vyd. 2. Všeň : Alter, 2005. 159 s. ISBN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80-7245-029-8.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prirucka.ujc.cas.cz/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://www.youtube.com/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watch?v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=jLG1ILNKQp0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015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</TotalTime>
  <Words>936</Words>
  <Application>Microsoft Office PowerPoint</Application>
  <PresentationFormat>Předvádění na obrazovce (16:9)</PresentationFormat>
  <Paragraphs>135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60.1 Podstatná jména rodu středního – vzor stavení </vt:lpstr>
      <vt:lpstr>60.2 Co už víš? </vt:lpstr>
      <vt:lpstr>60.3 Jaké si řekneme nové termíny a názvy?</vt:lpstr>
      <vt:lpstr>60.4 Co si řekneme nového?</vt:lpstr>
      <vt:lpstr>60.5 Procvičení a příklady</vt:lpstr>
      <vt:lpstr>60.6 Něco navíc pro šikovné</vt:lpstr>
      <vt:lpstr>60.7 CLIL</vt:lpstr>
      <vt:lpstr>60.8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Zuzka</cp:lastModifiedBy>
  <cp:revision>191</cp:revision>
  <dcterms:created xsi:type="dcterms:W3CDTF">2010-10-18T18:21:56Z</dcterms:created>
  <dcterms:modified xsi:type="dcterms:W3CDTF">2012-08-21T13:34:39Z</dcterms:modified>
</cp:coreProperties>
</file>