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813763"/>
    <a:srgbClr val="99CC00"/>
    <a:srgbClr val="99FF33"/>
    <a:srgbClr val="CCFF33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0" y="-2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wmf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728279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59.1 Podstatná jména rodu středního – vzor kuře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Picture 5" descr="C:\Users\koukalova\AppData\Local\Microsoft\Windows\Temporary Internet Files\Content.IE5\TLMJOQNB\MP90040660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03598"/>
            <a:ext cx="4320480" cy="287919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94821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podstatná jména, střední rod, vzor kuře, smíšený vzor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učivo o podstatných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jménech rodu středního - vzor kuře.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07704" y="2448761"/>
            <a:ext cx="3096344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Legenda </a:t>
            </a:r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přichází. Kdo by neznal malé černé kuře s bílou skořápkou na hlavě? Je to malý 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uličník - i </a:t>
            </a:r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když má dobré úmysly, podaří se mu pokaždé vyvést nějakou lumpárnu. Naštěstí má spoustu dobrých kamarádů a milující rodiče, kteří mu pomohou z maléru ven. </a:t>
            </a:r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Poster k filmu        Calimero (TV seriál)&#10;       &#10;         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067694"/>
            <a:ext cx="1653800" cy="23625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520" y="1275606"/>
            <a:ext cx="871296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Podstatná jména označují názvy ……………., ……………., ……………., ……………., ……………..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521424" y="1779662"/>
            <a:ext cx="3299048" cy="28931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Odpověz na otázky: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Kdo je </a:t>
            </a:r>
            <a:r>
              <a:rPr lang="cs-CZ" sz="14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Calimero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a jak vypadá?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14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Calimero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zlomyslný?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Na koho se </a:t>
            </a:r>
            <a:r>
              <a:rPr lang="cs-CZ" sz="14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Calimero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může spolehnout?</a:t>
            </a:r>
          </a:p>
          <a:p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Vyhledej v textu podstatná jména a urči u nich gramatické kategorie. </a:t>
            </a:r>
          </a:p>
          <a:p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 podstatných jmen určujeme:</a:t>
            </a:r>
          </a:p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………………….</a:t>
            </a:r>
          </a:p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………………….</a:t>
            </a:r>
          </a:p>
          <a:p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………………….</a:t>
            </a:r>
            <a:endParaRPr lang="cs-CZ" sz="14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1621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59.3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3965" y="1203598"/>
            <a:ext cx="814000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Vzor kuře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o kterém si dnes povíme, patří k podstatným jménům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středního rodu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Slova, která se podle něj skloňují, poznáme podle toho, že mají v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p. č. j.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koncovku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–e/-ě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a v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p. č. j.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koncovku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ete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ěte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5" name="Picture 7" descr="C:\Users\koukalova\AppData\Local\Microsoft\Windows\Temporary Internet Files\Content.IE5\DSHG5858\MC9004344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7814"/>
            <a:ext cx="1008112" cy="113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koukalova\AppData\Local\Microsoft\Windows\Temporary Internet Files\Content.IE5\TLMJOQNB\MC9004404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716" y="3012326"/>
            <a:ext cx="1389146" cy="114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ový popisek 6"/>
          <p:cNvSpPr/>
          <p:nvPr/>
        </p:nvSpPr>
        <p:spPr>
          <a:xfrm>
            <a:off x="2051720" y="3089067"/>
            <a:ext cx="1440160" cy="991054"/>
          </a:xfrm>
          <a:prstGeom prst="wedgeRoundRectCallout">
            <a:avLst>
              <a:gd name="adj1" fmla="val -74735"/>
              <a:gd name="adj2" fmla="val 25249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87724" y="3089067"/>
            <a:ext cx="136815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Myslíš, že se podle vzoru kuře bude skloňovat kotě? Je to taky mládě.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4139952" y="3012326"/>
            <a:ext cx="2004764" cy="1646401"/>
          </a:xfrm>
          <a:prstGeom prst="wedgeRoundRectCallout">
            <a:avLst>
              <a:gd name="adj1" fmla="val 81291"/>
              <a:gd name="adj2" fmla="val -13727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139952" y="3169095"/>
            <a:ext cx="208823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Ano, máš pravdu. Kotě je rodu středního, řeknu si kotě bez kotěte jako kuře bez kuřete. Také jména dalších mláďat se skloňují podle tohoto vzoru. Třeba štěně, kůzle, house, káče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455978"/>
              </p:ext>
            </p:extLst>
          </p:nvPr>
        </p:nvGraphicFramePr>
        <p:xfrm>
          <a:off x="505996" y="1203598"/>
          <a:ext cx="5616624" cy="26822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872208"/>
                <a:gridCol w="1872208"/>
                <a:gridCol w="1872208"/>
              </a:tblGrid>
              <a:tr h="333581"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81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ata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81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ete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81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eti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atům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81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ata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81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ata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81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(o) 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eti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(o) 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atech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81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kuřet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aty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3255978" y="4206518"/>
            <a:ext cx="5794895" cy="584775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Vzor kuře je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vzor smíšený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to znamená, že v jeho koncovkách může být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tvrdé y/ý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měkké i/í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koukalova\AppData\Local\Microsoft\Windows\Temporary Internet Files\Content.IE5\DSHG5858\MC90035505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427" y="555526"/>
            <a:ext cx="2960038" cy="75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koukalova\AppData\Local\Microsoft\Windows\Temporary Internet Files\Content.IE5\DSHG5858\MC90035505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06518"/>
            <a:ext cx="2960038" cy="75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195610"/>
            <a:ext cx="784887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Urči, která podstatná jména se skloňují podle vzoru kuře:</a:t>
            </a:r>
          </a:p>
          <a:p>
            <a:r>
              <a:rPr lang="cs-CZ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ole, doupě, jehně, koně, sedle, káče, srdce, kole, vejce, kotě, páže, zvíře</a:t>
            </a:r>
          </a:p>
          <a:p>
            <a:endParaRPr lang="cs-CZ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Utvoř následující tvary od zadaných slov: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223320"/>
              </p:ext>
            </p:extLst>
          </p:nvPr>
        </p:nvGraphicFramePr>
        <p:xfrm>
          <a:off x="1403648" y="2499742"/>
          <a:ext cx="6096000" cy="14782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21602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zvíře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koště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vlče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jehně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p. č. mn.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p. č. mn.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p. č. mn. 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p. č. mn.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p. č. 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p. č. j.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p. č.</a:t>
                      </a:r>
                      <a:r>
                        <a:rPr lang="cs-CZ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p. č. j.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p. č. j.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p. č. mn.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p. č. mn.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p.</a:t>
                      </a:r>
                      <a:r>
                        <a:rPr lang="cs-CZ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č. mn.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Users\koukalova\AppData\Local\Microsoft\Windows\Temporary Internet Files\Content.IE5\4KEP3VBJ\MC90024132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31790"/>
            <a:ext cx="1244498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oukalova\AppData\Local\Microsoft\Windows\Temporary Internet Files\Content.IE5\4KEP3VBJ\MP90043931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67694"/>
            <a:ext cx="1615541" cy="2425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87624" y="1275606"/>
            <a:ext cx="7056784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Vysvětlete, co znamená: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Zadarmo ani kuře nehrabe.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Nové koště dobře mete.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Ten by ani kuřeti neublížil.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Věší se na každého jako klíště.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Ten by vymámil z jalové krávy tele.</a:t>
            </a:r>
          </a:p>
          <a:p>
            <a:endParaRPr lang="cs-CZ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Dokážeš vysvětlit slovenské přísloví a najít k němu české se stejným významem?</a:t>
            </a:r>
          </a:p>
          <a:p>
            <a:r>
              <a:rPr lang="cs-CZ" dirty="0" err="1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Prišiel</a:t>
            </a:r>
            <a:r>
              <a:rPr lang="cs-CZ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k tomu, </a:t>
            </a:r>
            <a:r>
              <a:rPr lang="cs-CZ" dirty="0" err="1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cs-CZ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slepé kura k </a:t>
            </a:r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zrnu.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koukalova\AppData\Local\Microsoft\Windows\Temporary Internet Files\Content.IE5\DSHG5858\MC9004352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1" y="1318149"/>
            <a:ext cx="952494" cy="634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oukalova\AppData\Local\Microsoft\Windows\Temporary Internet Files\Content.IE5\4KEP3VBJ\MC90043527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03598"/>
            <a:ext cx="1872208" cy="108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oukalova\AppData\Local\Microsoft\Windows\Temporary Internet Files\Content.IE5\17BKHJPJ\MC90043528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242" y="3651870"/>
            <a:ext cx="1240110" cy="101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koukalova\AppData\Local\Microsoft\Windows\Temporary Internet Files\Content.IE5\DSHG5858\MC90023311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51717"/>
            <a:ext cx="1473032" cy="105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koukalova\AppData\Local\Microsoft\Windows\Temporary Internet Files\Content.IE5\17BKHJPJ\MP90038280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00" y="823412"/>
            <a:ext cx="1172631" cy="16416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koukalova\AppData\Local\Microsoft\Windows\Temporary Internet Files\Content.IE5\DSHG5858\MC9003315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8212"/>
            <a:ext cx="1555687" cy="178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koukalova\AppData\Local\Microsoft\Windows\Temporary Internet Files\Content.IE5\TLMJOQNB\MP900444792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84" y="1347614"/>
            <a:ext cx="1440160" cy="18894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koukalova\AppData\Local\Microsoft\Windows\Temporary Internet Files\Content.IE5\4KEP3VBJ\MP900431025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906" y="2962074"/>
            <a:ext cx="1723746" cy="16794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C:\Users\koukalova\AppData\Local\Microsoft\Windows\Temporary Internet Files\Content.IE5\4KEP3VBJ\MC900436378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635" y="996181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C:\Users\koukalova\AppData\Local\Microsoft\Windows\Temporary Internet Files\Content.IE5\TLMJOQNB\MP900400597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333" y="2609823"/>
            <a:ext cx="1454110" cy="18180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350487" y="4642150"/>
            <a:ext cx="8640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kitten</a:t>
            </a:r>
            <a:endParaRPr lang="cs-CZ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71161" y="3179619"/>
            <a:ext cx="8085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puppy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07904" y="2292325"/>
            <a:ext cx="106587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hick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(en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929900" y="2465094"/>
            <a:ext cx="1306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bud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621438" y="4434404"/>
            <a:ext cx="9361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tomato</a:t>
            </a:r>
            <a:endParaRPr lang="cs-CZ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125550" y="4139873"/>
            <a:ext cx="9474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broom</a:t>
            </a:r>
            <a:endParaRPr lang="cs-CZ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100182"/>
              </p:ext>
            </p:extLst>
          </p:nvPr>
        </p:nvGraphicFramePr>
        <p:xfrm>
          <a:off x="179510" y="1131590"/>
          <a:ext cx="7185180" cy="36271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slovo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neoznačuje název mláděte?</a:t>
                      </a:r>
                      <a:endParaRPr lang="cs-CZ" sz="1600" b="1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vlče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káče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vyžle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house</a:t>
                      </a:r>
                    </a:p>
                    <a:p>
                      <a:pPr marL="0" indent="0" algn="l">
                        <a:buNone/>
                      </a:pP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slovo se skloňuje podle vzoru kuře?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srdce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vejce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house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Správný tvar slova klíště ve </a:t>
                      </a:r>
                      <a:r>
                        <a:rPr lang="cs-CZ" sz="1600" b="1" i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p. č. mn. 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je: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klíštěte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klíšťatům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klíšťat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klíšťaty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Vyber správný pád a číslo tvaru „kuřetem“: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p. č. mn.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p. č. j.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p. č. mn.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p. č. j.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59.9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ČECHOVÁ, Marie. Čeština - řeč a jazyk. 2.,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přepr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vyd. Praha : ISV, 2000. 407 s. ISBN 80-85866-57-9.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ČECHURA, Rudolf. Český jazyk pro čtvrtý ročník. Vyd. 2. Všeň : Alter, 2005. 159 s. ISBN 80-7245-029-8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Slovník české frazeologie a idiomatiky. 3, Výrazy slovesné. 2.,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přeprac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a dopl. vyd., V nakl. Leda vyd. 1. Praha : Leda, 2009. 1247 s. ISBN 978-80-7335-215-8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databáze obrázků klipart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prirucka.ujc.cas.cz/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://www.csfd.cz/film/190007-calimero/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15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1091</Words>
  <Application>Microsoft Office PowerPoint</Application>
  <PresentationFormat>Předvádění na obrazovce (16:9)</PresentationFormat>
  <Paragraphs>158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59.1 Podstatná jména rodu středního – vzor kuře </vt:lpstr>
      <vt:lpstr>59.2 Co už víš? </vt:lpstr>
      <vt:lpstr>59.3 Jaké si řekneme nové termíny a názvy?</vt:lpstr>
      <vt:lpstr>59.4 Co si řekneme nového?</vt:lpstr>
      <vt:lpstr>59.5 Procvičení a příklady</vt:lpstr>
      <vt:lpstr>59.6 Něco navíc pro šikovné</vt:lpstr>
      <vt:lpstr>59.7 CLIL</vt:lpstr>
      <vt:lpstr>59.8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193</cp:revision>
  <dcterms:created xsi:type="dcterms:W3CDTF">2010-10-18T18:21:56Z</dcterms:created>
  <dcterms:modified xsi:type="dcterms:W3CDTF">2012-09-23T07:10:52Z</dcterms:modified>
</cp:coreProperties>
</file>