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813763"/>
    <a:srgbClr val="99CC00"/>
    <a:srgbClr val="99FF33"/>
    <a:srgbClr val="CCFF33"/>
    <a:srgbClr val="FF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0" y="-27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23.9.2012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23.9.2012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hyperlink" Target="http://hubblesite.org/" TargetMode="External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wmf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08" y="492443"/>
            <a:ext cx="7282796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59.1 Podstatná jména rodu středního – vzor kuře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Kateřina Koukalová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27947"/>
            <a:ext cx="3029719" cy="6155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9" name="Picture 5" descr="C:\Users\koukalova\AppData\Local\Microsoft\Windows\Temporary Internet Files\Content.IE5\TLMJOQNB\MP900406601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203598"/>
            <a:ext cx="4320480" cy="287919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59.10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394821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Kateřina Koukalová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4.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podstatná jména, střední rod, vzor kuře, smíšený vzor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popisuje učivo o podstatných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jménech rodu středního - vzor kuře.</a:t>
                      </a:r>
                      <a:endParaRPr lang="cs-CZ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0" y="-3398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4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58822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59.2 Co už víš?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907704" y="2448761"/>
            <a:ext cx="3096344" cy="160043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Legenda </a:t>
            </a:r>
            <a:r>
              <a:rPr lang="cs-CZ" sz="1400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přichází. Kdo by neznal malé černé kuře s bílou skořápkou na hlavě? Je to malý </a:t>
            </a:r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uličník - i </a:t>
            </a:r>
            <a:r>
              <a:rPr lang="cs-CZ" sz="1400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když má dobré úmysly, podaří se mu pokaždé vyvést nějakou lumpárnu. Naštěstí má spoustu dobrých kamarádů a milující rodiče, kteří mu pomohou z maléru ven. </a:t>
            </a:r>
            <a:endParaRPr lang="cs-CZ" sz="1400" b="1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Poster k filmu        Calimero (TV seriál)&#10;       &#10;         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067694"/>
            <a:ext cx="1653800" cy="23625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251520" y="1275606"/>
            <a:ext cx="871296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Podstatná jména označují názvy ……………., ……………., ……………., ……………., ……………..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521424" y="1779662"/>
            <a:ext cx="3299048" cy="28931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Odpověz na otázky: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Kdo je </a:t>
            </a:r>
            <a:r>
              <a:rPr lang="cs-CZ" sz="1400" dirty="0" err="1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Calimero</a:t>
            </a:r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 a jak vypadá?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cs-CZ" sz="1400" dirty="0" err="1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Calimero</a:t>
            </a:r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 zlomyslný?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Na koho se </a:t>
            </a:r>
            <a:r>
              <a:rPr lang="cs-CZ" sz="1400" dirty="0" err="1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Calimero</a:t>
            </a:r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 může spolehnout?</a:t>
            </a:r>
          </a:p>
          <a:p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Vyhledej v textu podstatná jména a urči u nich gramatické kategorie. </a:t>
            </a:r>
          </a:p>
          <a:p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U podstatných jmen určujeme:</a:t>
            </a:r>
          </a:p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………………….</a:t>
            </a:r>
          </a:p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………………….</a:t>
            </a:r>
          </a:p>
          <a:p>
            <a:r>
              <a:rPr lang="cs-CZ" sz="1400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………………….</a:t>
            </a:r>
            <a:endParaRPr lang="cs-CZ" sz="14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516216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59.3 Jaké si řekneme nové termíny a názvy?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-10954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13965" y="1203598"/>
            <a:ext cx="8140005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Vzor kuře</a:t>
            </a:r>
            <a:r>
              <a:rPr lang="cs-CZ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, o kterém si dnes povíme, patří k podstatným jménům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středního rodu</a:t>
            </a:r>
            <a:r>
              <a:rPr lang="cs-CZ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cs-CZ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Slova, která se podle něj skloňují, poznáme podle toho, že mají v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p. č. j.</a:t>
            </a:r>
            <a:r>
              <a:rPr lang="cs-CZ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 koncovku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–e/-ě</a:t>
            </a:r>
            <a:r>
              <a:rPr lang="cs-CZ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 a v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p. č. j.</a:t>
            </a:r>
            <a:r>
              <a:rPr lang="cs-CZ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 koncovku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ete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/-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ěte</a:t>
            </a:r>
            <a:r>
              <a:rPr lang="cs-CZ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5" name="Picture 7" descr="C:\Users\koukalova\AppData\Local\Microsoft\Windows\Temporary Internet Files\Content.IE5\DSHG5858\MC90043441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147814"/>
            <a:ext cx="1008112" cy="113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C:\Users\koukalova\AppData\Local\Microsoft\Windows\Temporary Internet Files\Content.IE5\TLMJOQNB\MC90044042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716" y="3012326"/>
            <a:ext cx="1389146" cy="1144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aoblený obdélníkový popisek 6"/>
          <p:cNvSpPr/>
          <p:nvPr/>
        </p:nvSpPr>
        <p:spPr>
          <a:xfrm>
            <a:off x="2051720" y="3089067"/>
            <a:ext cx="1440160" cy="991054"/>
          </a:xfrm>
          <a:prstGeom prst="wedgeRoundRectCallout">
            <a:avLst>
              <a:gd name="adj1" fmla="val -74735"/>
              <a:gd name="adj2" fmla="val 25249"/>
              <a:gd name="adj3" fmla="val 16667"/>
            </a:avLst>
          </a:prstGeom>
          <a:solidFill>
            <a:schemeClr val="bg1"/>
          </a:solidFill>
          <a:ln>
            <a:solidFill>
              <a:srgbClr val="99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087724" y="3089067"/>
            <a:ext cx="1368152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Myslíš, že se podle vzoru kuře bude skloňovat kotě? Je to taky mládě.</a:t>
            </a:r>
          </a:p>
        </p:txBody>
      </p:sp>
      <p:sp>
        <p:nvSpPr>
          <p:cNvPr id="9" name="Zaoblený obdélníkový popisek 8"/>
          <p:cNvSpPr/>
          <p:nvPr/>
        </p:nvSpPr>
        <p:spPr>
          <a:xfrm>
            <a:off x="4139952" y="3012326"/>
            <a:ext cx="2004764" cy="1646401"/>
          </a:xfrm>
          <a:prstGeom prst="wedgeRoundRectCallout">
            <a:avLst>
              <a:gd name="adj1" fmla="val 81291"/>
              <a:gd name="adj2" fmla="val -13727"/>
              <a:gd name="adj3" fmla="val 16667"/>
            </a:avLst>
          </a:prstGeom>
          <a:solidFill>
            <a:schemeClr val="bg1"/>
          </a:solidFill>
          <a:ln>
            <a:solidFill>
              <a:srgbClr val="99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139952" y="3169095"/>
            <a:ext cx="2088232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Ano, máš pravdu. Kotě je rodu středního, řeknu si kotě bez kotěte jako kuře bez kuřete. Také jména dalších mláďat se skloňují podle tohoto vzoru. Třeba štěně, kůzle, house, káče atd.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59.4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455978"/>
              </p:ext>
            </p:extLst>
          </p:nvPr>
        </p:nvGraphicFramePr>
        <p:xfrm>
          <a:off x="505996" y="1203598"/>
          <a:ext cx="5616624" cy="268224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872208"/>
                <a:gridCol w="1872208"/>
                <a:gridCol w="1872208"/>
              </a:tblGrid>
              <a:tr h="333581">
                <a:tc>
                  <a:txBody>
                    <a:bodyPr/>
                    <a:lstStyle/>
                    <a:p>
                      <a:endParaRPr lang="cs-CZ" sz="1600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Číslo jednotné</a:t>
                      </a:r>
                      <a:endParaRPr lang="cs-CZ" sz="1600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Číslo množné</a:t>
                      </a:r>
                      <a:endParaRPr lang="cs-CZ" sz="1600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3581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pád</a:t>
                      </a:r>
                      <a:endParaRPr lang="cs-CZ" sz="1600" b="1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kuř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cs-CZ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kuř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ata</a:t>
                      </a:r>
                      <a:endParaRPr lang="cs-CZ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3581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pád</a:t>
                      </a:r>
                      <a:endParaRPr lang="cs-CZ" sz="1600" b="1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kuř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ete</a:t>
                      </a:r>
                      <a:endParaRPr lang="cs-CZ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kuř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at</a:t>
                      </a:r>
                      <a:endParaRPr lang="cs-CZ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3581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pád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kuř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eti</a:t>
                      </a:r>
                      <a:endParaRPr lang="cs-CZ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kuř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atům</a:t>
                      </a:r>
                      <a:endParaRPr lang="cs-CZ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3581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pád</a:t>
                      </a:r>
                      <a:endParaRPr lang="cs-CZ" sz="1600" b="1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kuř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cs-CZ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kuř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ata</a:t>
                      </a:r>
                      <a:endParaRPr lang="cs-CZ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3581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r>
                        <a:rPr lang="cs-CZ" sz="1600" b="1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pád</a:t>
                      </a:r>
                      <a:endParaRPr lang="cs-CZ" sz="1600" b="1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kuř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lang="cs-CZ" sz="160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!</a:t>
                      </a:r>
                      <a:endParaRPr lang="cs-CZ" sz="1600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kuř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ata</a:t>
                      </a:r>
                      <a:r>
                        <a:rPr lang="cs-CZ" sz="160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!</a:t>
                      </a:r>
                      <a:endParaRPr lang="cs-CZ" sz="1600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3581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 pád</a:t>
                      </a:r>
                      <a:endParaRPr lang="cs-CZ" sz="1600" b="1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(o) kuř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eti</a:t>
                      </a:r>
                      <a:endParaRPr lang="cs-CZ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(o) kuř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atech</a:t>
                      </a:r>
                      <a:endParaRPr lang="cs-CZ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3581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 pád</a:t>
                      </a:r>
                      <a:endParaRPr lang="cs-CZ" sz="1600" b="1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kuřet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endParaRPr lang="cs-CZ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kuř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aty</a:t>
                      </a:r>
                      <a:endParaRPr lang="cs-CZ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3255978" y="4206518"/>
            <a:ext cx="5794895" cy="584775"/>
          </a:xfrm>
          <a:prstGeom prst="rect">
            <a:avLst/>
          </a:prstGeom>
          <a:solidFill>
            <a:schemeClr val="bg1"/>
          </a:solidFill>
          <a:ln w="19050">
            <a:solidFill>
              <a:srgbClr val="99CC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Vzor kuře je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vzor smíšený</a:t>
            </a:r>
            <a:r>
              <a:rPr lang="cs-CZ" sz="16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, to znamená, že v jeho koncovkách může být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tvrdé y/ý</a:t>
            </a:r>
            <a:r>
              <a:rPr lang="cs-CZ" sz="16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 nebo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měkké i/í</a:t>
            </a:r>
            <a:r>
              <a:rPr lang="cs-CZ" sz="16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026" name="Picture 2" descr="C:\Users\koukalova\AppData\Local\Microsoft\Windows\Temporary Internet Files\Content.IE5\DSHG5858\MC90035505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3427" y="555526"/>
            <a:ext cx="2960038" cy="750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koukalova\AppData\Local\Microsoft\Windows\Temporary Internet Files\Content.IE5\DSHG5858\MC90035505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06518"/>
            <a:ext cx="2960038" cy="750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99" y="494335"/>
            <a:ext cx="399695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59.5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99592" y="1195610"/>
            <a:ext cx="7848872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Urči, která podstatná jména se skloňují podle vzoru kuře:</a:t>
            </a:r>
          </a:p>
          <a:p>
            <a:r>
              <a:rPr lang="cs-CZ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ole, doupě, jehně, koně, sedle, káče, srdce, kole, vejce, kotě, páže, zvíře</a:t>
            </a:r>
          </a:p>
          <a:p>
            <a:endParaRPr lang="cs-CZ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Utvoř následující tvary od zadaných slov: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223320"/>
              </p:ext>
            </p:extLst>
          </p:nvPr>
        </p:nvGraphicFramePr>
        <p:xfrm>
          <a:off x="1403648" y="2499742"/>
          <a:ext cx="6096000" cy="147828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216024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zvíře</a:t>
                      </a:r>
                      <a:endParaRPr lang="cs-CZ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koště</a:t>
                      </a:r>
                      <a:endParaRPr lang="cs-CZ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vlče</a:t>
                      </a:r>
                      <a:endParaRPr lang="cs-CZ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jehně</a:t>
                      </a:r>
                      <a:endParaRPr lang="cs-CZ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cs-CZ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p. č. mn.</a:t>
                      </a:r>
                      <a:endParaRPr lang="cs-CZ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 p. č. mn.</a:t>
                      </a:r>
                      <a:endParaRPr lang="cs-CZ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 p. č. mn. </a:t>
                      </a:r>
                      <a:endParaRPr lang="cs-CZ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p. č. mn.</a:t>
                      </a:r>
                      <a:endParaRPr lang="cs-CZ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p. č. j.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p. č. j.</a:t>
                      </a:r>
                      <a:endParaRPr lang="cs-CZ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p. č.</a:t>
                      </a:r>
                      <a:r>
                        <a:rPr lang="cs-CZ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j.</a:t>
                      </a:r>
                      <a:endParaRPr lang="cs-CZ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 p. č. j.</a:t>
                      </a:r>
                      <a:endParaRPr lang="cs-CZ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p. č. j.</a:t>
                      </a:r>
                      <a:endParaRPr lang="cs-CZ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 p. č. mn.</a:t>
                      </a:r>
                      <a:endParaRPr lang="cs-CZ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p. č. mn.</a:t>
                      </a:r>
                      <a:endParaRPr lang="cs-CZ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p.</a:t>
                      </a:r>
                      <a:r>
                        <a:rPr lang="cs-CZ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č. mn.</a:t>
                      </a:r>
                      <a:endParaRPr lang="cs-CZ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C:\Users\koukalova\AppData\Local\Microsoft\Windows\Temporary Internet Files\Content.IE5\4KEP3VBJ\MC90024132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931790"/>
            <a:ext cx="1244498" cy="1819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koukalova\AppData\Local\Microsoft\Windows\Temporary Internet Files\Content.IE5\4KEP3VBJ\MP900439317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067694"/>
            <a:ext cx="1615541" cy="24254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59.6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187624" y="1275606"/>
            <a:ext cx="7056784" cy="31393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Vysvětlete, co znamená:</a:t>
            </a:r>
          </a:p>
          <a:p>
            <a:r>
              <a:rPr lang="cs-CZ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Zadarmo ani kuře nehrabe.</a:t>
            </a:r>
          </a:p>
          <a:p>
            <a:r>
              <a:rPr lang="cs-CZ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Nové koště dobře mete.</a:t>
            </a:r>
          </a:p>
          <a:p>
            <a:r>
              <a:rPr lang="cs-CZ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Ten by ani kuřeti neublížil.</a:t>
            </a:r>
          </a:p>
          <a:p>
            <a:r>
              <a:rPr lang="cs-CZ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Věší se na každého jako klíště.</a:t>
            </a:r>
          </a:p>
          <a:p>
            <a:r>
              <a:rPr lang="cs-CZ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Ten by vymámil z jalové krávy tele.</a:t>
            </a:r>
          </a:p>
          <a:p>
            <a:endParaRPr lang="cs-CZ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Dokážeš vysvětlit slovenské přísloví a najít k němu české se stejným významem?</a:t>
            </a:r>
          </a:p>
          <a:p>
            <a:r>
              <a:rPr lang="cs-CZ" dirty="0" err="1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Prišiel</a:t>
            </a:r>
            <a:r>
              <a:rPr lang="cs-CZ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 k tomu, </a:t>
            </a:r>
            <a:r>
              <a:rPr lang="cs-CZ" dirty="0" err="1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cs-CZ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 slepé kura k </a:t>
            </a:r>
            <a:r>
              <a:rPr lang="cs-CZ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zrnu.</a:t>
            </a:r>
            <a:endParaRPr lang="cs-CZ" b="1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b="1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koukalova\AppData\Local\Microsoft\Windows\Temporary Internet Files\Content.IE5\DSHG5858\MC90043528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1" y="1318149"/>
            <a:ext cx="952494" cy="634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koukalova\AppData\Local\Microsoft\Windows\Temporary Internet Files\Content.IE5\4KEP3VBJ\MC90043527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203598"/>
            <a:ext cx="1872208" cy="1081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koukalova\AppData\Local\Microsoft\Windows\Temporary Internet Files\Content.IE5\17BKHJPJ\MC90043528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242" y="3651870"/>
            <a:ext cx="1240110" cy="1016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koukalova\AppData\Local\Microsoft\Windows\Temporary Internet Files\Content.IE5\DSHG5858\MC90023311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751717"/>
            <a:ext cx="1473032" cy="1058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59.7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koukalova\AppData\Local\Microsoft\Windows\Temporary Internet Files\Content.IE5\17BKHJPJ\MP900382808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900" y="823412"/>
            <a:ext cx="1172631" cy="164168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koukalova\AppData\Local\Microsoft\Windows\Temporary Internet Files\Content.IE5\DSHG5858\MC90033157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148212"/>
            <a:ext cx="1555687" cy="1788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koukalova\AppData\Local\Microsoft\Windows\Temporary Internet Files\Content.IE5\TLMJOQNB\MP900444792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884" y="1347614"/>
            <a:ext cx="1440160" cy="188942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koukalova\AppData\Local\Microsoft\Windows\Temporary Internet Files\Content.IE5\4KEP3VBJ\MP900431025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906" y="2962074"/>
            <a:ext cx="1723746" cy="16794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7" name="Picture 15" descr="C:\Users\koukalova\AppData\Local\Microsoft\Windows\Temporary Internet Files\Content.IE5\4KEP3VBJ\MC900436378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635" y="996181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9" name="Picture 17" descr="C:\Users\koukalova\AppData\Local\Microsoft\Windows\Temporary Internet Files\Content.IE5\TLMJOQNB\MP900400597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333" y="2609823"/>
            <a:ext cx="1454110" cy="181808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4350487" y="4642150"/>
            <a:ext cx="86409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b="1" dirty="0" err="1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kitten</a:t>
            </a:r>
            <a:endParaRPr lang="cs-CZ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171161" y="3179619"/>
            <a:ext cx="80855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puppy</a:t>
            </a:r>
            <a:endParaRPr lang="cs-CZ" b="1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707904" y="2292325"/>
            <a:ext cx="106587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b="1" dirty="0" err="1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b="1" dirty="0" err="1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hick</a:t>
            </a:r>
            <a:r>
              <a:rPr lang="cs-CZ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(en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929900" y="2465094"/>
            <a:ext cx="130639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b="1" dirty="0" err="1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b="1" dirty="0" err="1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lower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bud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7621438" y="4434404"/>
            <a:ext cx="93610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b="1" dirty="0" err="1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tomato</a:t>
            </a:r>
            <a:endParaRPr lang="cs-CZ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125550" y="4139873"/>
            <a:ext cx="94748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b="1" dirty="0" err="1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broom</a:t>
            </a:r>
            <a:endParaRPr lang="cs-CZ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59.8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100182"/>
              </p:ext>
            </p:extLst>
          </p:nvPr>
        </p:nvGraphicFramePr>
        <p:xfrm>
          <a:off x="179510" y="1131590"/>
          <a:ext cx="7185180" cy="362712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cs-CZ" sz="1600" b="1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Které slovo</a:t>
                      </a:r>
                      <a:r>
                        <a:rPr lang="cs-CZ" sz="1600" b="1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neoznačuje název mláděte?</a:t>
                      </a:r>
                      <a:endParaRPr lang="cs-CZ" sz="1600" b="1" dirty="0" smtClean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vlče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káče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vyžle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house</a:t>
                      </a:r>
                    </a:p>
                    <a:p>
                      <a:pPr marL="0" indent="0" algn="l">
                        <a:buNone/>
                      </a:pPr>
                      <a:endParaRPr lang="cs-CZ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 startAt="3"/>
                      </a:pPr>
                      <a:r>
                        <a:rPr lang="cs-CZ" sz="1600" b="1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Které slovo se skloňuje podle vzoru kuře?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srdce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vejce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pole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house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 startAt="2"/>
                      </a:pPr>
                      <a:r>
                        <a:rPr lang="cs-CZ" sz="1600" b="1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Správný tvar slova klíště ve </a:t>
                      </a:r>
                      <a:r>
                        <a:rPr lang="cs-CZ" sz="1600" b="1" i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p. č. mn. </a:t>
                      </a:r>
                      <a:r>
                        <a:rPr lang="cs-CZ" sz="1600" b="1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je: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klíštěte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klíšťatům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klíšťat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klíšťaty</a:t>
                      </a:r>
                      <a:endParaRPr lang="cs-CZ" b="0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4"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Vyber správný pád a číslo tvaru „kuřetem“: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 p. č. mn.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p. č. j.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 p. č. mn.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 p. č. j.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cs-CZ" sz="1600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59.9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1520" y="1491630"/>
            <a:ext cx="8640960" cy="25922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ČECHOVÁ, Marie. Čeština - řeč a jazyk. 2.,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přepr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. vyd. Praha : ISV, 2000. 407 s. ISBN 80-85866-57-9.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ČECHURA, Rudolf. Český jazyk pro čtvrtý ročník. Vyd. 2. Všeň : Alter, 2005. 159 s. ISBN 80-7245-029-8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Slovník české frazeologie a idiomatiky. 3, Výrazy slovesné. 2.,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přeprac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. a dopl. vyd., V nakl. Leda vyd. 1. Praha : Leda, 2009. 1247 s. ISBN 978-80-7335-215-8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databáze obrázků klipart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prirucka.ujc.cas.cz/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://www.csfd.cz/film/190007-calimero/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015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1952</TotalTime>
  <Words>1091</Words>
  <Application>Microsoft Office PowerPoint</Application>
  <PresentationFormat>Předvádění na obrazovce (16:9)</PresentationFormat>
  <Paragraphs>158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59.1 Podstatná jména rodu středního – vzor kuře </vt:lpstr>
      <vt:lpstr>59.2 Co už víš? </vt:lpstr>
      <vt:lpstr>59.3 Jaké si řekneme nové termíny a názvy?</vt:lpstr>
      <vt:lpstr>59.4 Co si řekneme nového?</vt:lpstr>
      <vt:lpstr>59.5 Procvičení a příklady</vt:lpstr>
      <vt:lpstr>59.6 Něco navíc pro šikovné</vt:lpstr>
      <vt:lpstr>59.7 CLIL</vt:lpstr>
      <vt:lpstr>59.8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193</cp:revision>
  <dcterms:created xsi:type="dcterms:W3CDTF">2010-10-18T18:21:56Z</dcterms:created>
  <dcterms:modified xsi:type="dcterms:W3CDTF">2012-09-23T07:10:52Z</dcterms:modified>
</cp:coreProperties>
</file>