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813763"/>
    <a:srgbClr val="FFFF00"/>
    <a:srgbClr val="FFFF99"/>
    <a:srgbClr val="99CC00"/>
    <a:srgbClr val="66FF33"/>
    <a:srgbClr val="CCFF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71484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58.1 Podstatná jména rodu středního – vzor moře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10" y="4527947"/>
            <a:ext cx="3044181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koukalova\AppData\Local\Microsoft\Windows\Temporary Internet Files\Content.IE5\17BKHJPJ\MP90025560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46" y="1275606"/>
            <a:ext cx="4205064" cy="2754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3808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Kateřina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 jména,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střední rod, vzor moře, měkký vzor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středního - vzor moře.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0353" y="1057273"/>
            <a:ext cx="864096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Podstatná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jména označují názvy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osob, zvířat, věcí, vlastností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dějů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Jsou to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slova ohebná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Můžeme je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skloňovat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mění svůj tvar podle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pádu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čísla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Také 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můžeme určit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rod</a:t>
            </a:r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podstatných jmen.</a:t>
            </a:r>
          </a:p>
        </p:txBody>
      </p:sp>
      <p:pic>
        <p:nvPicPr>
          <p:cNvPr id="2050" name="Picture 2" descr="C:\Users\koukalova\AppData\Local\Microsoft\Windows\Temporary Internet Files\Content.IE5\17BKHJPJ\MC9003612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390" y="1842867"/>
            <a:ext cx="941337" cy="74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59272" y="2461062"/>
            <a:ext cx="3843597" cy="2428700"/>
          </a:xfrm>
          <a:prstGeom prst="rect">
            <a:avLst/>
          </a:prstGeom>
          <a:noFill/>
          <a:ln>
            <a:noFill/>
          </a:ln>
        </p:spPr>
        <p:txBody>
          <a:bodyPr wrap="square" numCol="2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koho? </a:t>
            </a:r>
            <a:r>
              <a:rPr lang="cs-CZ" sz="14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o?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kým? čím?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kdo? co?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oslovujeme, voláme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(o) kom? (o) čem?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komu? čemu?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koho? čeho?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0353" y="1851670"/>
            <a:ext cx="2767471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Dej do správného pořadí pomíchané pádové otázky:</a:t>
            </a:r>
          </a:p>
          <a:p>
            <a:endParaRPr lang="cs-CZ" sz="12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4048" y="1924321"/>
            <a:ext cx="36227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Rody máme tři, u jednoho z nich ještě rozlišujeme 2 podskupiny:</a:t>
            </a:r>
          </a:p>
        </p:txBody>
      </p:sp>
      <p:pic>
        <p:nvPicPr>
          <p:cNvPr id="2051" name="Picture 3" descr="C:\Users\koukalova\AppData\Local\Microsoft\Windows\Temporary Internet Files\Content.IE5\17BKHJPJ\MC9004300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749" y="2337684"/>
            <a:ext cx="635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ukalova\AppData\Local\Microsoft\Windows\Temporary Internet Files\Content.IE5\TLMJOQNB\MC9004151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427" y="3867894"/>
            <a:ext cx="1080120" cy="88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koukalova\AppData\Local\Microsoft\Windows\Temporary Internet Files\Content.IE5\17BKHJPJ\MC90039856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72" y="2645320"/>
            <a:ext cx="694385" cy="95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koukalova\AppData\Local\Microsoft\Windows\Temporary Internet Files\Content.IE5\DSHG5858\MC9004046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00" y="4058964"/>
            <a:ext cx="759352" cy="66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920766" y="2837747"/>
            <a:ext cx="309981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rod ………………  …………………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rod ………………  ..……………….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rod ……………………</a:t>
            </a: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rod ……………………</a:t>
            </a:r>
          </a:p>
        </p:txBody>
      </p:sp>
      <p:cxnSp>
        <p:nvCxnSpPr>
          <p:cNvPr id="9" name="Přímá spojnice se šipkou 8"/>
          <p:cNvCxnSpPr>
            <a:stCxn id="2051" idx="3"/>
          </p:cNvCxnSpPr>
          <p:nvPr/>
        </p:nvCxnSpPr>
        <p:spPr>
          <a:xfrm>
            <a:off x="4946749" y="2837747"/>
            <a:ext cx="489347" cy="940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5189463" y="3622577"/>
            <a:ext cx="246633" cy="3173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7380312" y="3435846"/>
            <a:ext cx="831360" cy="3453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7236296" y="4155926"/>
            <a:ext cx="648072" cy="2578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58.3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203599"/>
            <a:ext cx="6912768" cy="1440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Podle vzoru moře skloňujeme podstatná jména rodu středního, </a:t>
            </a:r>
            <a:b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která mají v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p. č. j.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i v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p. č. j.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koncovku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–e/-ě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kdo? co?		moř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	pol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	srdc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228600" indent="-228600">
              <a:buAutoNum type="arabicPeriod"/>
            </a:pP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pád: koho? čeho?	moř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	pol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	srdc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endParaRPr lang="cs-CZ" sz="16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C:\Users\koukalova\AppData\Local\Microsoft\Windows\Temporary Internet Files\Content.IE5\DSHG5858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9862"/>
            <a:ext cx="1008112" cy="113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koukalova\AppData\Local\Microsoft\Windows\Temporary Internet Files\Content.IE5\TLMJOQNB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07854"/>
            <a:ext cx="1389146" cy="114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ový popisek 6"/>
          <p:cNvSpPr/>
          <p:nvPr/>
        </p:nvSpPr>
        <p:spPr>
          <a:xfrm>
            <a:off x="2123728" y="3291830"/>
            <a:ext cx="1728192" cy="855095"/>
          </a:xfrm>
          <a:prstGeom prst="wedgeRoundRectCallout">
            <a:avLst>
              <a:gd name="adj1" fmla="val -66893"/>
              <a:gd name="adj2" fmla="val 69183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3315928"/>
            <a:ext cx="158417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 co naše děčínská řeka Labe, to je taky voda, není to náhodou vzor moře?</a:t>
            </a:r>
          </a:p>
        </p:txBody>
      </p:sp>
      <p:sp>
        <p:nvSpPr>
          <p:cNvPr id="9" name="Zaoblený obdélníkový popisek 8"/>
          <p:cNvSpPr/>
          <p:nvPr/>
        </p:nvSpPr>
        <p:spPr>
          <a:xfrm>
            <a:off x="4517994" y="3219823"/>
            <a:ext cx="1800200" cy="1111768"/>
          </a:xfrm>
          <a:prstGeom prst="wedgeRoundRectCallout">
            <a:avLst>
              <a:gd name="adj1" fmla="val 74068"/>
              <a:gd name="adj2" fmla="val 26942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08004" y="3267875"/>
            <a:ext cx="162018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Nejprve určíme rod:</a:t>
            </a:r>
          </a:p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to Labe = rod střední</a:t>
            </a:r>
          </a:p>
          <a:p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do? co? Labe</a:t>
            </a:r>
          </a:p>
          <a:p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oho? čeho? Labe</a:t>
            </a:r>
          </a:p>
          <a:p>
            <a:r>
              <a:rPr lang="cs-CZ" sz="12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= vzor moře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14239"/>
              </p:ext>
            </p:extLst>
          </p:nvPr>
        </p:nvGraphicFramePr>
        <p:xfrm>
          <a:off x="1233686" y="1059582"/>
          <a:ext cx="6096000" cy="29667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(koupališť)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ím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(o) 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pád</a:t>
                      </a:r>
                      <a:endParaRPr lang="cs-CZ" b="1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99592" y="4227934"/>
            <a:ext cx="705678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Vzor moře je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vzor měkký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v koncovkách píšeme měkké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i/í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p. č. mn.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může být také tvar bez koncovky např. u slova</a:t>
            </a:r>
            <a:r>
              <a:rPr lang="cs-CZ" sz="1600" b="1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koupaliště – koupališť, smetiště - smetišť</a:t>
            </a: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905" y="1131590"/>
            <a:ext cx="7776864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Vyber, která podstatná jména se skloňují podle vzoru moře:</a:t>
            </a:r>
          </a:p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Dědeček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mi kladl na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srdce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že musím být hodný.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Děti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které jsou hodné, se prý dostanou do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nebe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ale ty zlé přijdou do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pekla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Dívka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před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stavením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zametala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koštětem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Když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maminka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peče, rád uždibuji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kousky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těsta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Nepotřebné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věci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vozíme na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smetiště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Na našem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sídlišti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parkuje mnoho </a:t>
            </a:r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aut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pPr>
              <a:lnSpc>
                <a:spcPct val="150000"/>
              </a:lnSpc>
            </a:pPr>
            <a:endParaRPr lang="cs-CZ" sz="1400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Doplň slovo z nápovědy ve správném tvaru do věty a urči pád a číslo: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Nápověda: srdce, tržiště, pole, vejce, hřiště, letiště</a:t>
            </a:r>
          </a:p>
          <a:p>
            <a:pPr>
              <a:lnSpc>
                <a:spcPct val="150000"/>
              </a:lnSpc>
            </a:pP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Na …………….. dozrávalo obilí. Naše hokejové …………….. je široké 26 metrů a dlouhé 56 metrů. Nakreslil mamince přání s červeným ……………..  V České republice máme několik </a:t>
            </a:r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……………..</a:t>
            </a: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Mám rád …………….. natvrdo. Rádi nakupujeme zeleninu na vesnických </a:t>
            </a:r>
            <a:r>
              <a:rPr lang="cs-CZ" sz="14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……………..</a:t>
            </a:r>
            <a:endParaRPr lang="cs-CZ" sz="14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131590"/>
            <a:ext cx="734481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Výjimky ve skloňování: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p. č. mn.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mohou být dvě koncovky: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-í – </a:t>
            </a:r>
            <a:r>
              <a:rPr lang="cs-CZ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citoslovc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srdc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pol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</a:p>
          <a:p>
            <a:r>
              <a:rPr lang="cs-CZ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ez koncovky – </a:t>
            </a:r>
            <a:r>
              <a:rPr lang="cs-CZ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koupališť, sportovišť</a:t>
            </a:r>
          </a:p>
          <a:p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Slovo hřiště má obě podoby </a:t>
            </a:r>
            <a:r>
              <a:rPr lang="cs-CZ" i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hřišť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i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hřišt</a:t>
            </a:r>
            <a:r>
              <a:rPr lang="cs-CZ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koukalova\AppData\Local\Microsoft\Windows\Temporary Internet Files\Content.IE5\17BKHJPJ\MC9002868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52" y="3127444"/>
            <a:ext cx="128787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63688" y="3252005"/>
            <a:ext cx="648072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Napiš pro své spolužáky povídání o moři, které jsi někdy navštívil, nebo ke  kterému by ses rád podíval. Popis by měl obsahovat název moře, kde leží, čím je zvláštní a zajímavé, jaké druhy živočichů v něm žijí atd. Použij encyklopedii, internet nebo jiný zdroj informací.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koukalova\AppData\Local\Microsoft\Windows\Temporary Internet Files\Content.IE5\17BKHJPJ\MP9004032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49324"/>
            <a:ext cx="2490980" cy="16600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857050" y="3353943"/>
            <a:ext cx="720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sea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47664" y="1491630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heaven</a:t>
            </a:r>
            <a:r>
              <a:rPr lang="cs-CZ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sky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koukalova\AppData\Local\Microsoft\Windows\Temporary Internet Files\Content.IE5\DSHG5858\MC9002366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65925"/>
            <a:ext cx="1656184" cy="94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427984" y="2036033"/>
            <a:ext cx="14013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playground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C:\Users\koukalova\AppData\Local\Microsoft\Windows\Temporary Internet Files\Content.IE5\DSHG5858\MP90044854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03798"/>
            <a:ext cx="2337234" cy="1536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768956" y="4468059"/>
            <a:ext cx="82364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1" name="Picture 9" descr="C:\Users\koukalova\AppData\Local\Microsoft\Windows\Temporary Internet Files\Content.IE5\17BKHJPJ\MC90021578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910" y="2908695"/>
            <a:ext cx="761647" cy="119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139952" y="4098727"/>
            <a:ext cx="6480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egg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5" name="Picture 13" descr="C:\Users\koukalova\AppData\Local\Microsoft\Windows\Temporary Internet Files\Content.IE5\TLMJOQNB\MC90034720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010" y="981574"/>
            <a:ext cx="1854403" cy="170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948264" y="916408"/>
            <a:ext cx="7831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heart</a:t>
            </a:r>
            <a:endParaRPr lang="cs-CZ" b="1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12491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Slova,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která se skloňují podle vzoru moře, mají ve 2. p. j. č. koncovku: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-a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-o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Kombajny vyjely do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polý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bojištěti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leželo mnoho padlých.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neby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pluly mraky. 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Rádi vás uvidíme na sportovním odpoledni.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Které slovo se neskloňuje podle vzoru moře?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vejce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odpoledne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kuře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staveniště</a:t>
                      </a:r>
                      <a:endParaRPr lang="cs-CZ" sz="1600" b="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Moře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vzor: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měkký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tvrdý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smíšený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nelze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zařadit</a:t>
                      </a:r>
                      <a:endParaRPr lang="cs-CZ" sz="1600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ČECHOVÁ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Marie. Čeština - řeč a jazyk. 2.,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přepr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ČECHURA, Rudolf. Český jazyk pro čtvrtý ročník. Vyd. 2. Všeň : Alter, 2005. 159 s. ISBN 80-7245-029-8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databáze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obrázků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klipart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http://prirucka.ujc.cas.cz/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1051</Words>
  <Application>Microsoft Office PowerPoint</Application>
  <PresentationFormat>Předvádění na obrazovce (16:9)</PresentationFormat>
  <Paragraphs>159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58.1 Podstatná jména rodu středního – vzor moře </vt:lpstr>
      <vt:lpstr>58.2 Co už víš? </vt:lpstr>
      <vt:lpstr>58.3 Jaké si řekneme nové termíny a názvy?</vt:lpstr>
      <vt:lpstr>58.4 Co si řekneme nového?</vt:lpstr>
      <vt:lpstr>58.5 Procvičení a příklady</vt:lpstr>
      <vt:lpstr>58.6 Něco navíc pro šikovné</vt:lpstr>
      <vt:lpstr>58.7 CLIL</vt:lpstr>
      <vt:lpstr>58.8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203</cp:revision>
  <dcterms:created xsi:type="dcterms:W3CDTF">2010-10-18T18:21:56Z</dcterms:created>
  <dcterms:modified xsi:type="dcterms:W3CDTF">2013-02-13T08:35:01Z</dcterms:modified>
</cp:coreProperties>
</file>