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813763"/>
    <a:srgbClr val="66FF33"/>
    <a:srgbClr val="99CC00"/>
    <a:srgbClr val="CCFF33"/>
    <a:srgbClr val="99FF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1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png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90109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57.1 Podstatná jména rodu středního – vzor město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2" name="Picture 10" descr="C:\Users\koukalova\AppData\Local\Microsoft\Windows\Temporary Internet Files\Content.IE5\TLMJOQNB\MP90040037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31590"/>
            <a:ext cx="4050450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554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vzory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podstatných jmen, rod střední, tvrdý vzor, město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středního - vzor město.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35463" y="1037361"/>
            <a:ext cx="392587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Podstatná jména označují názvy: </a:t>
            </a:r>
            <a:r>
              <a:rPr lang="cs-CZ" sz="2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osob (malíř)</a:t>
            </a:r>
            <a:b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zvířat (pes)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věcí (židle)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lastností (vztek)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ějů (běhání)</a:t>
            </a:r>
          </a:p>
          <a:p>
            <a:pPr>
              <a:lnSpc>
                <a:spcPct val="150000"/>
              </a:lnSpc>
            </a:pPr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Podstatná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jména patří mezi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ohebné slovní druhy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mohou měnit svůj tvar. Mění ho podle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pádu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čísla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říkáme, že podstatná jména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skloňujeme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oukalova\AppData\Local\Microsoft\Windows\Temporary Internet Files\Content.IE5\FIQWKW65\MC9004419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31" y="1493671"/>
            <a:ext cx="864096" cy="47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alova\AppData\Local\Microsoft\Windows\Temporary Internet Files\Content.IE5\YD097AN7\MC90044140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128" y="1962117"/>
            <a:ext cx="915307" cy="4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ukalova\AppData\Local\Microsoft\Windows\Temporary Internet Files\Content.IE5\NBXADL7L\MC90035237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19" y="2212241"/>
            <a:ext cx="493119" cy="67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ukalova\AppData\Local\Microsoft\Windows\Temporary Internet Files\Content.IE5\N323HCUD\MC90038922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37" y="2709768"/>
            <a:ext cx="555267" cy="80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ukalova\AppData\Local\Microsoft\Windows\Temporary Internet Files\Content.IE5\NBXADL7L\MC90001457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80" y="2999437"/>
            <a:ext cx="648585" cy="81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61337" y="558640"/>
            <a:ext cx="41826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U podstatných jmen určujeme mluvnické kategorie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rod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číslo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pád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 určení rodu nám pomohou ukazovací zájmena: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ten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pes, strom)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– rod mužský (životný, neživotný)</a:t>
            </a:r>
          </a:p>
          <a:p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ta (židle) – rod ženský</a:t>
            </a:r>
          </a:p>
          <a:p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to (běhání) – rod střední</a:t>
            </a:r>
            <a:endParaRPr lang="cs-CZ" sz="1400" dirty="0">
              <a:solidFill>
                <a:srgbClr val="813763"/>
              </a:solidFill>
            </a:endParaRPr>
          </a:p>
          <a:p>
            <a:pPr algn="just"/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Čeština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má 7 pádů: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kdo?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co?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koho?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čeho?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komu?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čemu?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koho?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co?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oslovujeme (voláme)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čem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28600" indent="-228600" algn="just">
              <a:buAutoNum type="arabicPeriod"/>
            </a:pP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kým?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čím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 dvě čísla: jednotné a množné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 descr="C:\Users\koukalova\AppData\Local\Microsoft\Windows\Temporary Internet Files\Content.IE5\N323HCUD\MC90032066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03" y="4225063"/>
            <a:ext cx="793060" cy="57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oukalova\AppData\Local\Microsoft\Windows\Temporary Internet Files\Content.IE5\FIQWKW65\MC900441322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453801"/>
            <a:ext cx="642736" cy="64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koukalova\AppData\Local\Microsoft\Windows\Temporary Internet Files\Content.IE5\N323HCUD\MC900441792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292" y="4395785"/>
            <a:ext cx="700751" cy="70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8898" y="481489"/>
            <a:ext cx="6833145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57.3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99817" y="1155253"/>
            <a:ext cx="6120655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Vzor podstatných jmen = </a:t>
            </a:r>
          </a:p>
          <a:p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vybrané slovo, které nám pomáhá správně skloňovat jiná slova stejného typu.</a:t>
            </a:r>
          </a:p>
        </p:txBody>
      </p:sp>
      <p:pic>
        <p:nvPicPr>
          <p:cNvPr id="2050" name="Picture 2" descr="C:\Users\koukalova\AppData\Local\Microsoft\Windows\Temporary Internet Files\Content.IE5\FIQWKW65\MC9000890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85927"/>
            <a:ext cx="1031443" cy="181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107504" y="987574"/>
            <a:ext cx="1368152" cy="858579"/>
          </a:xfrm>
          <a:prstGeom prst="wedgeRoundRectCallout">
            <a:avLst>
              <a:gd name="adj1" fmla="val 77267"/>
              <a:gd name="adj2" fmla="val 82283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087793"/>
            <a:ext cx="1224136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Co je </a:t>
            </a:r>
            <a:r>
              <a:rPr lang="cs-CZ" sz="11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11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vzor a k čemu mi bude dobrý?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136652" y="1846153"/>
            <a:ext cx="5246984" cy="1553954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</a:rPr>
              <a:t>VZOR MĚSTO</a:t>
            </a:r>
          </a:p>
          <a:p>
            <a:endParaRPr lang="cs-CZ" sz="1400" b="1" dirty="0">
              <a:solidFill>
                <a:srgbClr val="813763"/>
              </a:solidFill>
            </a:endParaRPr>
          </a:p>
          <a:p>
            <a:pPr algn="ctr"/>
            <a:r>
              <a:rPr lang="cs-CZ" sz="1600" b="1" dirty="0" smtClean="0">
                <a:solidFill>
                  <a:srgbClr val="813763"/>
                </a:solidFill>
              </a:rPr>
              <a:t>První vzor, se kterým se seznámíme, je vzor </a:t>
            </a:r>
            <a:r>
              <a:rPr lang="cs-CZ" sz="1600" b="1" dirty="0" smtClean="0">
                <a:solidFill>
                  <a:srgbClr val="FF0000"/>
                </a:solidFill>
              </a:rPr>
              <a:t>město</a:t>
            </a:r>
            <a:r>
              <a:rPr lang="cs-CZ" sz="1600" b="1" dirty="0" smtClean="0">
                <a:solidFill>
                  <a:srgbClr val="813763"/>
                </a:solidFill>
              </a:rPr>
              <a:t>.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br>
              <a:rPr lang="cs-CZ" sz="1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sz="1600" b="1" dirty="0" smtClean="0">
                <a:solidFill>
                  <a:srgbClr val="813763"/>
                </a:solidFill>
              </a:rPr>
              <a:t>Skloňují se podle něj </a:t>
            </a:r>
            <a:r>
              <a:rPr lang="cs-CZ" sz="1600" b="1" dirty="0" smtClean="0">
                <a:solidFill>
                  <a:srgbClr val="FF0000"/>
                </a:solidFill>
              </a:rPr>
              <a:t>podstatná jména středního rodu</a:t>
            </a:r>
            <a:r>
              <a:rPr lang="cs-CZ" sz="1600" b="1" dirty="0" smtClean="0">
                <a:solidFill>
                  <a:srgbClr val="813763"/>
                </a:solidFill>
              </a:rPr>
              <a:t>, </a:t>
            </a:r>
            <a:br>
              <a:rPr lang="cs-CZ" sz="1600" b="1" dirty="0" smtClean="0">
                <a:solidFill>
                  <a:srgbClr val="813763"/>
                </a:solidFill>
              </a:rPr>
            </a:br>
            <a:r>
              <a:rPr lang="cs-CZ" sz="1600" b="1" dirty="0" smtClean="0">
                <a:solidFill>
                  <a:srgbClr val="813763"/>
                </a:solidFill>
              </a:rPr>
              <a:t>která končí v </a:t>
            </a:r>
            <a:r>
              <a:rPr lang="cs-CZ" sz="1600" b="1" dirty="0" smtClean="0">
                <a:solidFill>
                  <a:srgbClr val="FF0000"/>
                </a:solidFill>
              </a:rPr>
              <a:t>1. pádě jednotného čísla </a:t>
            </a:r>
            <a:r>
              <a:rPr lang="cs-CZ" sz="1600" b="1" dirty="0" smtClean="0">
                <a:solidFill>
                  <a:srgbClr val="813763"/>
                </a:solidFill>
              </a:rPr>
              <a:t>koncovkou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-o</a:t>
            </a:r>
            <a:r>
              <a:rPr lang="cs-CZ" sz="1600" b="1" dirty="0" smtClean="0">
                <a:solidFill>
                  <a:srgbClr val="813763"/>
                </a:solidFill>
              </a:rPr>
              <a:t>.</a:t>
            </a:r>
          </a:p>
        </p:txBody>
      </p:sp>
      <p:pic>
        <p:nvPicPr>
          <p:cNvPr id="2055" name="Picture 7" descr="C:\Users\koukalova\AppData\Local\Microsoft\Windows\Temporary Internet Files\Content.IE5\DSHG5858\MC90043441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990" y="3813888"/>
            <a:ext cx="1008112" cy="113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aoblený obdélníkový popisek 9"/>
          <p:cNvSpPr/>
          <p:nvPr/>
        </p:nvSpPr>
        <p:spPr>
          <a:xfrm>
            <a:off x="2277344" y="3800915"/>
            <a:ext cx="1573460" cy="930312"/>
          </a:xfrm>
          <a:prstGeom prst="wedgeRoundRectCallout">
            <a:avLst>
              <a:gd name="adj1" fmla="val -68948"/>
              <a:gd name="adj2" fmla="val 32509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277344" y="3836535"/>
            <a:ext cx="122413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</a:rPr>
              <a:t>Tak mám třeba slovo sedlo. </a:t>
            </a:r>
            <a:r>
              <a:rPr lang="cs-CZ" sz="1200" b="1" dirty="0">
                <a:solidFill>
                  <a:srgbClr val="813763"/>
                </a:solidFill>
              </a:rPr>
              <a:t>J</a:t>
            </a:r>
            <a:r>
              <a:rPr lang="cs-CZ" sz="1200" b="1" dirty="0" smtClean="0">
                <a:solidFill>
                  <a:srgbClr val="813763"/>
                </a:solidFill>
              </a:rPr>
              <a:t>ak zjistím, jaký je to vzor?</a:t>
            </a:r>
          </a:p>
        </p:txBody>
      </p:sp>
      <p:pic>
        <p:nvPicPr>
          <p:cNvPr id="2056" name="Picture 8" descr="C:\Users\koukalova\AppData\Local\Microsoft\Windows\Temporary Internet Files\Content.IE5\TLMJOQNB\MC9004404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231" y="3662186"/>
            <a:ext cx="1389146" cy="114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aoblený obdélníkový popisek 11"/>
          <p:cNvSpPr/>
          <p:nvPr/>
        </p:nvSpPr>
        <p:spPr>
          <a:xfrm>
            <a:off x="4427984" y="3651869"/>
            <a:ext cx="2139246" cy="1296145"/>
          </a:xfrm>
          <a:prstGeom prst="wedgeRoundRectCallout">
            <a:avLst>
              <a:gd name="adj1" fmla="val 77856"/>
              <a:gd name="adj2" fmla="val 1477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3651870"/>
            <a:ext cx="208823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rgbClr val="813763"/>
                </a:solidFill>
              </a:rPr>
              <a:t>určíš si rod – to sedlo = rod střední</a:t>
            </a:r>
          </a:p>
          <a:p>
            <a:pPr marL="228600" indent="-228600">
              <a:buAutoNum type="arabicPeriod"/>
            </a:pPr>
            <a:r>
              <a:rPr lang="cs-CZ" sz="1200" b="1" dirty="0" smtClean="0">
                <a:solidFill>
                  <a:srgbClr val="813763"/>
                </a:solidFill>
              </a:rPr>
              <a:t>utvoříš 1. pád čísla jednotného – kdo, co?</a:t>
            </a:r>
            <a:br>
              <a:rPr lang="cs-CZ" sz="1200" b="1" dirty="0" smtClean="0">
                <a:solidFill>
                  <a:srgbClr val="813763"/>
                </a:solidFill>
              </a:rPr>
            </a:br>
            <a:r>
              <a:rPr lang="cs-CZ" sz="1200" b="1" dirty="0" smtClean="0">
                <a:solidFill>
                  <a:srgbClr val="813763"/>
                </a:solidFill>
              </a:rPr>
              <a:t>jedno sedlo -  končí na –o = vzor město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954348"/>
              </p:ext>
            </p:extLst>
          </p:nvPr>
        </p:nvGraphicFramePr>
        <p:xfrm>
          <a:off x="1403648" y="987574"/>
          <a:ext cx="6079984" cy="311574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304256"/>
                <a:gridCol w="1872208"/>
                <a:gridCol w="1903520"/>
              </a:tblGrid>
              <a:tr h="329646"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Číslo jednotné</a:t>
                      </a:r>
                      <a:endParaRPr lang="cs-CZ" sz="1400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Číslo množné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29646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1. pád 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(kdo? co?)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   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646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2. pád 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(koho? čeho?)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   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měst</a:t>
                      </a:r>
                      <a:endParaRPr lang="cs-CZ" sz="16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29646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3. pád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 (komu?</a:t>
                      </a:r>
                      <a:r>
                        <a:rPr lang="cs-CZ" sz="1400" baseline="0" dirty="0" smtClean="0">
                          <a:solidFill>
                            <a:srgbClr val="813763"/>
                          </a:solidFill>
                        </a:rPr>
                        <a:t> čemu?)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   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ům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646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4.</a:t>
                      </a:r>
                      <a:r>
                        <a:rPr lang="cs-CZ" sz="1400" b="1" baseline="0" dirty="0" smtClean="0">
                          <a:solidFill>
                            <a:srgbClr val="813763"/>
                          </a:solidFill>
                        </a:rPr>
                        <a:t> p</a:t>
                      </a:r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ád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 (koho? co?)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   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94469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5. pád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 (oslovujeme,</a:t>
                      </a:r>
                      <a:r>
                        <a:rPr lang="cs-CZ" sz="1400" baseline="0" dirty="0" smtClean="0">
                          <a:solidFill>
                            <a:srgbClr val="813763"/>
                          </a:solidFill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voláme)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   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sz="16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sz="16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50288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6. pád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 (o kom? o čem?)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(o)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ě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, 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-u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(o)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ech</a:t>
                      </a:r>
                    </a:p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(o dřívk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ách</a:t>
                      </a:r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)</a:t>
                      </a:r>
                      <a:endParaRPr lang="cs-CZ" sz="16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29646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813763"/>
                          </a:solidFill>
                        </a:rPr>
                        <a:t>7. pád</a:t>
                      </a:r>
                      <a:r>
                        <a:rPr lang="cs-CZ" sz="1400" dirty="0" smtClean="0">
                          <a:solidFill>
                            <a:srgbClr val="813763"/>
                          </a:solidFill>
                        </a:rPr>
                        <a:t> (kým? čím?)</a:t>
                      </a:r>
                      <a:endParaRPr lang="cs-CZ" sz="1400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     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em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813763"/>
                          </a:solidFill>
                        </a:rPr>
                        <a:t>měst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63588" y="4227934"/>
            <a:ext cx="7416824" cy="738664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</a:rPr>
              <a:t>Vzor město je </a:t>
            </a:r>
            <a:r>
              <a:rPr lang="cs-CZ" sz="1400" b="1" dirty="0" smtClean="0">
                <a:solidFill>
                  <a:srgbClr val="FF0000"/>
                </a:solidFill>
              </a:rPr>
              <a:t>vzor tvrdý</a:t>
            </a:r>
            <a:r>
              <a:rPr lang="cs-CZ" sz="1400" b="1" dirty="0" smtClean="0">
                <a:solidFill>
                  <a:srgbClr val="813763"/>
                </a:solidFill>
              </a:rPr>
              <a:t>, v 7. pádě množného čísla píšeme vždy tvrdé –y.</a:t>
            </a:r>
          </a:p>
          <a:p>
            <a:r>
              <a:rPr lang="cs-CZ" sz="1400" b="1" dirty="0" smtClean="0">
                <a:solidFill>
                  <a:srgbClr val="813763"/>
                </a:solidFill>
              </a:rPr>
              <a:t>Pozor! Podstatná jména zakončená na –</a:t>
            </a:r>
            <a:r>
              <a:rPr lang="cs-CZ" sz="1400" b="1" dirty="0" err="1" smtClean="0">
                <a:solidFill>
                  <a:srgbClr val="813763"/>
                </a:solidFill>
              </a:rPr>
              <a:t>ko</a:t>
            </a:r>
            <a:r>
              <a:rPr lang="cs-CZ" sz="1400" b="1" dirty="0">
                <a:solidFill>
                  <a:srgbClr val="813763"/>
                </a:solidFill>
              </a:rPr>
              <a:t> </a:t>
            </a:r>
            <a:r>
              <a:rPr lang="cs-CZ" sz="1400" b="1" dirty="0" smtClean="0">
                <a:solidFill>
                  <a:srgbClr val="813763"/>
                </a:solidFill>
              </a:rPr>
              <a:t>mají v 6. p. č. mn. koncovku –</a:t>
            </a:r>
            <a:r>
              <a:rPr lang="cs-CZ" sz="1400" b="1" dirty="0" err="1" smtClean="0">
                <a:solidFill>
                  <a:srgbClr val="813763"/>
                </a:solidFill>
              </a:rPr>
              <a:t>ách</a:t>
            </a:r>
            <a:r>
              <a:rPr lang="cs-CZ" sz="1400" b="1" dirty="0" smtClean="0">
                <a:solidFill>
                  <a:srgbClr val="813763"/>
                </a:solidFill>
              </a:rPr>
              <a:t>, např. lýtko – </a:t>
            </a:r>
            <a:br>
              <a:rPr lang="cs-CZ" sz="1400" b="1" dirty="0" smtClean="0">
                <a:solidFill>
                  <a:srgbClr val="813763"/>
                </a:solidFill>
              </a:rPr>
            </a:br>
            <a:r>
              <a:rPr lang="cs-CZ" sz="1400" b="1" dirty="0" smtClean="0">
                <a:solidFill>
                  <a:srgbClr val="813763"/>
                </a:solidFill>
              </a:rPr>
              <a:t>o lýtkách, peříčko – o peříčkách.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5516" y="1059582"/>
            <a:ext cx="8712968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cs-CZ" sz="1600" b="1" dirty="0" smtClean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Vyberte podstatná jména rodu středního, která se skloňují podle vzoru město:</a:t>
            </a:r>
            <a:br>
              <a:rPr lang="cs-CZ" sz="1600" b="1" dirty="0" smtClean="0">
                <a:solidFill>
                  <a:srgbClr val="813763"/>
                </a:solidFill>
              </a:rPr>
            </a:br>
            <a:r>
              <a:rPr lang="cs-CZ" sz="1600" dirty="0" smtClean="0">
                <a:solidFill>
                  <a:srgbClr val="813763"/>
                </a:solidFill>
              </a:rPr>
              <a:t>místem, k letadlu, lvy, na straně, na kolečkách, v sedle, s žáky, do těsta, s kyvadly, perem, kůže, lesa, na chodidla, za oknem, v Brně, do Liberce, pod kopyty, pýcha, předsedo, ve slově, žihadla, kružítkem, lýko</a:t>
            </a:r>
          </a:p>
          <a:p>
            <a:endParaRPr lang="cs-CZ" sz="1600" dirty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Doplň neúplná slova: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Kvočna schovala kuřata pod </a:t>
            </a:r>
            <a:r>
              <a:rPr lang="cs-CZ" sz="1600" dirty="0" err="1" smtClean="0">
                <a:solidFill>
                  <a:srgbClr val="813763"/>
                </a:solidFill>
              </a:rPr>
              <a:t>křídl</a:t>
            </a:r>
            <a:r>
              <a:rPr lang="cs-CZ" sz="1600" dirty="0" smtClean="0">
                <a:solidFill>
                  <a:srgbClr val="813763"/>
                </a:solidFill>
              </a:rPr>
              <a:t>_. Mezi </a:t>
            </a:r>
            <a:r>
              <a:rPr lang="cs-CZ" sz="1600" dirty="0" err="1" smtClean="0">
                <a:solidFill>
                  <a:srgbClr val="813763"/>
                </a:solidFill>
              </a:rPr>
              <a:t>letadl</a:t>
            </a:r>
            <a:r>
              <a:rPr lang="cs-CZ" sz="1600" dirty="0" smtClean="0">
                <a:solidFill>
                  <a:srgbClr val="813763"/>
                </a:solidFill>
              </a:rPr>
              <a:t>_ projíždělo auto se </a:t>
            </a:r>
            <a:r>
              <a:rPr lang="cs-CZ" sz="1600" dirty="0" err="1" smtClean="0">
                <a:solidFill>
                  <a:srgbClr val="813763"/>
                </a:solidFill>
              </a:rPr>
              <a:t>zavazadl</a:t>
            </a:r>
            <a:r>
              <a:rPr lang="cs-CZ" sz="1600" dirty="0" smtClean="0">
                <a:solidFill>
                  <a:srgbClr val="813763"/>
                </a:solidFill>
              </a:rPr>
              <a:t>_. Včely útočí svými </a:t>
            </a:r>
            <a:r>
              <a:rPr lang="cs-CZ" sz="1600" dirty="0" err="1" smtClean="0">
                <a:solidFill>
                  <a:srgbClr val="813763"/>
                </a:solidFill>
              </a:rPr>
              <a:t>žihadl</a:t>
            </a:r>
            <a:r>
              <a:rPr lang="cs-CZ" sz="1600" dirty="0" smtClean="0">
                <a:solidFill>
                  <a:srgbClr val="813763"/>
                </a:solidFill>
              </a:rPr>
              <a:t>_. Maringotka je vlastně domeček na </a:t>
            </a:r>
            <a:r>
              <a:rPr lang="cs-CZ" sz="1600" dirty="0" err="1" smtClean="0">
                <a:solidFill>
                  <a:srgbClr val="813763"/>
                </a:solidFill>
              </a:rPr>
              <a:t>kolečk</a:t>
            </a:r>
            <a:r>
              <a:rPr lang="cs-CZ" sz="1600" dirty="0" smtClean="0">
                <a:solidFill>
                  <a:srgbClr val="813763"/>
                </a:solidFill>
              </a:rPr>
              <a:t>_. Banditi měli pod sedl_ ukrytý lup. Brnělo mi v </a:t>
            </a:r>
            <a:r>
              <a:rPr lang="cs-CZ" sz="1600" dirty="0" err="1" smtClean="0">
                <a:solidFill>
                  <a:srgbClr val="813763"/>
                </a:solidFill>
              </a:rPr>
              <a:t>lýtk</a:t>
            </a:r>
            <a:r>
              <a:rPr lang="cs-CZ" sz="1600" dirty="0" smtClean="0">
                <a:solidFill>
                  <a:srgbClr val="813763"/>
                </a:solidFill>
              </a:rPr>
              <a:t>_. Zabrali jsme oběma </a:t>
            </a:r>
            <a:r>
              <a:rPr lang="cs-CZ" sz="1600" dirty="0" err="1" smtClean="0">
                <a:solidFill>
                  <a:srgbClr val="813763"/>
                </a:solidFill>
              </a:rPr>
              <a:t>vesl</a:t>
            </a:r>
            <a:r>
              <a:rPr lang="cs-CZ" sz="1600" dirty="0" smtClean="0">
                <a:solidFill>
                  <a:srgbClr val="813763"/>
                </a:solidFill>
              </a:rPr>
              <a:t>_. Zhlédli jsme představení, ve kterém se to hemžilo </a:t>
            </a:r>
            <a:r>
              <a:rPr lang="cs-CZ" sz="1600" dirty="0" err="1" smtClean="0">
                <a:solidFill>
                  <a:srgbClr val="813763"/>
                </a:solidFill>
              </a:rPr>
              <a:t>strašidl</a:t>
            </a:r>
            <a:r>
              <a:rPr lang="cs-CZ" sz="1600" dirty="0" smtClean="0">
                <a:solidFill>
                  <a:srgbClr val="813763"/>
                </a:solidFill>
              </a:rPr>
              <a:t>_.</a:t>
            </a:r>
          </a:p>
          <a:p>
            <a:endParaRPr lang="cs-CZ" sz="1600" b="1" dirty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Urči pád a číslo podtržených slov: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Koupali jsme se v </a:t>
            </a:r>
            <a:r>
              <a:rPr lang="cs-CZ" sz="1600" u="sng" dirty="0" smtClean="0">
                <a:solidFill>
                  <a:srgbClr val="813763"/>
                </a:solidFill>
              </a:rPr>
              <a:t>jezeře</a:t>
            </a:r>
            <a:r>
              <a:rPr lang="cs-CZ" sz="1600" dirty="0" smtClean="0">
                <a:solidFill>
                  <a:srgbClr val="813763"/>
                </a:solidFill>
              </a:rPr>
              <a:t>. Všechna </a:t>
            </a:r>
            <a:r>
              <a:rPr lang="cs-CZ" sz="1600" u="sng" dirty="0" smtClean="0">
                <a:solidFill>
                  <a:srgbClr val="813763"/>
                </a:solidFill>
              </a:rPr>
              <a:t>sedadla</a:t>
            </a:r>
            <a:r>
              <a:rPr lang="cs-CZ" sz="1600" dirty="0" smtClean="0">
                <a:solidFill>
                  <a:srgbClr val="813763"/>
                </a:solidFill>
              </a:rPr>
              <a:t> byla obsazena. Na začátku vlastních </a:t>
            </a:r>
            <a:r>
              <a:rPr lang="cs-CZ" sz="1600" u="sng" dirty="0" smtClean="0">
                <a:solidFill>
                  <a:srgbClr val="813763"/>
                </a:solidFill>
              </a:rPr>
              <a:t>jmen</a:t>
            </a:r>
            <a:r>
              <a:rPr lang="cs-CZ" sz="1600" dirty="0" smtClean="0">
                <a:solidFill>
                  <a:srgbClr val="813763"/>
                </a:solidFill>
              </a:rPr>
              <a:t> píšeme velké písmeno. Narazil jsem </a:t>
            </a:r>
            <a:r>
              <a:rPr lang="cs-CZ" sz="1600" u="sng" dirty="0" smtClean="0">
                <a:solidFill>
                  <a:srgbClr val="813763"/>
                </a:solidFill>
              </a:rPr>
              <a:t>čelem</a:t>
            </a:r>
            <a:r>
              <a:rPr lang="cs-CZ" sz="1600" dirty="0" smtClean="0">
                <a:solidFill>
                  <a:srgbClr val="813763"/>
                </a:solidFill>
              </a:rPr>
              <a:t> do stolu. Na dovolené jsme navštívili různá krásná </a:t>
            </a:r>
            <a:r>
              <a:rPr lang="cs-CZ" sz="1600" u="sng" dirty="0" smtClean="0">
                <a:solidFill>
                  <a:srgbClr val="813763"/>
                </a:solidFill>
              </a:rPr>
              <a:t>města</a:t>
            </a:r>
            <a:r>
              <a:rPr lang="cs-CZ" sz="1600" dirty="0" smtClean="0">
                <a:solidFill>
                  <a:srgbClr val="813763"/>
                </a:solidFill>
              </a:rPr>
              <a:t>. Bez </a:t>
            </a:r>
            <a:r>
              <a:rPr lang="cs-CZ" sz="1600" u="sng" dirty="0" smtClean="0">
                <a:solidFill>
                  <a:srgbClr val="813763"/>
                </a:solidFill>
              </a:rPr>
              <a:t>kružítka</a:t>
            </a:r>
            <a:r>
              <a:rPr lang="cs-CZ" sz="1600" dirty="0" smtClean="0">
                <a:solidFill>
                  <a:srgbClr val="813763"/>
                </a:solidFill>
              </a:rPr>
              <a:t> nemůžeš rýsovat. Ke </a:t>
            </a:r>
            <a:r>
              <a:rPr lang="cs-CZ" sz="1600" u="sng" dirty="0" smtClean="0">
                <a:solidFill>
                  <a:srgbClr val="813763"/>
                </a:solidFill>
              </a:rPr>
              <a:t>kinu</a:t>
            </a:r>
            <a:r>
              <a:rPr lang="cs-CZ" sz="1600" dirty="0" smtClean="0">
                <a:solidFill>
                  <a:srgbClr val="813763"/>
                </a:solidFill>
              </a:rPr>
              <a:t> přistavěli ještě kavárnu. Podkovy na </a:t>
            </a:r>
            <a:r>
              <a:rPr lang="cs-CZ" sz="1600" u="sng" dirty="0" smtClean="0">
                <a:solidFill>
                  <a:srgbClr val="813763"/>
                </a:solidFill>
              </a:rPr>
              <a:t>kopýtkách</a:t>
            </a:r>
            <a:r>
              <a:rPr lang="cs-CZ" sz="1600" dirty="0" smtClean="0">
                <a:solidFill>
                  <a:srgbClr val="813763"/>
                </a:solidFill>
              </a:rPr>
              <a:t> koní jenom zvonily.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31540" y="915566"/>
            <a:ext cx="8280920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Výjimky ve skloňování: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V některých pádech existuje více možných koncovek.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6. p. č. j. </a:t>
            </a:r>
            <a:endParaRPr lang="cs-CZ" sz="1600" dirty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-ě/e – </a:t>
            </a:r>
            <a:r>
              <a:rPr lang="cs-CZ" sz="1600" i="1" dirty="0" smtClean="0">
                <a:solidFill>
                  <a:srgbClr val="813763"/>
                </a:solidFill>
              </a:rPr>
              <a:t>v Kladně, na kole, 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-u – </a:t>
            </a:r>
            <a:r>
              <a:rPr lang="cs-CZ" sz="1600" i="1" dirty="0" smtClean="0">
                <a:solidFill>
                  <a:srgbClr val="813763"/>
                </a:solidFill>
              </a:rPr>
              <a:t>o pravítku,  na ministerstvu, v uchu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Některá slova mohou mít obě koncovky v </a:t>
            </a:r>
            <a:r>
              <a:rPr lang="cs-CZ" sz="1600" i="1" dirty="0" smtClean="0">
                <a:solidFill>
                  <a:srgbClr val="813763"/>
                </a:solidFill>
              </a:rPr>
              <a:t>mléce</a:t>
            </a:r>
            <a:r>
              <a:rPr lang="cs-CZ" sz="1600" dirty="0" smtClean="0">
                <a:solidFill>
                  <a:srgbClr val="813763"/>
                </a:solidFill>
              </a:rPr>
              <a:t> i v </a:t>
            </a:r>
            <a:r>
              <a:rPr lang="cs-CZ" sz="1600" i="1" dirty="0" smtClean="0">
                <a:solidFill>
                  <a:srgbClr val="813763"/>
                </a:solidFill>
              </a:rPr>
              <a:t>mléku</a:t>
            </a:r>
            <a:r>
              <a:rPr lang="cs-CZ" sz="1600" dirty="0" smtClean="0">
                <a:solidFill>
                  <a:srgbClr val="813763"/>
                </a:solidFill>
              </a:rPr>
              <a:t>, v </a:t>
            </a:r>
            <a:r>
              <a:rPr lang="cs-CZ" sz="1600" i="1" dirty="0" smtClean="0">
                <a:solidFill>
                  <a:srgbClr val="813763"/>
                </a:solidFill>
              </a:rPr>
              <a:t>pouzdře</a:t>
            </a:r>
            <a:r>
              <a:rPr lang="cs-CZ" sz="1600" dirty="0" smtClean="0">
                <a:solidFill>
                  <a:srgbClr val="813763"/>
                </a:solidFill>
              </a:rPr>
              <a:t> i v </a:t>
            </a:r>
            <a:r>
              <a:rPr lang="cs-CZ" sz="1600" i="1" dirty="0" smtClean="0">
                <a:solidFill>
                  <a:srgbClr val="813763"/>
                </a:solidFill>
              </a:rPr>
              <a:t>pouzdru </a:t>
            </a:r>
            <a:r>
              <a:rPr lang="cs-CZ" sz="1600" dirty="0" smtClean="0">
                <a:solidFill>
                  <a:srgbClr val="813763"/>
                </a:solidFill>
              </a:rPr>
              <a:t>atd.</a:t>
            </a:r>
            <a:r>
              <a:rPr lang="cs-CZ" sz="1600" dirty="0">
                <a:solidFill>
                  <a:srgbClr val="813763"/>
                </a:solidFill>
              </a:rPr>
              <a:t> </a:t>
            </a:r>
            <a:endParaRPr lang="cs-CZ" sz="1600" dirty="0" smtClean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6. p. č. mn.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-ech – </a:t>
            </a:r>
            <a:r>
              <a:rPr lang="cs-CZ" sz="1600" i="1" dirty="0" smtClean="0">
                <a:solidFill>
                  <a:srgbClr val="813763"/>
                </a:solidFill>
              </a:rPr>
              <a:t>kopytech, křídlech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-</a:t>
            </a:r>
            <a:r>
              <a:rPr lang="cs-CZ" sz="1600" dirty="0" err="1" smtClean="0">
                <a:solidFill>
                  <a:srgbClr val="813763"/>
                </a:solidFill>
              </a:rPr>
              <a:t>ách</a:t>
            </a:r>
            <a:r>
              <a:rPr lang="cs-CZ" sz="1600" dirty="0" smtClean="0">
                <a:solidFill>
                  <a:srgbClr val="813763"/>
                </a:solidFill>
              </a:rPr>
              <a:t> – u slov zakončených na –</a:t>
            </a:r>
            <a:r>
              <a:rPr lang="cs-CZ" sz="1600" dirty="0" err="1" smtClean="0">
                <a:solidFill>
                  <a:srgbClr val="813763"/>
                </a:solidFill>
              </a:rPr>
              <a:t>ko</a:t>
            </a:r>
            <a:r>
              <a:rPr lang="cs-CZ" sz="1600" dirty="0" smtClean="0">
                <a:solidFill>
                  <a:srgbClr val="813763"/>
                </a:solidFill>
              </a:rPr>
              <a:t>  - </a:t>
            </a:r>
            <a:r>
              <a:rPr lang="cs-CZ" sz="1600" i="1" dirty="0" smtClean="0">
                <a:solidFill>
                  <a:srgbClr val="813763"/>
                </a:solidFill>
              </a:rPr>
              <a:t>pravítkách, lýtkách</a:t>
            </a:r>
          </a:p>
          <a:p>
            <a:endParaRPr lang="cs-CZ" sz="1600" dirty="0" smtClean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Pozor na skloňování slov jako </a:t>
            </a:r>
            <a:r>
              <a:rPr lang="cs-CZ" sz="1600" i="1" dirty="0" smtClean="0">
                <a:solidFill>
                  <a:srgbClr val="813763"/>
                </a:solidFill>
              </a:rPr>
              <a:t>oko</a:t>
            </a:r>
            <a:r>
              <a:rPr lang="cs-CZ" sz="1600" dirty="0" smtClean="0">
                <a:solidFill>
                  <a:srgbClr val="813763"/>
                </a:solidFill>
              </a:rPr>
              <a:t>, </a:t>
            </a:r>
            <a:r>
              <a:rPr lang="cs-CZ" sz="1600" i="1" dirty="0" smtClean="0">
                <a:solidFill>
                  <a:srgbClr val="813763"/>
                </a:solidFill>
              </a:rPr>
              <a:t>ucho</a:t>
            </a:r>
            <a:r>
              <a:rPr lang="cs-CZ" sz="1600" dirty="0" smtClean="0">
                <a:solidFill>
                  <a:srgbClr val="813763"/>
                </a:solidFill>
              </a:rPr>
              <a:t> v 7. p. č. mn. Dříve existovalo kromě čísla jednotného a množného ještě číslo </a:t>
            </a:r>
            <a:r>
              <a:rPr lang="cs-CZ" sz="1600" dirty="0" smtClean="0">
                <a:solidFill>
                  <a:srgbClr val="813763"/>
                </a:solidFill>
              </a:rPr>
              <a:t>dvojné - </a:t>
            </a:r>
            <a:r>
              <a:rPr lang="cs-CZ" sz="1600" dirty="0" smtClean="0">
                <a:solidFill>
                  <a:srgbClr val="813763"/>
                </a:solidFill>
              </a:rPr>
              <a:t>pro věci, které se vyskytují po dvou (oči, uši, nohy, ruce). </a:t>
            </a:r>
          </a:p>
          <a:p>
            <a:r>
              <a:rPr lang="cs-CZ" sz="1600" dirty="0">
                <a:solidFill>
                  <a:srgbClr val="813763"/>
                </a:solidFill>
              </a:rPr>
              <a:t>D</a:t>
            </a:r>
            <a:r>
              <a:rPr lang="cs-CZ" sz="1600" dirty="0" smtClean="0">
                <a:solidFill>
                  <a:srgbClr val="813763"/>
                </a:solidFill>
              </a:rPr>
              <a:t>ívka mrkala modrýma oč</a:t>
            </a:r>
            <a:r>
              <a:rPr lang="cs-CZ" sz="1600" dirty="0" smtClean="0">
                <a:solidFill>
                  <a:srgbClr val="FF0000"/>
                </a:solidFill>
              </a:rPr>
              <a:t>ima</a:t>
            </a:r>
            <a:r>
              <a:rPr lang="cs-CZ" sz="1600" dirty="0" smtClean="0">
                <a:solidFill>
                  <a:srgbClr val="813763"/>
                </a:solidFill>
              </a:rPr>
              <a:t>.  x polévka s mastnými ok</a:t>
            </a:r>
            <a:r>
              <a:rPr lang="cs-CZ" sz="1600" dirty="0" smtClean="0">
                <a:solidFill>
                  <a:srgbClr val="FF0000"/>
                </a:solidFill>
              </a:rPr>
              <a:t>y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Pepík má za uš</a:t>
            </a:r>
            <a:r>
              <a:rPr lang="cs-CZ" sz="1600" dirty="0" smtClean="0">
                <a:solidFill>
                  <a:srgbClr val="FF0000"/>
                </a:solidFill>
              </a:rPr>
              <a:t>ima</a:t>
            </a:r>
            <a:r>
              <a:rPr lang="cs-CZ" sz="1600" dirty="0" smtClean="0">
                <a:solidFill>
                  <a:srgbClr val="813763"/>
                </a:solidFill>
              </a:rPr>
              <a:t>. x košíky s velkými uch</a:t>
            </a:r>
            <a:r>
              <a:rPr lang="cs-CZ" sz="1600" dirty="0" smtClean="0">
                <a:solidFill>
                  <a:srgbClr val="FF0000"/>
                </a:solidFill>
              </a:rPr>
              <a:t>y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=</a:t>
            </a:r>
            <a:r>
              <a:rPr lang="en-US" sz="1600" dirty="0" smtClean="0">
                <a:solidFill>
                  <a:srgbClr val="FF0000"/>
                </a:solidFill>
              </a:rPr>
              <a:t>&gt;</a:t>
            </a:r>
            <a:r>
              <a:rPr lang="cs-CZ" sz="1600" dirty="0" smtClean="0">
                <a:solidFill>
                  <a:srgbClr val="FF0000"/>
                </a:solidFill>
              </a:rPr>
              <a:t> Jde o významový rozdíl mezi párovými částmi těla a věcmi, kterých může být více.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sz="1600" dirty="0">
              <a:solidFill>
                <a:srgbClr val="813763"/>
              </a:solidFill>
            </a:endParaRPr>
          </a:p>
          <a:p>
            <a:r>
              <a:rPr lang="cs-CZ" sz="1400" b="1" dirty="0" smtClean="0">
                <a:solidFill>
                  <a:srgbClr val="813763"/>
                </a:solidFill>
              </a:rPr>
              <a:t>Úkol pro chytré hlavy: Najdi v zeměpisném atlase názvy měst a států, které se skloňují podle vzoru město.</a:t>
            </a:r>
          </a:p>
        </p:txBody>
      </p:sp>
      <p:pic>
        <p:nvPicPr>
          <p:cNvPr id="2050" name="Picture 2" descr="C:\Users\koukalova\AppData\Local\Microsoft\Windows\Temporary Internet Files\Content.IE5\17BKHJPJ\MC9003835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8466"/>
            <a:ext cx="470571" cy="64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57.7</a:t>
            </a:r>
            <a:r>
              <a:rPr lang="cs-CZ" sz="25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CLIL</a:t>
            </a: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4"/>
              </a:solidFill>
            </a:endParaRPr>
          </a:p>
          <a:p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-1"/>
            <a:ext cx="914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škola Děčín VI, Na Stráni 879/2  – příspěvková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275606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</a:rPr>
              <a:t>n</a:t>
            </a:r>
            <a:r>
              <a:rPr lang="cs-CZ" b="1" dirty="0" err="1" smtClean="0">
                <a:solidFill>
                  <a:srgbClr val="813763"/>
                </a:solidFill>
              </a:rPr>
              <a:t>oun</a:t>
            </a:r>
            <a:r>
              <a:rPr lang="cs-CZ" b="1" dirty="0" smtClean="0">
                <a:solidFill>
                  <a:srgbClr val="813763"/>
                </a:solidFill>
              </a:rPr>
              <a:t> = podstatné jméno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66170" y="930474"/>
            <a:ext cx="86409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>
                <a:solidFill>
                  <a:srgbClr val="813763"/>
                </a:solidFill>
              </a:rPr>
              <a:t>i</a:t>
            </a:r>
            <a:r>
              <a:rPr lang="cs-CZ" sz="1600" b="1" dirty="0" err="1" smtClean="0">
                <a:solidFill>
                  <a:srgbClr val="813763"/>
                </a:solidFill>
              </a:rPr>
              <a:t>t</a:t>
            </a:r>
            <a:r>
              <a:rPr lang="cs-CZ" sz="1600" b="1" dirty="0" smtClean="0">
                <a:solidFill>
                  <a:srgbClr val="813763"/>
                </a:solidFill>
              </a:rPr>
              <a:t> = to</a:t>
            </a:r>
          </a:p>
        </p:txBody>
      </p:sp>
      <p:pic>
        <p:nvPicPr>
          <p:cNvPr id="1026" name="Picture 2" descr="C:\Users\koukalova\AppData\Local\Microsoft\Windows\Temporary Internet Files\Content.IE5\4KEP3VBJ\MC90023519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52" y="1923678"/>
            <a:ext cx="1150315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06252" y="3771740"/>
            <a:ext cx="10801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</a:rPr>
              <a:t>saddle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  <p:pic>
        <p:nvPicPr>
          <p:cNvPr id="10" name="Picture 3" descr="C:\Users\koukalova\AppData\Local\Microsoft\Windows\Temporary Internet Files\Content.IE5\DSHG5858\MC9000192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83718"/>
            <a:ext cx="1826146" cy="127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692985" y="3698618"/>
            <a:ext cx="11521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</a:rPr>
              <a:t>c</a:t>
            </a:r>
            <a:r>
              <a:rPr lang="cs-CZ" sz="1600" b="1" dirty="0" smtClean="0">
                <a:solidFill>
                  <a:srgbClr val="813763"/>
                </a:solidFill>
              </a:rPr>
              <a:t>ity, </a:t>
            </a:r>
            <a:r>
              <a:rPr lang="cs-CZ" sz="1600" b="1" dirty="0" err="1" smtClean="0">
                <a:solidFill>
                  <a:srgbClr val="813763"/>
                </a:solidFill>
              </a:rPr>
              <a:t>town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1361421"/>
            <a:ext cx="144016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</a:rPr>
              <a:t>g</a:t>
            </a:r>
            <a:r>
              <a:rPr lang="cs-CZ" sz="1600" b="1" dirty="0" smtClean="0">
                <a:solidFill>
                  <a:srgbClr val="813763"/>
                </a:solidFill>
              </a:rPr>
              <a:t>ender = rod</a:t>
            </a:r>
          </a:p>
        </p:txBody>
      </p:sp>
      <p:pic>
        <p:nvPicPr>
          <p:cNvPr id="1027" name="Picture 3" descr="C:\Users\koukalova\AppData\Local\Microsoft\Windows\Temporary Internet Files\Content.IE5\4KEP3VBJ\MC90041347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949" y="2754265"/>
            <a:ext cx="1695889" cy="128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2235618" y="4329560"/>
            <a:ext cx="89622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</a:rPr>
              <a:t>bicycle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  <p:pic>
        <p:nvPicPr>
          <p:cNvPr id="1031" name="Picture 7" descr="C:\Users\koukalova\AppData\Local\Microsoft\Windows\Temporary Internet Files\Content.IE5\4KEP3VBJ\MP90044486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27" y="3085400"/>
            <a:ext cx="1389025" cy="179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Přímá spojnice se šipkou 14"/>
          <p:cNvCxnSpPr/>
          <p:nvPr/>
        </p:nvCxnSpPr>
        <p:spPr>
          <a:xfrm>
            <a:off x="7030707" y="3310372"/>
            <a:ext cx="288032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493092" y="3053087"/>
            <a:ext cx="6736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</a:rPr>
              <a:t>wing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  <p:pic>
        <p:nvPicPr>
          <p:cNvPr id="1032" name="Picture 8" descr="C:\Users\koukalova\AppData\Local\Microsoft\Windows\Temporary Internet Files\Content.IE5\TLMJOQNB\MC90028732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76677"/>
            <a:ext cx="930998" cy="175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7452320" y="646094"/>
            <a:ext cx="120859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813763"/>
                </a:solidFill>
              </a:rPr>
              <a:t>compasses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145870"/>
              </p:ext>
            </p:extLst>
          </p:nvPr>
        </p:nvGraphicFramePr>
        <p:xfrm>
          <a:off x="179510" y="1131590"/>
          <a:ext cx="7185180" cy="36271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slovo se neskloňuje podle vzoru město? 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sedlo 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jablko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ovoce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těsto</a:t>
                      </a:r>
                    </a:p>
                    <a:p>
                      <a:pPr marL="0" indent="0" algn="l">
                        <a:buNone/>
                      </a:pP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 věta je napsána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Kluci šli s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kolama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ven.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Kovbojové chytali býky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lasi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 nejčastějším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jménúm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patří Tereza.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Včely útočí svými žihadly.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Jaký je správný tvar 7. p. č. mn. slova pádlo?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pádlem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pádly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pádli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pádlech</a:t>
                      </a: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Podstatná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jména zakončená na </a:t>
                      </a:r>
                      <a:b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1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mají v 6. p. č. mn</a:t>
                      </a: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koncovku?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ách</a:t>
                      </a:r>
                      <a:endParaRPr lang="cs-CZ" sz="1600" b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-ech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280920" cy="25922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ČECHOVÁ, Marie. Čeština - řeč a jazyk. 2., </a:t>
            </a:r>
            <a:r>
              <a:rPr lang="cs-CZ" sz="1400" dirty="0" err="1" smtClean="0"/>
              <a:t>přepr</a:t>
            </a:r>
            <a:r>
              <a:rPr lang="cs-CZ" sz="1400" dirty="0" smtClean="0"/>
              <a:t>. </a:t>
            </a:r>
            <a:r>
              <a:rPr lang="cs-CZ" sz="1400" dirty="0"/>
              <a:t>vyd. Praha : ISV, 2000. 407 </a:t>
            </a:r>
            <a:r>
              <a:rPr lang="cs-CZ" sz="1400" dirty="0" smtClean="0"/>
              <a:t>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ČECHURA</a:t>
            </a:r>
            <a:r>
              <a:rPr lang="cs-CZ" sz="1400" dirty="0"/>
              <a:t>, Rudolf. Český jazyk pro čtvrtý ročník. Vyd. 2. Všeň : Alter, </a:t>
            </a:r>
            <a:r>
              <a:rPr lang="cs-CZ" sz="1400" dirty="0" smtClean="0"/>
              <a:t>2005. </a:t>
            </a:r>
            <a:r>
              <a:rPr lang="cs-CZ" sz="1400" dirty="0"/>
              <a:t>159 s. ISBN </a:t>
            </a:r>
            <a:r>
              <a:rPr lang="cs-CZ" sz="1400" dirty="0" smtClean="0"/>
              <a:t>80-7245-029-8.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databáze obrázků klipart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http://prirucka.ujc.cas.cz/</a:t>
            </a:r>
            <a:endParaRPr lang="cs-CZ" sz="14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2284</TotalTime>
  <Words>1103</Words>
  <Application>Microsoft Office PowerPoint</Application>
  <PresentationFormat>Předvádění na obrazovce (16:9)</PresentationFormat>
  <Paragraphs>169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57.1 Podstatná jména rodu středního – vzor město</vt:lpstr>
      <vt:lpstr>57.2 Co už víš? </vt:lpstr>
      <vt:lpstr>57.3 Jaké si řekneme nové termíny a názvy?</vt:lpstr>
      <vt:lpstr>57.4 Co si řekneme nového?</vt:lpstr>
      <vt:lpstr>57.5 Procvičení a příklady</vt:lpstr>
      <vt:lpstr>57.6 Něco navíc pro šikovné</vt:lpstr>
      <vt:lpstr>57.7 CLIL</vt:lpstr>
      <vt:lpstr>57.8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217</cp:revision>
  <dcterms:created xsi:type="dcterms:W3CDTF">2010-10-18T18:21:56Z</dcterms:created>
  <dcterms:modified xsi:type="dcterms:W3CDTF">2012-08-21T13:09:05Z</dcterms:modified>
</cp:coreProperties>
</file>