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1" r:id="rId5"/>
    <p:sldId id="264" r:id="rId6"/>
    <p:sldId id="262" r:id="rId7"/>
    <p:sldId id="260" r:id="rId8"/>
    <p:sldId id="266" r:id="rId9"/>
    <p:sldId id="263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0" y="-24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zimano.hu/images/mesek/mezga_csalad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7" y="492443"/>
            <a:ext cx="67787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56.1 Zásobník - Přehled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vzorů podstatných jmen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1" y="4516486"/>
            <a:ext cx="3029719" cy="627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t0.gstatic.com/images?q=tbn:ANd9GcTc37FN8nEth8dgF_Lcv0AqEpBBD4Vg8e-NyQcORF645QHrHRYj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067694"/>
            <a:ext cx="245291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11560" y="1491630"/>
            <a:ext cx="158417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od mužský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055494" y="1112108"/>
            <a:ext cx="154585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od ženský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652120" y="1563638"/>
            <a:ext cx="1584177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od střední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2195736" y="1963748"/>
            <a:ext cx="1152128" cy="608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4" idx="2"/>
          </p:cNvCxnSpPr>
          <p:nvPr/>
        </p:nvCxnSpPr>
        <p:spPr>
          <a:xfrm>
            <a:off x="3828419" y="1512218"/>
            <a:ext cx="311533" cy="5554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4788024" y="1891740"/>
            <a:ext cx="936104" cy="1256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87" y="495744"/>
            <a:ext cx="838842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56.2 Přehled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vzorů podstatných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jmen -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rod mužský:</a:t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9095" y="1063090"/>
            <a:ext cx="13306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án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(životný)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08387" y="1063090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už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(životný)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860032" y="1089810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hrad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(neživotný)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940226" y="1063090"/>
            <a:ext cx="1520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troj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(neživotný)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36476" y="3147814"/>
            <a:ext cx="827104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Pozor! 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 podstatných jmen rodu mužského určujeme kromě rodu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životnost. 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Podstatná jména rodu mužského 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neživotná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mají koncovku v  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1.a 4.p. č.j. shodnou.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 stůl – stůl, hrad - hrad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Podstatná jména rodu mužského </a:t>
            </a:r>
            <a:r>
              <a:rPr lang="cs-C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životná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mají koncovku v </a:t>
            </a:r>
            <a:r>
              <a:rPr lang="cs-C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a 4.p.č.j. rozdílnou.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 pán – pána, orel – orla, kluk - kluka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36475" y="2085639"/>
            <a:ext cx="163208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 č.j. pán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 pán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92363" y="2092396"/>
            <a:ext cx="165618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1.p.č.j.muž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muž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811638" y="2078753"/>
            <a:ext cx="173124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1.p.č.j.hrad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2.p.č.j.hrad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984726" y="2085639"/>
            <a:ext cx="158417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1.p.č.j.stroj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2.p.č.j.stroj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680" y="430887"/>
            <a:ext cx="914968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56.3 Vzory podstatných jmen rodu mužského: pán, muž, hrad, stroj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310346"/>
              </p:ext>
            </p:extLst>
          </p:nvPr>
        </p:nvGraphicFramePr>
        <p:xfrm>
          <a:off x="971600" y="1035646"/>
          <a:ext cx="2952328" cy="1944130"/>
        </p:xfrm>
        <a:graphic>
          <a:graphicData uri="http://schemas.openxmlformats.org/drawingml/2006/table">
            <a:tbl>
              <a:tblPr/>
              <a:tblGrid>
                <a:gridCol w="804335"/>
                <a:gridCol w="967062"/>
                <a:gridCol w="1180931"/>
              </a:tblGrid>
              <a:tr h="160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44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pána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pánů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pánovi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pánům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pána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pány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pane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pánovi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pánech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pánem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pány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090709"/>
              </p:ext>
            </p:extLst>
          </p:nvPr>
        </p:nvGraphicFramePr>
        <p:xfrm>
          <a:off x="6012160" y="1035559"/>
          <a:ext cx="3024336" cy="1944217"/>
        </p:xfrm>
        <a:graphic>
          <a:graphicData uri="http://schemas.openxmlformats.org/drawingml/2006/table">
            <a:tbl>
              <a:tblPr/>
              <a:tblGrid>
                <a:gridCol w="823953"/>
                <a:gridCol w="1052564"/>
                <a:gridCol w="1147819"/>
              </a:tblGrid>
              <a:tr h="2556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41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hrady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hradu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hradů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hradu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hradům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hrady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hrady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hradu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hradech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hradem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hrady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510" y="1419622"/>
            <a:ext cx="781174" cy="156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6570" y="1305590"/>
            <a:ext cx="1379449" cy="167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3057" y="3364895"/>
            <a:ext cx="720080" cy="167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615092"/>
              </p:ext>
            </p:extLst>
          </p:nvPr>
        </p:nvGraphicFramePr>
        <p:xfrm>
          <a:off x="971600" y="3082489"/>
          <a:ext cx="2952329" cy="2041192"/>
        </p:xfrm>
        <a:graphic>
          <a:graphicData uri="http://schemas.openxmlformats.org/drawingml/2006/table">
            <a:tbl>
              <a:tblPr/>
              <a:tblGrid>
                <a:gridCol w="804336"/>
                <a:gridCol w="1027503"/>
                <a:gridCol w="1120490"/>
              </a:tblGrid>
              <a:tr h="2687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53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mužů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mužům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mužích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mužem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muži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694198"/>
              </p:ext>
            </p:extLst>
          </p:nvPr>
        </p:nvGraphicFramePr>
        <p:xfrm>
          <a:off x="6012160" y="3147817"/>
          <a:ext cx="3024336" cy="1923443"/>
        </p:xfrm>
        <a:graphic>
          <a:graphicData uri="http://schemas.openxmlformats.org/drawingml/2006/table">
            <a:tbl>
              <a:tblPr/>
              <a:tblGrid>
                <a:gridCol w="823954"/>
                <a:gridCol w="1052563"/>
                <a:gridCol w="1147819"/>
              </a:tblGrid>
              <a:tr h="29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32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strojů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strojům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stroje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strojích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24581" marB="245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strojem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stroji</a:t>
                      </a:r>
                    </a:p>
                  </a:txBody>
                  <a:tcPr marL="65548" marR="65548" marT="24581" marB="245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" name="Picture 9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3628" y="4011910"/>
            <a:ext cx="1427282" cy="102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874846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56.4 Přehled vzorů podstatných jmen – rod ženský: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347614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žena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879812" y="1347614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růže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112060" y="1347614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píseň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164288" y="1347614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kost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31540" y="2499742"/>
            <a:ext cx="158417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 žen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žen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99792" y="2499742"/>
            <a:ext cx="158417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 růž</a:t>
            </a:r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růž</a:t>
            </a:r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932040" y="2499742"/>
            <a:ext cx="172819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 píse</a:t>
            </a:r>
            <a:r>
              <a:rPr lang="cs-C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ň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písn</a:t>
            </a:r>
            <a:r>
              <a:rPr lang="cs-C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ě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164288" y="2513459"/>
            <a:ext cx="158417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 kos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kos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91440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56.5 Vzory podstatných jmen rodu ženského: žena, růže, píseň, kost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18400"/>
              </p:ext>
            </p:extLst>
          </p:nvPr>
        </p:nvGraphicFramePr>
        <p:xfrm>
          <a:off x="1763688" y="1035882"/>
          <a:ext cx="2664296" cy="1987424"/>
        </p:xfrm>
        <a:graphic>
          <a:graphicData uri="http://schemas.openxmlformats.org/drawingml/2006/table">
            <a:tbl>
              <a:tblPr/>
              <a:tblGrid>
                <a:gridCol w="697791"/>
                <a:gridCol w="930389"/>
                <a:gridCol w="1036116"/>
              </a:tblGrid>
              <a:tr h="186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žena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ženy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ženy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ženě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ženám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ženu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ženy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ženo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ženy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ženě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ženách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ženou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ženami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456222"/>
              </p:ext>
            </p:extLst>
          </p:nvPr>
        </p:nvGraphicFramePr>
        <p:xfrm>
          <a:off x="6228184" y="1023384"/>
          <a:ext cx="2709971" cy="2012014"/>
        </p:xfrm>
        <a:graphic>
          <a:graphicData uri="http://schemas.openxmlformats.org/drawingml/2006/table">
            <a:tbl>
              <a:tblPr/>
              <a:tblGrid>
                <a:gridCol w="738590"/>
                <a:gridCol w="863498"/>
                <a:gridCol w="1107883"/>
              </a:tblGrid>
              <a:tr h="273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42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růžím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růžích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růžemi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00" y="1355854"/>
            <a:ext cx="1323940" cy="162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2236" y="1497072"/>
            <a:ext cx="1245280" cy="15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648282"/>
              </p:ext>
            </p:extLst>
          </p:nvPr>
        </p:nvGraphicFramePr>
        <p:xfrm>
          <a:off x="1763688" y="3141590"/>
          <a:ext cx="2664296" cy="1987424"/>
        </p:xfrm>
        <a:graphic>
          <a:graphicData uri="http://schemas.openxmlformats.org/drawingml/2006/table">
            <a:tbl>
              <a:tblPr/>
              <a:tblGrid>
                <a:gridCol w="765227"/>
                <a:gridCol w="918770"/>
                <a:gridCol w="980299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11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píseň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písně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písně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písním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píseň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písně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písně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písních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písněmi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9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9836" y="4083918"/>
            <a:ext cx="15690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867287"/>
              </p:ext>
            </p:extLst>
          </p:nvPr>
        </p:nvGraphicFramePr>
        <p:xfrm>
          <a:off x="6228184" y="3156076"/>
          <a:ext cx="2690630" cy="1987424"/>
        </p:xfrm>
        <a:graphic>
          <a:graphicData uri="http://schemas.openxmlformats.org/drawingml/2006/table">
            <a:tbl>
              <a:tblPr/>
              <a:tblGrid>
                <a:gridCol w="796910"/>
                <a:gridCol w="871796"/>
                <a:gridCol w="1021924"/>
              </a:tblGrid>
              <a:tr h="190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3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kostem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kostech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kostmi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Volný tvar 12"/>
          <p:cNvSpPr/>
          <p:nvPr/>
        </p:nvSpPr>
        <p:spPr>
          <a:xfrm rot="2626187">
            <a:off x="5045699" y="3729373"/>
            <a:ext cx="697628" cy="1362075"/>
          </a:xfrm>
          <a:custGeom>
            <a:avLst/>
            <a:gdLst>
              <a:gd name="connsiteX0" fmla="*/ 466165 w 1119094"/>
              <a:gd name="connsiteY0" fmla="*/ 1328270 h 2634130"/>
              <a:gd name="connsiteX1" fmla="*/ 484095 w 1119094"/>
              <a:gd name="connsiteY1" fmla="*/ 611094 h 2634130"/>
              <a:gd name="connsiteX2" fmla="*/ 233083 w 1119094"/>
              <a:gd name="connsiteY2" fmla="*/ 342153 h 2634130"/>
              <a:gd name="connsiteX3" fmla="*/ 268942 w 1119094"/>
              <a:gd name="connsiteY3" fmla="*/ 37353 h 2634130"/>
              <a:gd name="connsiteX4" fmla="*/ 645459 w 1119094"/>
              <a:gd name="connsiteY4" fmla="*/ 118035 h 2634130"/>
              <a:gd name="connsiteX5" fmla="*/ 959224 w 1119094"/>
              <a:gd name="connsiteY5" fmla="*/ 46317 h 2634130"/>
              <a:gd name="connsiteX6" fmla="*/ 1102659 w 1119094"/>
              <a:gd name="connsiteY6" fmla="*/ 207682 h 2634130"/>
              <a:gd name="connsiteX7" fmla="*/ 1057836 w 1119094"/>
              <a:gd name="connsiteY7" fmla="*/ 395941 h 2634130"/>
              <a:gd name="connsiteX8" fmla="*/ 815789 w 1119094"/>
              <a:gd name="connsiteY8" fmla="*/ 467658 h 2634130"/>
              <a:gd name="connsiteX9" fmla="*/ 762001 w 1119094"/>
              <a:gd name="connsiteY9" fmla="*/ 664882 h 2634130"/>
              <a:gd name="connsiteX10" fmla="*/ 654424 w 1119094"/>
              <a:gd name="connsiteY10" fmla="*/ 1964764 h 2634130"/>
              <a:gd name="connsiteX11" fmla="*/ 905436 w 1119094"/>
              <a:gd name="connsiteY11" fmla="*/ 2269564 h 2634130"/>
              <a:gd name="connsiteX12" fmla="*/ 941295 w 1119094"/>
              <a:gd name="connsiteY12" fmla="*/ 2502647 h 2634130"/>
              <a:gd name="connsiteX13" fmla="*/ 779930 w 1119094"/>
              <a:gd name="connsiteY13" fmla="*/ 2628153 h 2634130"/>
              <a:gd name="connsiteX14" fmla="*/ 457201 w 1119094"/>
              <a:gd name="connsiteY14" fmla="*/ 2466788 h 2634130"/>
              <a:gd name="connsiteX15" fmla="*/ 179295 w 1119094"/>
              <a:gd name="connsiteY15" fmla="*/ 2538505 h 2634130"/>
              <a:gd name="connsiteX16" fmla="*/ 17930 w 1119094"/>
              <a:gd name="connsiteY16" fmla="*/ 2439894 h 2634130"/>
              <a:gd name="connsiteX17" fmla="*/ 71718 w 1119094"/>
              <a:gd name="connsiteY17" fmla="*/ 2188882 h 2634130"/>
              <a:gd name="connsiteX18" fmla="*/ 331695 w 1119094"/>
              <a:gd name="connsiteY18" fmla="*/ 2072341 h 2634130"/>
              <a:gd name="connsiteX19" fmla="*/ 466165 w 1119094"/>
              <a:gd name="connsiteY19" fmla="*/ 1328270 h 263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19094" h="2634130">
                <a:moveTo>
                  <a:pt x="466165" y="1328270"/>
                </a:moveTo>
                <a:cubicBezTo>
                  <a:pt x="491565" y="1084729"/>
                  <a:pt x="522942" y="775447"/>
                  <a:pt x="484095" y="611094"/>
                </a:cubicBezTo>
                <a:cubicBezTo>
                  <a:pt x="445248" y="446741"/>
                  <a:pt x="268942" y="437776"/>
                  <a:pt x="233083" y="342153"/>
                </a:cubicBezTo>
                <a:cubicBezTo>
                  <a:pt x="197224" y="246530"/>
                  <a:pt x="200213" y="74706"/>
                  <a:pt x="268942" y="37353"/>
                </a:cubicBezTo>
                <a:cubicBezTo>
                  <a:pt x="337671" y="0"/>
                  <a:pt x="530412" y="116541"/>
                  <a:pt x="645459" y="118035"/>
                </a:cubicBezTo>
                <a:cubicBezTo>
                  <a:pt x="760506" y="119529"/>
                  <a:pt x="883024" y="31376"/>
                  <a:pt x="959224" y="46317"/>
                </a:cubicBezTo>
                <a:cubicBezTo>
                  <a:pt x="1035424" y="61258"/>
                  <a:pt x="1086224" y="149411"/>
                  <a:pt x="1102659" y="207682"/>
                </a:cubicBezTo>
                <a:cubicBezTo>
                  <a:pt x="1119094" y="265953"/>
                  <a:pt x="1105648" y="352612"/>
                  <a:pt x="1057836" y="395941"/>
                </a:cubicBezTo>
                <a:cubicBezTo>
                  <a:pt x="1010024" y="439270"/>
                  <a:pt x="865095" y="422835"/>
                  <a:pt x="815789" y="467658"/>
                </a:cubicBezTo>
                <a:cubicBezTo>
                  <a:pt x="766483" y="512481"/>
                  <a:pt x="788895" y="415364"/>
                  <a:pt x="762001" y="664882"/>
                </a:cubicBezTo>
                <a:cubicBezTo>
                  <a:pt x="735107" y="914400"/>
                  <a:pt x="630518" y="1697317"/>
                  <a:pt x="654424" y="1964764"/>
                </a:cubicBezTo>
                <a:cubicBezTo>
                  <a:pt x="678330" y="2232211"/>
                  <a:pt x="857624" y="2179917"/>
                  <a:pt x="905436" y="2269564"/>
                </a:cubicBezTo>
                <a:cubicBezTo>
                  <a:pt x="953248" y="2359211"/>
                  <a:pt x="962213" y="2442882"/>
                  <a:pt x="941295" y="2502647"/>
                </a:cubicBezTo>
                <a:cubicBezTo>
                  <a:pt x="920377" y="2562412"/>
                  <a:pt x="860612" y="2634130"/>
                  <a:pt x="779930" y="2628153"/>
                </a:cubicBezTo>
                <a:cubicBezTo>
                  <a:pt x="699248" y="2622177"/>
                  <a:pt x="557307" y="2481729"/>
                  <a:pt x="457201" y="2466788"/>
                </a:cubicBezTo>
                <a:cubicBezTo>
                  <a:pt x="357095" y="2451847"/>
                  <a:pt x="252507" y="2542987"/>
                  <a:pt x="179295" y="2538505"/>
                </a:cubicBezTo>
                <a:cubicBezTo>
                  <a:pt x="106083" y="2534023"/>
                  <a:pt x="35860" y="2498165"/>
                  <a:pt x="17930" y="2439894"/>
                </a:cubicBezTo>
                <a:cubicBezTo>
                  <a:pt x="0" y="2381623"/>
                  <a:pt x="19424" y="2250141"/>
                  <a:pt x="71718" y="2188882"/>
                </a:cubicBezTo>
                <a:cubicBezTo>
                  <a:pt x="124012" y="2127623"/>
                  <a:pt x="264460" y="2218764"/>
                  <a:pt x="331695" y="2072341"/>
                </a:cubicBezTo>
                <a:cubicBezTo>
                  <a:pt x="398930" y="1925918"/>
                  <a:pt x="440765" y="1571811"/>
                  <a:pt x="466165" y="13282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61724"/>
            <a:ext cx="8844126" cy="97694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56.6 Přehled vzorů podstatných jmen rodu středního: </a:t>
            </a:r>
            <a:br>
              <a:rPr lang="cs-C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425138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město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55776" y="1425138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moře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88024" y="1425138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kuře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920755" y="1425138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stavení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5516" y="2499742"/>
            <a:ext cx="172819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 měst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měst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83768" y="2499742"/>
            <a:ext cx="165618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 moř</a:t>
            </a:r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moř</a:t>
            </a:r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52764" y="2499742"/>
            <a:ext cx="1800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 kuř</a:t>
            </a: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kuř</a:t>
            </a: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ete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934125" y="2499742"/>
            <a:ext cx="18722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1.p.č.j. staven</a:t>
            </a:r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í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2.p.č.j. staven</a:t>
            </a:r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9127901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56.7 Vzory podstatných jmen rodu středního: město, moře, kuře,    stavení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136067"/>
              </p:ext>
            </p:extLst>
          </p:nvPr>
        </p:nvGraphicFramePr>
        <p:xfrm>
          <a:off x="1619672" y="897457"/>
          <a:ext cx="2664296" cy="1999208"/>
        </p:xfrm>
        <a:graphic>
          <a:graphicData uri="http://schemas.openxmlformats.org/drawingml/2006/table">
            <a:tbl>
              <a:tblPr/>
              <a:tblGrid>
                <a:gridCol w="725863"/>
                <a:gridCol w="927259"/>
                <a:gridCol w="1011174"/>
              </a:tblGrid>
              <a:tr h="26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0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město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města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města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městu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městům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město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města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město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města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městě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městech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městem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městy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576034"/>
              </p:ext>
            </p:extLst>
          </p:nvPr>
        </p:nvGraphicFramePr>
        <p:xfrm>
          <a:off x="6444208" y="915566"/>
          <a:ext cx="2448272" cy="2002383"/>
        </p:xfrm>
        <a:graphic>
          <a:graphicData uri="http://schemas.openxmlformats.org/drawingml/2006/table">
            <a:tbl>
              <a:tblPr/>
              <a:tblGrid>
                <a:gridCol w="667009"/>
                <a:gridCol w="852076"/>
                <a:gridCol w="929187"/>
              </a:tblGrid>
              <a:tr h="263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18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mořím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mořích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mořem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moři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318995"/>
              </p:ext>
            </p:extLst>
          </p:nvPr>
        </p:nvGraphicFramePr>
        <p:xfrm>
          <a:off x="1619672" y="3018949"/>
          <a:ext cx="2664296" cy="2124551"/>
        </p:xfrm>
        <a:graphic>
          <a:graphicData uri="http://schemas.openxmlformats.org/drawingml/2006/table">
            <a:tbl>
              <a:tblPr/>
              <a:tblGrid>
                <a:gridCol w="570621"/>
                <a:gridCol w="1082501"/>
                <a:gridCol w="1011174"/>
              </a:tblGrid>
              <a:tr h="21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5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kuřata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cs-CZ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kuřete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kuřat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kumimoji="0" lang="cs-CZ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kuřeti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kuřatům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cs-CZ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kuřata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cs-CZ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kuře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kuřata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kuřeti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kuřatech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cs-CZ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kuřetem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kuřaty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57977"/>
              </p:ext>
            </p:extLst>
          </p:nvPr>
        </p:nvGraphicFramePr>
        <p:xfrm>
          <a:off x="6444208" y="3049391"/>
          <a:ext cx="2448272" cy="2063624"/>
        </p:xfrm>
        <a:graphic>
          <a:graphicData uri="http://schemas.openxmlformats.org/drawingml/2006/table">
            <a:tbl>
              <a:tblPr/>
              <a:tblGrid>
                <a:gridCol w="506411"/>
                <a:gridCol w="929040"/>
                <a:gridCol w="1012821"/>
              </a:tblGrid>
              <a:tr h="214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množné č.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230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cs-CZ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kumimoji="0" lang="cs-CZ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cs-CZ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cs-CZ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staveních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cs-CZ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65548" marR="65548" marT="32774" marB="327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stavením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staveními</a:t>
                      </a:r>
                    </a:p>
                  </a:txBody>
                  <a:tcPr marL="65548" marR="65548" marT="32774" marB="32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610" y="1168754"/>
            <a:ext cx="1099306" cy="16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919" y="3517741"/>
            <a:ext cx="1027298" cy="151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4263" y="1792088"/>
            <a:ext cx="1412875" cy="110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5935" y="3579862"/>
            <a:ext cx="1400175" cy="1451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56.9 Zdroje: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1203598"/>
            <a:ext cx="468052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www.vizimano.hu/images/mesek/mezga_csalad.jpg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260733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445873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 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– 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Vzory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podstatných jmen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popisuje formou zásobníku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přehled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vzorů podstatných jmen.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1017</Words>
  <Application>Microsoft Office PowerPoint</Application>
  <PresentationFormat>Předvádění na obrazovce (16:9)</PresentationFormat>
  <Paragraphs>388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56.1 Zásobník - Přehled vzorů podstatných jmen </vt:lpstr>
      <vt:lpstr>56.2 Přehled vzorů podstatných jmen - rod mužský: </vt:lpstr>
      <vt:lpstr>56.3 Vzory podstatných jmen rodu mužského: pán, muž, hrad, stroj</vt:lpstr>
      <vt:lpstr>56.4 Přehled vzorů podstatných jmen – rod ženský: </vt:lpstr>
      <vt:lpstr>56.5 Vzory podstatných jmen rodu ženského: žena, růže, píseň, kost</vt:lpstr>
      <vt:lpstr>56.6 Přehled vzorů podstatných jmen rodu středního:    </vt:lpstr>
      <vt:lpstr>56.7 Vzory podstatných jmen rodu středního: město, moře, kuře,    stavení</vt:lpstr>
      <vt:lpstr>56.9 Zdroje:</vt:lpstr>
      <vt:lpstr>56.10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185</cp:revision>
  <dcterms:created xsi:type="dcterms:W3CDTF">2010-10-18T18:21:56Z</dcterms:created>
  <dcterms:modified xsi:type="dcterms:W3CDTF">2012-04-21T19:24:01Z</dcterms:modified>
</cp:coreProperties>
</file>