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99FF99"/>
    <a:srgbClr val="FFFF00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0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15.4.2012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63028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15.4.2012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2121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Víte, kdo</a:t>
            </a:r>
            <a:r>
              <a:rPr lang="cs-CZ" baseline="0" dirty="0" smtClean="0"/>
              <a:t> způsobuje angínu, chřipku, nebo neštovice?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15.4.2012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15.4.2012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15.4.2012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15.4.2012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15.4.2012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15.4.2012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15.4.2012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15.4.2012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15.4.2012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15.4.2012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15.4.2012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15.4.2012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koprivnice.cz/mesto/koprivnicke_noviny/kopnoviny/KN0931/foto05.jpg" TargetMode="External"/><Relationship Id="rId3" Type="http://schemas.openxmlformats.org/officeDocument/2006/relationships/hyperlink" Target="http://obrazky-gif.wz.cz/zvirat/3/houpajici-se-opice.gif" TargetMode="External"/><Relationship Id="rId7" Type="http://schemas.openxmlformats.org/officeDocument/2006/relationships/hyperlink" Target="http://cs.petclub.eu/graphics/articles/4/images/full/yavru-kedi1.jpg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knihaknih.ic.cz/clanky/2009/pavlina11.jpg" TargetMode="External"/><Relationship Id="rId5" Type="http://schemas.openxmlformats.org/officeDocument/2006/relationships/hyperlink" Target="http://www.os-obroda.cz/grafika/clanky/mozart-chlapec-u-klaviru.jpg" TargetMode="External"/><Relationship Id="rId4" Type="http://schemas.openxmlformats.org/officeDocument/2006/relationships/hyperlink" Target="http://img.ihned.cz/attachment.php/600/17916600/iostu48FGIMOjlPQWcefhrxyz1Tw2RVm/deti-skola-hlasi-se-ilu__192x128_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30887"/>
            <a:ext cx="5842636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54.1 Časování sloves – čas přítomný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Mgr. Hana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Kopčanová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 descr="Imag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871" y="4527947"/>
            <a:ext cx="3029719" cy="6155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4825" y="1038985"/>
            <a:ext cx="2054349" cy="2778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356120" y="4009983"/>
            <a:ext cx="8431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 </a:t>
            </a:r>
            <a:r>
              <a:rPr lang="cs-CZ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dělá</a:t>
            </a:r>
            <a:r>
              <a:rPr lang="cs-CZ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malý Mozart? Wolfgang Amadeus Mozart </a:t>
            </a:r>
            <a:r>
              <a:rPr lang="cs-CZ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hraje</a:t>
            </a:r>
            <a:r>
              <a:rPr lang="cs-CZ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na klavír.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54.10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7215979"/>
              </p:ext>
            </p:extLst>
          </p:nvPr>
        </p:nvGraphicFramePr>
        <p:xfrm>
          <a:off x="827584" y="1203598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Hana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Kopčanová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01 – 06 /2012</a:t>
                      </a: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Slovesný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čas přítomný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 učivo o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slovesném čase přítomném.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775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41847"/>
            <a:ext cx="2419386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54.2 Co už víš?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671899" y="1355143"/>
            <a:ext cx="5375449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Slovesa jsou slova ohebná – mění svůj tvar podle osoby, čísla, času – říkáme, že slovesa časujeme. 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671899" y="2005565"/>
            <a:ext cx="2088232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cs-CZ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íslo jednotné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948264" y="2009357"/>
            <a:ext cx="2088232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cs-CZ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íslo množné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671155" y="2537442"/>
            <a:ext cx="1584176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1.osoba (já)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662027" y="2995641"/>
            <a:ext cx="1612751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2.osoba (ty)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648961" y="3485366"/>
            <a:ext cx="1787135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3.osoba </a:t>
            </a:r>
          </a:p>
          <a:p>
            <a:r>
              <a:rPr lang="cs-CZ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(on, ona, ono)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6948264" y="2523840"/>
            <a:ext cx="18002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1.osoba (my)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6948264" y="2987684"/>
            <a:ext cx="18002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2.osoba (vy)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6948264" y="3510503"/>
            <a:ext cx="1820045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3.osoba </a:t>
            </a:r>
          </a:p>
          <a:p>
            <a:r>
              <a:rPr lang="cs-CZ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(oni, ony, ona)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4283968" y="4443958"/>
            <a:ext cx="3816424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cs-CZ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as: přítomný, budoucí, minulý</a:t>
            </a:r>
          </a:p>
        </p:txBody>
      </p:sp>
      <p:pic>
        <p:nvPicPr>
          <p:cNvPr id="1026" name="Picture 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1834322"/>
            <a:ext cx="1951843" cy="2306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ovéPole 12"/>
          <p:cNvSpPr txBox="1"/>
          <p:nvPr/>
        </p:nvSpPr>
        <p:spPr>
          <a:xfrm>
            <a:off x="467543" y="1046982"/>
            <a:ext cx="22398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Co dělá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opice na obrázku? </a:t>
            </a: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Jak říkáme těmto slovům?  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574" y="430887"/>
            <a:ext cx="6794673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54.3 Jaké si řekneme nové termíny a názvy?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447764" y="1148755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Čas u sloves je trojí: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přítomný – děj právě probíhá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inulý – děj se již odehrál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udoucí – děj se teprve uskuteční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07021" y="2863164"/>
            <a:ext cx="8136904" cy="2062103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Lampa /Ezop/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Na stole stála krásná lampa. Její světlo bylo zářivé a dopadalo na stůl i do celého pokoje. Lampa byla na sebe velice pyšná. Řekla: „Podívejte se na mě, nikdo z vás neumí svítit. Svítím víc něž měsíc na obloze.“ U stolu si hrálo malé kotě. Zatáhlo za cíp ubrusu a bác. Lampa padá na zem. Rozbila se a přestala svítit. „Proč nesvítíš? Nikdo teď nemůže ze mě číst? ptala se kniha. „Podívej se, měsíc i hvězdy svítí dál. Stačí malé kotě, které tě zhaslo, a tvé světlo nikde. Ale měsíc svítí navěky.“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Poučení: Pýcha předchází pád.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03548" y="2535931"/>
            <a:ext cx="52925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Přečtěte si text, podtrhněte slovesa a určete u nich čas.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6051637" y="4648268"/>
            <a:ext cx="25922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Znáte tento literární útvar?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47260"/>
            <a:ext cx="9036496" cy="594066"/>
          </a:xfrm>
        </p:spPr>
        <p:txBody>
          <a:bodyPr>
            <a:no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54.4 Co si řekneme nového? Časování sloves v čase přítomném: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5261740"/>
              </p:ext>
            </p:extLst>
          </p:nvPr>
        </p:nvGraphicFramePr>
        <p:xfrm>
          <a:off x="1691680" y="2139702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číslo jednotné</a:t>
                      </a:r>
                      <a:endParaRPr lang="cs-CZ" sz="1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číslo množné</a:t>
                      </a:r>
                      <a:endParaRPr lang="cs-CZ" sz="1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1.osoba (já)     se hlás</a:t>
                      </a:r>
                      <a:r>
                        <a:rPr lang="cs-CZ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ím</a:t>
                      </a:r>
                      <a:r>
                        <a:rPr lang="cs-CZ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cs-CZ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1.osoba (my)     se hlás</a:t>
                      </a:r>
                      <a:r>
                        <a:rPr lang="cs-CZ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íme</a:t>
                      </a:r>
                      <a:r>
                        <a:rPr lang="cs-CZ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cs-CZ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2.osoba (ty)     se hlás</a:t>
                      </a:r>
                      <a:r>
                        <a:rPr lang="cs-CZ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íš</a:t>
                      </a:r>
                      <a:r>
                        <a:rPr lang="cs-CZ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cs-CZ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2.osoba (vy)      se hlás</a:t>
                      </a:r>
                      <a:r>
                        <a:rPr lang="cs-CZ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íte</a:t>
                      </a:r>
                      <a:endParaRPr lang="cs-CZ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3.osoba (on)    se hlás</a:t>
                      </a:r>
                      <a:r>
                        <a:rPr lang="cs-CZ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í</a:t>
                      </a:r>
                      <a:r>
                        <a:rPr lang="cs-CZ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endParaRPr lang="cs-CZ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3.osoba (oni)     se hlás</a:t>
                      </a:r>
                      <a:r>
                        <a:rPr lang="cs-CZ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í</a:t>
                      </a:r>
                      <a:r>
                        <a:rPr lang="cs-CZ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cs-CZ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(ona)   se hlás</a:t>
                      </a:r>
                      <a:r>
                        <a:rPr lang="cs-CZ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í</a:t>
                      </a:r>
                      <a:r>
                        <a:rPr lang="cs-CZ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cs-CZ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(ony)    se hlás</a:t>
                      </a:r>
                      <a:r>
                        <a:rPr lang="cs-CZ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í</a:t>
                      </a:r>
                      <a:r>
                        <a:rPr lang="cs-CZ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cs-CZ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(ono)   se hlás</a:t>
                      </a:r>
                      <a:r>
                        <a:rPr lang="cs-CZ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í</a:t>
                      </a:r>
                      <a:r>
                        <a:rPr lang="cs-CZ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cs-CZ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(ona)    se hlás</a:t>
                      </a:r>
                      <a:r>
                        <a:rPr lang="cs-CZ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í</a:t>
                      </a:r>
                      <a:r>
                        <a:rPr lang="cs-CZ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cs-CZ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892" y="1041326"/>
            <a:ext cx="1365820" cy="910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2267744" y="1376105"/>
            <a:ext cx="3024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 dělají děti na obrázku?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95536" y="4572005"/>
            <a:ext cx="8352928" cy="40011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Pamatuj! V osobních </a:t>
            </a:r>
            <a:r>
              <a:rPr lang="cs-C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koncovkách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přítomného času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píšeme vždy </a:t>
            </a:r>
            <a:r>
              <a:rPr lang="cs-C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měkké i/í.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99" y="494335"/>
            <a:ext cx="399695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54.5 Procvičení a příklady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11560" y="1203598"/>
            <a:ext cx="7992888" cy="34163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Doplňte chybějící písmeno:</a:t>
            </a:r>
          </a:p>
          <a:p>
            <a:pPr>
              <a:lnSpc>
                <a:spcPct val="150000"/>
              </a:lnSpc>
            </a:pP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Já si mysl _ m, že Tě dobře znám. Můj bratříček už tvrdě 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sp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_ .  On se velmi často 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mýl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_ . Michal Šlesinger stříl _   do terče.  Pan prezident 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bydl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_  na Pražském hradě. Pečliví žáci nos _  na vyučování všechny pomůcky. Jaromír Jágr velmi rychle 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brusl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_  . Zahradník už 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sáz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_  nové sazenice do skleníku. Maruška už 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nemysl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_   na Pepíčka. Pacienti v nemocnici trp _  velkými bolestmi.  Maminka mě pros _  o pomoc v kuchyni.  Děti dnes 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kresl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_ barevnými tužkami. Kněz se v kostele 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modl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_ . Naše babička vál _   těsto na jablečný štrůdl. Někteří studenti se při vyučování bav _ . On se mi velice 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líb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_ .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luci z naší třídy 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ház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_ kriketovým míčkem velmi daleko.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37045" y="430887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54.6 Něco navíc pro šikovné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83568" y="1152356"/>
            <a:ext cx="7704856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Pozor!</a:t>
            </a:r>
          </a:p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Některá slovesa v budoucím čase, která vznikla z tvarů přítomných, mají též v koncovce měkké i/í.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83568" y="2418943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íbí se – zalíbí se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83568" y="4299942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ází - vysází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683568" y="3049201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rosí - poprosí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83568" y="3651870"/>
            <a:ext cx="26288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oulí se – dokoulí se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5800575" y="2522984"/>
            <a:ext cx="23541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luví - nedomluví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5933553" y="3049201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taví - přistaví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5947270" y="3651870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ydlí - zabydlí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5933553" y="4299942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2000" b="1" smtClean="0">
                <a:latin typeface="Times New Roman" pitchFamily="18" charset="0"/>
                <a:cs typeface="Times New Roman" pitchFamily="18" charset="0"/>
              </a:rPr>
              <a:t>ází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- dohází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8354" y="492443"/>
            <a:ext cx="1787341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54.7 CLIL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266" y="2793052"/>
            <a:ext cx="1240105" cy="2139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266" y="1275606"/>
            <a:ext cx="1261859" cy="13856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AutoShape 6" descr="data:image/jpeg;base64,/9j/4AAQSkZJRgABAQAAAQABAAD/2wCEAAkGBhQSERQUEBQUFBUUFBUWFBQUFRQUFBUUFBQVFBQUFBYXHCYeFxkjGRQUHy8gIycpLCwsFR4xNTAqNSYrLCkBCQoKDgwOGg8PGiwgHCQpLCwsKSksKSksLSksKSwsLCwpLCwsKSksLCwpKSwpLCwpLCwtLCksLCksKSwpLCwsLP/AABEIAMIBAwMBIgACEQEDEQH/xAAbAAACAwEBAQAAAAAAAAAAAAADBQACBAYBB//EAD4QAAEDAwEFBQcCBAYBBQAAAAEAAhEDBCExBRJBUWEGInGBkRMUMqGxwfBS0RVCcuEjYoKSsvHCFkNzg6L/xAAaAQACAwEBAAAAAAAAAAAAAAAAAQIDBAUG/8QAKBEAAgICAQUAAgICAwAAAAAAAAECEQMSIQQTMUFRFCIyYUJxI5HR/9oADAMBAAIRAxEAPwBgL9Zq12CkvviE+9QpGfUdOukSlernxeSiMuU7DU6dm0eqPS2muWF0rsuknIWp2NLaa30dpriaV2tLb9RbQtTtmbSHNEO0guLbtEr07TPNKxUzsDtEc1nq7QXLjaJXjr8pWFM6B+0FndfpE6+KGbtFjoeuv0M3yRm6K8dcotD1HJ2j1RG7T6rnTXK8FdPZBqdC7aKzVb1J/eVDVRsg1GDrpCNSVjD0VtRPZDo9qFZqjkWpUWOq9DkhorUqIDq6pVqLJUqKtzJUEr3AWM3IQrhyxEFVPIOjZWuUur1ldzSgOpKtysYFzlAr+xVm0lBsCkKIns16lYDk7QVTepVlegFX7gNmXiK29SgAojGlJ5QobtvEZl0lTGlGaCoPKFDdl4iC9SgSriVF5gobe/r0XyVAFWAKj3WLUbC9U99SsSvco7rDUYm7VTdLCAV6GlHeHqbPelPeVkFMq4pFQeZhqaPeF57ZDFIq4oqPfCj0VUQVUMUF77BL8gKCe1Xhrq9KzJ0Vq2yngTGFL8hhqZ3V0CpURTblUNul+QFGSoVnc1MDaqptVDvWOhY6khmgmptlQ2yXcGK3UUM0E1dbKhtk9woWewU9imJt1Q0E9woweyUW32C8RsFAhaK4s04FoiNs0u6ITts0VlomzbRFbaKLygK2WiILVNW2iILRVvKFikWqsLZNhaKwtFHuisUC2Vvdk39zXvuaXdCxQLZWFsntHZLnDutJ8BP0XlXZjm4c0jxCO8PkSi2VhapuLNXFooPMKxQLZEbaps20RG2aredBYpFori1TcWiuLVUvqEKxQLRW9zTgWyt7sq31IWY9m0YcJC62nQpvbECeSSULSSt26Ww7kpQz7urL8HmmKts9nNw7zRhJHWK+lvDalOOYXPXWyCDoozzvG6Y8mJp8HJmyVDZrpxsknhoh/wAMPJJdUirWXw5g2ao60XTfw7osteygq1dSmLlHPutUM2yeOtUF9srVmCxK62Q3W6cPt0F9BWLIFir2C8TE0VFLcdmwWiI20TMW6K23WR5yuxY2zRW2aZNoIgoqmXUBYuForC1TH2S99kqu+IXi1VhbLf7Neimk87Aw+7Ke7Lf7NWFJR77HRfZtTcaQ3B4poAKg3K+h+F/Fp6nklYEAzyhbrW7G6JhzTief7Houph/5Mds6XTw2xP8A2Yb3YhYT4/39IWMW67OhTFSnGpGh4wIweoSS4soP5w/Aud1G2KVen4MuTFT4FIoK4opl7idIyNfkqVLYg+ixSzMr0aMQoqzaK1toSiChy9ToB1VfclJ0hqDZjFFEbQR3VWAhrRvHmdPIcke2IeS2ADBjQgkcls/Dya22a49JKrYG3YAiVaQLUjrbUhxzxQ6m1SdCrcXRyjLay+ODwPbG4FPE4WupftJXH1tpEcVajeE5K15MGy5Nfai/J2DHthXbQBSG32iBElNre8B4rBPFr6ITw14DusAlN5YZTttbCz3mioap2jHkx2jlqtvCA+imdemsjwroTZzWqF76Kz1KKYVAs1QLVCTFZhNJRHKivsZ0IoK4orRuKwauE8zHqZxSVvZrRurzdVfdHqA9mp7NaN1ebqXdDUB7Ne7iNur3dS7g9QO4vQxF3V7CayBRHmGOkb2Djj/pKwWxBcXNO6Hatdjva+H/AGmN1VLKLnASR9Eou9oe1aDADoBHM9D1+o8F6npuMK/s6fSWof7HNrtbcOM8/usv/qUSSQCJM+ekJC+63WjOXafJAuoLg1vKfEuCg4KX8jZ2o/DrKXbBnFmq0P29QcJII6nTwXJ1KAY2dXGYb9J/OKtQZDZfl3XQKqWGDVC7EH6Otsbum8OcMgdOMLLdXwGjZz3W6DHFx4wk9tdlkDgcx9TH3RLu6a/DXARlziDp0SxYIQfCHDAtv6NN9dHdwRJ1AAHrOY8s8lbYzx7WmSDvFw/YrLs+tRHxipUOsQA3x4LdsusH3IdTENAmByGvlotMuWjZKOsJRr0+fByG2z7OvUaHAw86eOhQqNUx4rPeUiHu34neM+Mz+69pOKn6McUaurkRlWdFUUgYla7e0nKg2WpUXpsOq2UrstQwyMAKpomVQ0mWj/Z94XJg8SEDZNrDRhM3UcLnSjbdGDNKO1IQXVLKWVmp9fUzySWu08VCBy+oik+DDUCzVFqqBZqq1wMhlK9UKi0DOuCsFUKwXm2i09UUUVbGSFFFEUBFFFEUBF6vF6nFciB3N1DHN56cdcaLnxblr2yCATEiYyfllF2ltN7bhjGM3ydBGPOcDmkNTtrVbcOANN9JpI3HNADgMHdcNDkwvZdNinLGtfh0cU1CCsebetw1gI+IVY+5jolNC4LqhIEkuO6Pp6Lpri3bcMpVaZO49rngHUOOs9RB9Fk2LYRVBDZ3RJPUqpyrh+TbGScbM52W4PaahlxE7o6T+2qteV+A/bPQcFr2ltClR3vbV2MqvMO/mc1vBgjTqSgN2eyowPpVQ8fX9kJOroFkvyzFSr8x46/NOLS6YBgAc8D1WRmxiRJ+6GLOD4aePgkWxaZW+uA10N1cc558gNF2Ow7RrLV7w0tcWkSRmIxHqVzOzdhudWFR8EAYGuea7W7O5bEDkdZVsZpKT/ph1uZOMccX8s+V3jCXul29nlhUfS3QI4o1xTJeYznVFqt0QmQaLWjJGcAepWy2OYGirZ2x/mGCt1UbgG7HmoyBMM+hut3lhs3l9QDhK01KjnsyYWO1qBjsHPFVqPD+jTZ3dpTEDotDqgSiwvsATMpqxuFmtr9YnPyRp8mC8dKRXjCukuKE6JBfUjKyNNPkz5/AnqBZqgWyqFme1aYMwGQhRELV6r7GdOrIQKuCvPtFpeV4vJUlV0B7K9VZUlOgLKKsr2UUB6oVAF7CcYuwOZ2jeCjctc7DSC0xkjea4b0eMJIOx91vH2O6abt7v69x2XCePqPJPe11kXMBG7Exkxr5YQ9nU6lC2e+oXCWmADMt4nBjST5L1/TZ5QxxcTdhjHLGmPNgVGU7GmwE91hBcQ7d3y4l/eiIknwEIN7tNtC3JpQ6o7DIIOY+LyklL7vtUBQIaQQB3RAECNPCOCX9nmkubUqDeDTIHASOR6FSnFKW8jWsTitTk6FQODjUJFQulxI3iSHZaZMtBEmc+GZHTdhbRz31TR7tMDie4584jGOpHMck02lUtHuJfQ73+Vw3XeRGPBBf2idu+ytqbabdIbJJWnJ1cZw1UTNHppRltZtd2o3ZbUG6RjGZ81Slc75xo7jCz22wg5pe8EuInOo6/krT2fsjvgfyzoQQVy8jjGLaN8Ejt9ibPDWgu+ax9pKz3AtYQAOBEk+E4TluKcJNdW8Zd6jI8wdFVkm444xXvl/+GPE9smzOHdbO3tPM4+SO2hGSm9y9u9kRHkvXU2xiD9ELI7Ok3wZK/wAAgx4arPSdA4+LludRDm94gJNdPDDAcSOUQtMeSixjQrRM5WCpUG8YEL2k8lsgrE6kZklTjAHLk6XZ1bALfmustHbwyuJ2ZX0ABXYbJJDe8ZKyZI/uirOv1sPVbCSbQq6p/WbhcxtPUqnLGmcvK+BVWKzPR3oD1GJkBFeKFRWgPg5EDlmD1dr1y5QJ2aA5SUMOXu8qdR2XlSVTeU3kagX3l6HIcqSnqwsLvK4bzPkMlC340XoepKNeQs9uaDXtILQZ/V3vkcLDXe0N3HxgRBA3YIIgaDTomG9H3+wWS4oh3iut02dRSjItx5XB8HFUdl0zWc2oCWz3fPWD5cF1ps2w0iOGhLRLRHUcliuKf628MEDgFr2VTa4xkAcCdIk/+JXUmlPwdR9Sp82Ytt2VPeaQ096QYdmeQmQTGYieOVhttnxJpPIP6XgR/uB/ZOtoRSmBMOIc053mYJHi3eBHR2oWCrTDoMkE/C/lgEB/6h11jwLWnbdcFay88mrZF2/eDHAjnM+oMZ8QF1VpSptyDOk+ekrjKm1nMG6GgEa4neA1HiJGmoiCtdDbgO6QBnGToT/K7/Kc66T64suCTdsv/mqR2765PUDUcR4LJchsd0+X9jqs+y3OIkOjOkTCZvp4zHosWRtsppQdHNXbGtyB4R/dZW1Z0xzEBadqWBnu6cuSRi/LDBAWzBj2XBrlkSiOn24AnBlStZ0nt7wb4ylFLbmIiJ9FalSfUPd9Fp7deWUqVntS0awwM8lstthHd3iIlPtidmNHVdeSbXjGtEImpRhv4RVLOk6RwbaJae7hdPsKtIzkpff2zQd5Mdk3TGxhZ5SUkmXTe0OBvUOMrndrPb5rqHO3guf2vRbxVfUx1pp2jmTVo5ms9ZnlaLsAHCxuKqijGeSoh7yitoB0CrtKA16MxyxygAVpVpVAVYKhwGeheqBRNQAi8lQlVJUlARYFWa7ih7ym9hS0AI5yqXKherU2lxgKUcbb4AhbOqqXhvjgf7nNb9CfVHNAt+LCW7Xt3xLZPKPQfX6Lp9PhlHmRfhjtIw317JLznFJ5HMPpBrx5gNCrs2vvOfRPAwD0c6GO/wB5b5VX80uqtJ34/wAjRyIYAJ//AAPVGoUIcCDBdRAJ4yykCI8CwFdCMjfKHHBS6dvCCCS0iP6SYk+BLfXovba3e4S54aJghuo5GfzTqtVYd+Yw+JMY/wAUZ8Ml3oi2bGRD2Fs7ucnmePFUZJI0Yk0P+z9uBG7VJ6zMjqurzHeHnquf2ZsangsEdQ5295zKfMY5rdZC5b/k2k6/orzyUn5MVxYYJGVy+1ezznZic45rv6NLGVcUmjguz03S6wT8GWWZ+DgNm9iajjLhujquy2XsFlFsASea3triYRHvAEla4YcTuUndf9EJZZPjwANwGkrnNp7Q72q82vtIiod3RJH1ZOV57qeqlmevpNlEpV4GVfvtypsmsAII0Wa0Y55wDCdbO2MZk46KzDilNVFHQw5l2/2GtvV3mpTtqN3JTylR3QuN7TX3eLFZ1WOUVFS8mWUlTEF0/OFmc5evchOcqEjGekqIZcop0Ojcy5WmncJFTuFobcq6WEGO2XCK2ukrLpFbdKl4BDcV1DWSsXS995UeyAwdXVfbpc65VfelLsgMzXVfbJO/arRxJ8BKz1e0DAP5jmNI+qmumk/CJaS+HRUqskDqumpljRutiQJ8V8tq9q2gwGO8ZAWzYXaJ9a5pte4sbxceLQJj5arbg6dwT4pl2KFcyO9ZRdUeWxjnw8kc7EqbwEjdjnotX8Sa1h9mJiIAGJK8pXBYWmo+S8iByngFojouPJfTfPgQbR7FOHwZEuONTOkcMAJbU7P1Kb2ktEd0HI0DQ12Oeukjqu9uL3d/mAnA3tC7OPOEalch/dMSfPPEJyxQl/F0SjlklbVnzKnsh4bDXOBgQ1wBAPISfDJ5Jxsk+0c5tVo+IwYaG5MwQOPzXV+4tG9wAnlHmEjNVjqjXMAMSCWmHHpj6H/vn5MU0uTVHOpcGvZ9E0Xhg3S3hEyOhJn6p1bcSdOqRsuW05c90TkBwkt0GoQdpdqN1oAHCf1BzSSJa4cdD8kdPhalsyjK9h9dbWpsLQXDPX5rlD25AquYciceGi4bbW16peQQ7unhMEcHDlhKmVnF0kOldGac/JXFJH0y07cMFR5cNELavb7fEUxA6rgWMOdcrQy3xqqeyq19fCx6vmjpLO9qXD4aB5rqLHYDRBqGTy4L5/Y3L6Mlq0Vu09ckHvY5JLpsad6lbxxkfSrC5pF5ZTiW6xwTdsaL4xZbeex4eAQZl3VP7zt4ZaWhwxlbIz0XgJYU2lFn0es6ASV817SXzXVSQ4FOO03aEVbRnsnjeeAXAa6ZHquAdau1VGfEs0r9FTx8UzfM6EIbgViLHjRBcXzxVP4a+ke0vowgqJb7V6if4i+i7YNlwjNuUuDkRrk6RQMm3KK25StrkVr1FpCGQuV6LlYGvVg5RpAbDcodW47rvA/RZy5Dr1IaT0RSHHygReS2dJjHD4iI+QRatcMO64bwzB4rA93+H8o6nJ/OqJcP49XCZ4AkfMq1HVZqqU6cSQAZOIh2sajrhC3KlMtfSJ5iYnOuRkgjnzWOtU75JA1wOEEEj0wPJaWXLt8TgScDAxnTzViyMjohrZ9orllOAATnU+EDGRGZWOj2muw4itvGeLdWnJaW9BhT+IgSd1s8yFd99MEsaQ4wCRGIzieiN18DSvZe47U17imG1TDmua5pw3I/UJ6ldVsntvUb8baUgQHb7sO3SA50/FmCRI0K5O5LGwAwDeJzOcFGqCjBkPnPEZ9QhygPR+Do9o9pKlxLTWIBzDCGt4GMCSMxmdClLbMSSyp+evVLqJou1BaSJ4GBPOOK9qUaW81oaQSRkAYGs/VG0fotH8Gha8SAZgY1zryxwQaVw4YfvECcd2BnSYS72Dd8ta9wIxMcDojDZAOC+eeeKdw+i1l8NlS447nqZx5IbL0HRseY4cUSwtA2ZM5xJBBEZkEa9VVtqSZ7hiQC0BuP6dEu5G6H25UXN9oNJmMYx1Xg2lwk+hx6hLXWdR7gHv7m8Je2CQNSBwC13VKgG9zfEaS6R9E5TinQlBtWH/ifUHlhUftQB2WEg6ODZb5xollxa4lriRygSVjp3YdIJiDGT+FSUkyLi0Pqd5TdkQfD+ytDToEio7Nh0h7W70Ej9WeI4FHdTcCdDyzjontH6LRjXoqGqBxP2S32lUDDvLX6q1C9qu0a0+IHyypqSIOLNT6vI/VBdcFZKu0zO66m3BjiDjIyqe8uP/t44QSpWvpGmbN/8yvUu9o7iI8nfsvU7X0KZQIrVna9Fa5YGjKHaERoQWuRGuUWIM0K4aqMciBygxHsLNeOAbniVoLlj2g7SPH6D7pw8lmJfugFSp3TzJP/ACKvSbhn9MmY9J/qJ9Flqnukxo2fHEz0zhaaNQlrZE68ZyCR55CuaOkmAuXF0DA3nD0B4fP0WgvwYgan1Wek3efIwAQGz6/TPmjVAeRIMCUhnlUwzrknpEQjtpyWz3mt08hH3WS9wx2eDtOei10CCwbxPwgmMSY/dHoEHaD7QbwwGkD659fktVyOPPI4a5hLrt2Bu82xwneiZ8kd13uggDhqeB/ZAzK0gd453iAOm6PooLkl4g5ECPHj9FUCYg6HM+GSqWb27xGpIkHoCf7JUFjOjIc4kzpvH54Xjq2vqg0jGn/a9YSXCdJUWiaZotid8wTGJPWMry9rljXFsyWmeABnh81mdUhrt0/ERpxOJCHti8BY5oBxHrI9eKSjyDl+oOwqHddnh9+KtcV+6Qc+fJVthDeUn+8L0kEQRk6dJU/ZD0BddlzW5IkCY6LBR7z3AfqnyK1F0ODQJgGVTZ9HL3mMnEfpGFNEH5NNanBH5orsk+UKgJdoJDceaPTgR118VFk0UqnBzrhZLepJIbwGfGEdw+LzhZQ2KkCBvNM+WE0yL8gKlyQB1MHnj+yKy6LRIJ/OKy1AYhvN0/ZEwWZOIj0UmRQcXr/1BRAgKJAamIzFFEM5wQIjV4ooMQdquoooMD1ArfEPziFFE4eSzF/IwTgeD/si0D/h/nVRRWs3oDSMadfotd3oPzkooh+QXgBffD/qb/yCJb/C3/V9Sooj0HsvHw/nEL1x+Dx+5UUUWSRAPofqVWgM0v8A43fUKKIXkGbo7qy0Dk+CiiXofsJS0Hn9kHbf8v8AUPoVFEv8g/xKA9weKG3Q+Ciil6EZL7FQxjucFt2d8H/1/ZeqJvwRj5PNnHD/AB+yFZnHmooj6P4Eb/Oslb4mf0qKJITAE6eP2cqNH+GfE/ZRRTIhGafnNRRRRA//2Q=="/>
          <p:cNvSpPr>
            <a:spLocks noChangeAspect="1" noChangeArrowheads="1"/>
          </p:cNvSpPr>
          <p:nvPr/>
        </p:nvSpPr>
        <p:spPr bwMode="auto">
          <a:xfrm>
            <a:off x="63500" y="-884238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799748"/>
            <a:ext cx="1656184" cy="113266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3793854"/>
            <a:ext cx="1568313" cy="11385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5" y="3724497"/>
            <a:ext cx="2507015" cy="128316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4" name="Tabulk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115742"/>
              </p:ext>
            </p:extLst>
          </p:nvPr>
        </p:nvGraphicFramePr>
        <p:xfrm>
          <a:off x="1619672" y="964347"/>
          <a:ext cx="6192816" cy="26822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096408"/>
                <a:gridCol w="309640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 BE</a:t>
                      </a:r>
                      <a:endParaRPr lang="cs-CZ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lang="cs-CZ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am</a:t>
                      </a:r>
                      <a:r>
                        <a:rPr lang="cs-CZ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a boy.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We</a:t>
                      </a:r>
                      <a:r>
                        <a:rPr lang="cs-CZ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are </a:t>
                      </a:r>
                      <a:r>
                        <a:rPr lang="cs-CZ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at</a:t>
                      </a:r>
                      <a:r>
                        <a:rPr lang="cs-CZ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school</a:t>
                      </a:r>
                      <a:r>
                        <a:rPr lang="cs-CZ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You</a:t>
                      </a:r>
                      <a:r>
                        <a:rPr lang="cs-CZ" sz="2400" b="1" smtClean="0">
                          <a:latin typeface="Times New Roman" pitchFamily="18" charset="0"/>
                          <a:cs typeface="Times New Roman" pitchFamily="18" charset="0"/>
                        </a:rPr>
                        <a:t> are a </a:t>
                      </a:r>
                      <a:r>
                        <a:rPr lang="cs-CZ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girl.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You</a:t>
                      </a:r>
                      <a:r>
                        <a:rPr lang="cs-CZ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are in </a:t>
                      </a:r>
                      <a:r>
                        <a:rPr lang="cs-CZ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the</a:t>
                      </a:r>
                      <a:r>
                        <a:rPr lang="cs-CZ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garden.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He </a:t>
                      </a:r>
                      <a:r>
                        <a:rPr lang="cs-CZ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is</a:t>
                      </a:r>
                      <a:r>
                        <a:rPr lang="cs-CZ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happy.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They</a:t>
                      </a:r>
                      <a:r>
                        <a:rPr lang="cs-CZ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are </a:t>
                      </a:r>
                      <a:r>
                        <a:rPr lang="cs-CZ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cheerful</a:t>
                      </a:r>
                      <a:r>
                        <a:rPr lang="cs-CZ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She</a:t>
                      </a:r>
                      <a:r>
                        <a:rPr lang="cs-CZ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is</a:t>
                      </a:r>
                      <a:r>
                        <a:rPr lang="cs-CZ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pretty</a:t>
                      </a:r>
                      <a:r>
                        <a:rPr lang="cs-CZ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It</a:t>
                      </a:r>
                      <a:r>
                        <a:rPr lang="cs-CZ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is</a:t>
                      </a:r>
                      <a:r>
                        <a:rPr lang="cs-CZ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small</a:t>
                      </a:r>
                      <a:r>
                        <a:rPr lang="cs-CZ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151" y="498603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54.8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364691" y="1203598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389402"/>
              </p:ext>
            </p:extLst>
          </p:nvPr>
        </p:nvGraphicFramePr>
        <p:xfrm>
          <a:off x="179510" y="1131590"/>
          <a:ext cx="7185180" cy="360492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592590"/>
                <a:gridCol w="3592590"/>
              </a:tblGrid>
              <a:tr h="1776122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   Které </a:t>
                      </a: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ze slov je </a:t>
                      </a:r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slovesem: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domov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proto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kreslení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zpívá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Jaké 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i-y napíšeme u sloves v přítomném čase: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podle věty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vždy se řídím podstatným jménem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776122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Jaký 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čas určujeme u sloves: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přítomný, minulý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přítomný, budoucí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přítomný, budoucí, minulý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 sloves se čas neurčuje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</a:t>
                      </a: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Které </a:t>
                      </a: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ze sloves je v čase </a:t>
                      </a:r>
                      <a:endParaRPr lang="cs-CZ" sz="16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přítomném</a:t>
                      </a: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budeme pracovat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kreslí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jedli jsme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dopovíš</a:t>
                      </a:r>
                      <a:endParaRPr lang="cs-CZ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7976759" y="1511375"/>
            <a:ext cx="504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d</a:t>
            </a:r>
          </a:p>
          <a:p>
            <a:pPr marL="228600" indent="-228600">
              <a:buAutoNum type="arabicPeriod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c</a:t>
            </a: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a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b</a:t>
            </a:r>
          </a:p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532712" y="423631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400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54.9 Zdroje: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467544" y="1059582"/>
            <a:ext cx="820891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http://obrazky-gif.wz.cz/zvirat/3/houpajici-se-opice.gif</a:t>
            </a:r>
            <a:endParaRPr lang="cs-CZ" sz="12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http://img.ihned.cz/attachment.php/600/17916600/iostu48FGIMOjlPQWcefhrxyz1Tw2RVm/deti-skola-hlasi-se-ilu__192x128_.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jpg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http://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www.os-obroda.cz/grafika/clanky/mozart-chlapec-u-klaviru.jpg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http://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knihaknih.ic.cz/clanky/2009/pavlina11.jpg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7"/>
              </a:rPr>
              <a:t>http://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7"/>
              </a:rPr>
              <a:t>cs.petclub.eu/graphics/articles/4/images/full/yavru-kedi1.jpg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8"/>
              </a:rPr>
              <a:t>http://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8"/>
              </a:rPr>
              <a:t>www.koprivnice.cz/mesto/koprivnicke_noviny/kopnoviny/KN0931/foto05.jpg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2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b="1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cs-CZ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35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1804</TotalTime>
  <Words>1103</Words>
  <Application>Microsoft Office PowerPoint</Application>
  <PresentationFormat>Předvádění na obrazovce (16:9)</PresentationFormat>
  <Paragraphs>150</Paragraphs>
  <Slides>10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54.1 Časování sloves – čas přítomný </vt:lpstr>
      <vt:lpstr>54.2 Co už víš? </vt:lpstr>
      <vt:lpstr>54.3 Jaké si řekneme nové termíny a názvy?</vt:lpstr>
      <vt:lpstr>54.4 Co si řekneme nového? Časování sloves v čase přítomném: </vt:lpstr>
      <vt:lpstr>54.5 Procvičení a příklady</vt:lpstr>
      <vt:lpstr>54.6 Něco navíc pro šikovné</vt:lpstr>
      <vt:lpstr>54.7 CLIL</vt:lpstr>
      <vt:lpstr>54.8 Test znalostí</vt:lpstr>
      <vt:lpstr>54.9 Zdroje:</vt:lpstr>
      <vt:lpstr>54.10 Anotace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hercogova</cp:lastModifiedBy>
  <cp:revision>193</cp:revision>
  <dcterms:created xsi:type="dcterms:W3CDTF">2010-10-18T18:21:56Z</dcterms:created>
  <dcterms:modified xsi:type="dcterms:W3CDTF">2012-04-15T08:56:41Z</dcterms:modified>
</cp:coreProperties>
</file>