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7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FFFF00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endsports.com/events/tour-de-france/images/yellow-jersey.gi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s.123rf.com/400wm/400/400/AlexBannykh/AlexBannykh0803/AlexBannykh080300206/2634251-a-ek.jpg" TargetMode="External"/><Relationship Id="rId4" Type="http://schemas.openxmlformats.org/officeDocument/2006/relationships/hyperlink" Target="http://www.1ppp.net/clanky/signaly/enemy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69050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50.1 Předpony ob-, v-, vy-,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622" y="2088044"/>
            <a:ext cx="2294756" cy="230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211960" y="132910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jede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80354" y="178631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objede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80354" y="3994896"/>
            <a:ext cx="990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vjede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33271" y="3046426"/>
            <a:ext cx="946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vyjede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44208" y="178631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ujede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912260" y="304642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nejede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399489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zajede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572000" y="1729214"/>
            <a:ext cx="0" cy="257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627784" y="2086396"/>
            <a:ext cx="648072" cy="207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3"/>
          </p:cNvCxnSpPr>
          <p:nvPr/>
        </p:nvCxnSpPr>
        <p:spPr>
          <a:xfrm>
            <a:off x="1979712" y="3246481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2555776" y="3994897"/>
            <a:ext cx="720080" cy="2000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5868144" y="2088044"/>
            <a:ext cx="576064" cy="41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0" idx="1"/>
            <a:endCxn id="10" idx="1"/>
          </p:cNvCxnSpPr>
          <p:nvPr/>
        </p:nvCxnSpPr>
        <p:spPr>
          <a:xfrm>
            <a:off x="6912260" y="324648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1"/>
          </p:cNvCxnSpPr>
          <p:nvPr/>
        </p:nvCxnSpPr>
        <p:spPr>
          <a:xfrm flipH="1">
            <a:off x="5868144" y="3246481"/>
            <a:ext cx="10441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1" idx="1"/>
          </p:cNvCxnSpPr>
          <p:nvPr/>
        </p:nvCxnSpPr>
        <p:spPr>
          <a:xfrm flipH="1" flipV="1">
            <a:off x="5868144" y="3994897"/>
            <a:ext cx="504056" cy="2000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50.10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903685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Předpony ob-, v-, vy-,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psaní předpon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8123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50.2 Co už víš? Z čeho se skládá slovo? Co je předpona?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1293911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6000" b="1" dirty="0" smtClean="0">
                <a:latin typeface="Times New Roman" pitchFamily="18" charset="0"/>
                <a:cs typeface="Times New Roman" pitchFamily="18" charset="0"/>
              </a:rPr>
              <a:t>jev</a:t>
            </a:r>
            <a:r>
              <a:rPr lang="cs-C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itel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30957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74715" y="2894349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lovní základ</a:t>
            </a:r>
          </a:p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(kořen)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228184" y="238963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přípona</a:t>
            </a:r>
          </a:p>
        </p:txBody>
      </p:sp>
      <p:cxnSp>
        <p:nvCxnSpPr>
          <p:cNvPr id="8" name="Přímá spojnice se šipkou 7"/>
          <p:cNvCxnSpPr>
            <a:stCxn id="3" idx="2"/>
            <a:endCxn id="5" idx="0"/>
          </p:cNvCxnSpPr>
          <p:nvPr/>
        </p:nvCxnSpPr>
        <p:spPr>
          <a:xfrm flipH="1">
            <a:off x="4570859" y="2309574"/>
            <a:ext cx="1141" cy="584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endCxn id="4" idx="3"/>
          </p:cNvCxnSpPr>
          <p:nvPr/>
        </p:nvCxnSpPr>
        <p:spPr>
          <a:xfrm flipH="1">
            <a:off x="2411760" y="2067694"/>
            <a:ext cx="576064" cy="534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940152" y="2067694"/>
            <a:ext cx="576064" cy="408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41437" y="4323159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Předpona je součástí slova, stojí před slovním základem, vždy ji píšeme se slovem dohromady. Některá slova mohou mít více předpon.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12519"/>
            <a:ext cx="2130474" cy="11970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308304" cy="59406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50.3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059582"/>
            <a:ext cx="8496944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Jak poznáme předponu a jak píšeme předpony vy-, </a:t>
            </a: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-: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 odtržení předpony dává slovo význam (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barvit -  barvit)</a:t>
            </a:r>
          </a:p>
          <a:p>
            <a:pPr marL="171450" indent="-171450">
              <a:buFont typeface="Wingdings" pitchFamily="2" charset="2"/>
              <a:buChar char="v"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předponu můžeme vyměnit za jinou (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chod -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chod)</a:t>
            </a:r>
          </a:p>
          <a:p>
            <a:pPr marL="171450" indent="-171450">
              <a:buFont typeface="Wingdings" pitchFamily="2" charset="2"/>
              <a:buChar char="v"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slovo si řekneme v jiném tvaru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robit –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rábět -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rábět)</a:t>
            </a:r>
          </a:p>
          <a:p>
            <a:pPr marL="171450" indent="-171450">
              <a:buFont typeface="Wingdings" pitchFamily="2" charset="2"/>
              <a:buChar char="v"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předponu vy-,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- píšeme vždy s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– y (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lovit,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fotit,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hra)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07504" y="1052030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Určete stavbu slov: dojela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vjem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nájezdy  </a:t>
            </a:r>
            <a:endParaRPr lang="cs-CZ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2630783"/>
            <a:ext cx="4248472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Přidávej předponu ob- a sleduj pravopis:</a:t>
            </a:r>
          </a:p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jela</a:t>
            </a:r>
          </a:p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jem</a:t>
            </a:r>
          </a:p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jezdy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82647"/>
              </p:ext>
            </p:extLst>
          </p:nvPr>
        </p:nvGraphicFramePr>
        <p:xfrm>
          <a:off x="4556323" y="870950"/>
          <a:ext cx="4248471" cy="156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/>
                <a:gridCol w="1416157"/>
                <a:gridCol w="1416157"/>
              </a:tblGrid>
              <a:tr h="468795">
                <a:tc>
                  <a:txBody>
                    <a:bodyPr/>
                    <a:lstStyle/>
                    <a:p>
                      <a:r>
                        <a:rPr lang="cs-CZ" dirty="0" smtClean="0"/>
                        <a:t>předpona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slovní základ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přípona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50308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jel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0308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jem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030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ná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jezd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572000" y="3231107"/>
            <a:ext cx="4365824" cy="12311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Přidej předponu v- a sleduj pravopis:</a:t>
            </a:r>
          </a:p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jela</a:t>
            </a:r>
          </a:p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jezd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7768" y="4503434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Pamatuj! Jestliže slovní základ začíná na písmeno -j- (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jev), musíme vždy tento jev dodržet i po přidání předpony ob-, v-, (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jev,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jemný,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jednávka,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jel…).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65" y="430887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1221" y="98757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1.Vyhledej slova, která mají předponu, podtrhni je: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slepice, sjel, vchod, nájezd, vina, přichází, oběť, oběd, sjede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1221" y="2231478"/>
            <a:ext cx="7751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Splnil jsi úkol správně: - sjel, vchod, nájezd, přichází, sjede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07644" y="2931790"/>
            <a:ext cx="79968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2.U slov urči slovní základ a přidej tyto předpony ob –, vy-,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v- a slova napiš: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1047" y="1026121"/>
            <a:ext cx="5758891" cy="89255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Pozor na některá slova. 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Měkké -i píšeme ve slovech, kde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 není předpona.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350" y="2715766"/>
            <a:ext cx="1848498" cy="2308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35689" y="253719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vinout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1864" y="2937306"/>
            <a:ext cx="825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víčko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1864" y="3342822"/>
            <a:ext cx="76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vidět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5689" y="37958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viklat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79887" y="4299942"/>
            <a:ext cx="775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viset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971600" y="3607881"/>
            <a:ext cx="1728192" cy="776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10" idx="3"/>
          </p:cNvCxnSpPr>
          <p:nvPr/>
        </p:nvCxnSpPr>
        <p:spPr>
          <a:xfrm flipV="1">
            <a:off x="1099785" y="3723878"/>
            <a:ext cx="951935" cy="272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9" idx="3"/>
          </p:cNvCxnSpPr>
          <p:nvPr/>
        </p:nvCxnSpPr>
        <p:spPr>
          <a:xfrm flipV="1">
            <a:off x="1027219" y="3491304"/>
            <a:ext cx="1024501" cy="51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3"/>
          </p:cNvCxnSpPr>
          <p:nvPr/>
        </p:nvCxnSpPr>
        <p:spPr>
          <a:xfrm>
            <a:off x="1087529" y="3137361"/>
            <a:ext cx="964191" cy="215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3"/>
          </p:cNvCxnSpPr>
          <p:nvPr/>
        </p:nvCxnSpPr>
        <p:spPr>
          <a:xfrm>
            <a:off x="1243801" y="2737251"/>
            <a:ext cx="1311975" cy="615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7286600" y="4294644"/>
            <a:ext cx="864096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291810" y="2777176"/>
            <a:ext cx="864096" cy="792088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6842472" y="2022213"/>
            <a:ext cx="86409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896481" y="3539776"/>
            <a:ext cx="864096" cy="792088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6762400" y="3507854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355976" y="4299942"/>
            <a:ext cx="86409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5857179" y="2026159"/>
            <a:ext cx="864096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7718648" y="3488813"/>
            <a:ext cx="864096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8194351" y="4254631"/>
            <a:ext cx="864096" cy="7920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6346550" y="1352901"/>
            <a:ext cx="864096" cy="79208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vítr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dirty="0"/>
          </a:p>
        </p:txBody>
      </p:sp>
      <p:sp>
        <p:nvSpPr>
          <p:cNvPr id="37" name="Ovál 36"/>
          <p:cNvSpPr/>
          <p:nvPr/>
        </p:nvSpPr>
        <p:spPr>
          <a:xfrm>
            <a:off x="5372261" y="2792560"/>
            <a:ext cx="864096" cy="7920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6346550" y="2759562"/>
            <a:ext cx="864096" cy="79208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9" name="Ovál 38"/>
          <p:cNvSpPr/>
          <p:nvPr/>
        </p:nvSpPr>
        <p:spPr>
          <a:xfrm>
            <a:off x="5839270" y="3520695"/>
            <a:ext cx="864096" cy="79208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6289227" y="4272331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1" name="Ovál 40"/>
          <p:cNvSpPr/>
          <p:nvPr/>
        </p:nvSpPr>
        <p:spPr>
          <a:xfrm>
            <a:off x="5301233" y="4257841"/>
            <a:ext cx="864096" cy="7920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609803" y="303471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více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939109" y="3779072"/>
            <a:ext cx="664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vina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6024387" y="2269887"/>
            <a:ext cx="60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vichr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859945" y="2269887"/>
            <a:ext cx="862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vichřice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410571" y="3031696"/>
            <a:ext cx="600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víno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488332" y="2983472"/>
            <a:ext cx="669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víska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5050347" y="3779073"/>
            <a:ext cx="61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višeň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7890822" y="3723878"/>
            <a:ext cx="607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vítat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902943" y="3761585"/>
            <a:ext cx="698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vikýř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501133" y="4546163"/>
            <a:ext cx="759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víko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5452442" y="4499995"/>
            <a:ext cx="703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vidlice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6346550" y="4499996"/>
            <a:ext cx="796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vidlička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7478885" y="4536799"/>
            <a:ext cx="671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vidle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8271171" y="4496786"/>
            <a:ext cx="695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vítězit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662518"/>
            <a:ext cx="157717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prefix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372200" y="1662518"/>
            <a:ext cx="15121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uffix</a:t>
            </a:r>
            <a:r>
              <a:rPr lang="cs-C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91652" y="3382730"/>
            <a:ext cx="11786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4000" b="1" dirty="0" err="1" smtClean="0">
                <a:latin typeface="Times New Roman" pitchFamily="18" charset="0"/>
                <a:cs typeface="Times New Roman" pitchFamily="18" charset="0"/>
              </a:rPr>
              <a:t>oot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75382" y="843558"/>
            <a:ext cx="16331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15756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5400" b="1" dirty="0" err="1" smtClean="0">
                <a:latin typeface="Times New Roman" pitchFamily="18" charset="0"/>
                <a:cs typeface="Times New Roman" pitchFamily="18" charset="0"/>
              </a:rPr>
              <a:t>friend</a:t>
            </a:r>
            <a:r>
              <a:rPr lang="cs-CZ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endParaRPr lang="cs-CZ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501321"/>
            <a:ext cx="201622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Přímá spojnice se šipkou 13"/>
          <p:cNvCxnSpPr/>
          <p:nvPr/>
        </p:nvCxnSpPr>
        <p:spPr>
          <a:xfrm>
            <a:off x="2260739" y="2370404"/>
            <a:ext cx="583069" cy="207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868144" y="2283718"/>
            <a:ext cx="504056" cy="293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0"/>
          </p:cNvCxnSpPr>
          <p:nvPr/>
        </p:nvCxnSpPr>
        <p:spPr>
          <a:xfrm flipV="1">
            <a:off x="4280989" y="2931790"/>
            <a:ext cx="0" cy="450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79261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 Jak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nazývá slovní základ: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stonek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květ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kořen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kořínek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Které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slovo je s předponou: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nakreslila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viník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píše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Jak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píšeme předponu: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vždy zvlášť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vždy dohromady se slovem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žádná neexistuje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podle situace ve větě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Které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slovo je nesprávně: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výhra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vysadit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výčko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41512" y="1209114"/>
            <a:ext cx="8062936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www.topendsports.com/events/tour-de-france/images/yellow-jersey.g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://www.inosfera.cz/wp-content/uploads/V%C4%9Bdec-objevitel-550x310.jpgif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www.1ppp.net/clanky/signaly/enemy.gif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5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5"/>
              </a:rPr>
              <a:t>us.123rf.com/400wm/400/400/AlexBannykh/AlexBannykh0803/AlexBannykh080300206/2634251-a-ek.jpg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804</Words>
  <Application>Microsoft Office PowerPoint</Application>
  <PresentationFormat>Předvádění na obrazovce (16:9)</PresentationFormat>
  <Paragraphs>163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50.1 Předpony ob-, v-, vy-, vý-</vt:lpstr>
      <vt:lpstr>50.2 Co už víš? Z čeho se skládá slovo? Co je předpona?</vt:lpstr>
      <vt:lpstr>50.3 Jaké si řekneme nové termíny a názvy?</vt:lpstr>
      <vt:lpstr>50.4 Co si řekneme nového?</vt:lpstr>
      <vt:lpstr>50.5 Procvičení a příklady</vt:lpstr>
      <vt:lpstr>50.6 Něco navíc pro šikovné</vt:lpstr>
      <vt:lpstr>50.7 CLIL</vt:lpstr>
      <vt:lpstr>50.8 Test znalostí</vt:lpstr>
      <vt:lpstr>50.9 Zdroje:</vt:lpstr>
      <vt:lpstr>50.10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197</cp:revision>
  <dcterms:created xsi:type="dcterms:W3CDTF">2010-10-18T18:21:56Z</dcterms:created>
  <dcterms:modified xsi:type="dcterms:W3CDTF">2012-04-15T08:48:54Z</dcterms:modified>
</cp:coreProperties>
</file>