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811B3"/>
    <a:srgbClr val="E80677"/>
    <a:srgbClr val="0000C4"/>
    <a:srgbClr val="03C115"/>
    <a:srgbClr val="FFFF99"/>
    <a:srgbClr val="EB071D"/>
    <a:srgbClr val="CC0099"/>
    <a:srgbClr val="F371A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90" d="100"/>
          <a:sy n="90" d="100"/>
        </p:scale>
        <p:origin x="-816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9.wmf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3" y="430887"/>
            <a:ext cx="6660555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46.1 Skloňování podstatných jmen - číslo a rod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Brádková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C:\Users\Dana Brádková\AppData\Local\Microsoft\Windows\Temporary Internet Files\Content.IE5\HA1P3B0G\MP900387303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4" y="1059582"/>
            <a:ext cx="136815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C:\Users\Dana Brádková\AppData\Local\Microsoft\Windows\Temporary Internet Files\Content.IE5\HA1P3B0G\MP900387303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05" y="2770221"/>
            <a:ext cx="1161442" cy="110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Dana Brádková\AppData\Local\Microsoft\Windows\Temporary Internet Files\Content.IE5\HA1P3B0G\MP900387303[1]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6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1" t="9931" r="17172" b="26440"/>
          <a:stretch/>
        </p:blipFill>
        <p:spPr bwMode="auto">
          <a:xfrm rot="5184465">
            <a:off x="2791013" y="2788820"/>
            <a:ext cx="908613" cy="86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:\Users\Dana Brádková\AppData\Local\Microsoft\Windows\Temporary Internet Files\Content.IE5\HA1P3B0G\MP900387303[1]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4545" y="2724485"/>
            <a:ext cx="13525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433874" y="2597893"/>
            <a:ext cx="129614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en míč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07389" y="4042389"/>
            <a:ext cx="110841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 míče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 descr="C:\Users\Dana Brádková\AppData\Local\Microsoft\Windows\Temporary Internet Files\Content.IE5\HA1P3B0G\MP900423596[1]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11437"/>
          <a:stretch/>
        </p:blipFill>
        <p:spPr bwMode="auto">
          <a:xfrm>
            <a:off x="4499992" y="2549999"/>
            <a:ext cx="1885950" cy="154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 descr="C:\Users\Dana Brádková\AppData\Local\Microsoft\Windows\Temporary Internet Files\Content.IE5\HA1P3B0G\MP900423596[1]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188" b="67958" l="54688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10" t="34313" r="16304" b="33007"/>
          <a:stretch/>
        </p:blipFill>
        <p:spPr bwMode="auto">
          <a:xfrm>
            <a:off x="3245320" y="1034852"/>
            <a:ext cx="1314501" cy="888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185547" y="2017172"/>
            <a:ext cx="143404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 houska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807446" y="4150636"/>
            <a:ext cx="138189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 housky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39687" y="2186449"/>
            <a:ext cx="179408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 kuře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096422" y="4012083"/>
            <a:ext cx="179408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 kuřata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rázek 18" descr="C:\Users\Dana Brádková\AppData\Local\Microsoft\Windows\Temporary Internet Files\Content.IE5\OEDL30JK\MP900406601[1]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20572" r="8126"/>
          <a:stretch/>
        </p:blipFill>
        <p:spPr bwMode="auto">
          <a:xfrm>
            <a:off x="7287542" y="2770222"/>
            <a:ext cx="1403561" cy="110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Dana Brádková\AppData\Local\Microsoft\Windows\Temporary Internet Files\Content.IE5\HA1P3B0G\MC900404613[1].wmf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74427"/>
            <a:ext cx="13779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19573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19102"/>
              </p:ext>
            </p:extLst>
          </p:nvPr>
        </p:nvGraphicFramePr>
        <p:xfrm>
          <a:off x="1115616" y="1198533"/>
          <a:ext cx="7272808" cy="284511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Dana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Brádková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– 06 /2013</a:t>
                      </a: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Skloňování podstatných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jmen – číslo a rod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347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základní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učivo o skloňování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podstatných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jmen.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3397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6151" y="2355726"/>
            <a:ext cx="5269945" cy="24468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Přiřaď  k pádům správné pádové otázky.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pád                                         (pro) koho?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o?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                                      (s) kým?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ím?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                                       o kom?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čem?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                                   oslovujeme, voláme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                                      (ke) komu?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emu?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                                           kdo?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o?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                                     (bez) koho?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eho?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6151" y="987574"/>
            <a:ext cx="5485969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cs-CZ" b="1" dirty="0">
                <a:latin typeface="Times New Roman" pitchFamily="18" charset="0"/>
                <a:cs typeface="Times New Roman" pitchFamily="18" charset="0"/>
              </a:rPr>
              <a:t>Skloňovat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podstatná jména znamená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měnit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jejich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tvary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cs-CZ" b="1" dirty="0">
                <a:latin typeface="Times New Roman" pitchFamily="18" charset="0"/>
                <a:cs typeface="Times New Roman" pitchFamily="18" charset="0"/>
              </a:rPr>
              <a:t>Tvary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podstatných jmen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se mění podle pádů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cs-CZ" b="1" dirty="0">
                <a:latin typeface="Times New Roman" pitchFamily="18" charset="0"/>
                <a:cs typeface="Times New Roman" pitchFamily="18" charset="0"/>
              </a:rPr>
              <a:t>Pády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určujeme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pomocí pádových otázek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cs-CZ" dirty="0">
                <a:latin typeface="Times New Roman" pitchFamily="18" charset="0"/>
                <a:cs typeface="Times New Roman" pitchFamily="18" charset="0"/>
              </a:rPr>
              <a:t>Čeština má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sedm pádů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85606" y="2427734"/>
            <a:ext cx="3479229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Vyskloňuj podstatné jméno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tričko.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.....................................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.....................................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.....................................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.....................................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.....................................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.....................................</a:t>
            </a:r>
          </a:p>
          <a:p>
            <a:pPr marL="342900" indent="-342900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ád   .....................................</a:t>
            </a:r>
          </a:p>
        </p:txBody>
      </p:sp>
      <p:pic>
        <p:nvPicPr>
          <p:cNvPr id="18" name="Obrázek 17" descr="C:\Users\Dana Brádková\AppData\Local\Microsoft\Windows\Temporary Internet Files\Content.IE5\OEDL30JK\MC900308034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6050">
            <a:off x="5736107" y="719507"/>
            <a:ext cx="18288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C:\Users\Dana Brádková\AppData\Local\Microsoft\Windows\Temporary Internet Files\Content.IE5\U4LSQDRS\MC90005702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423">
            <a:off x="7297702" y="634811"/>
            <a:ext cx="18288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Dana Brádková\AppData\Local\Microsoft\Windows\Temporary Internet Files\Content.IE5\OEDL30JK\MC900434411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822"/>
            <a:ext cx="952500" cy="1069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627848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46.3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081" y="1072555"/>
            <a:ext cx="788163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Tvary podstatných jmen jsou v </a:t>
            </a: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čísle jednotném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(ten traktor, ten kuchař, ta tráva, to pádlo)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čísle množném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(ty traktory, ti kuchaři, ty trávy, ta pádla).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5682" y="1779662"/>
            <a:ext cx="7632848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Podstatná jména převeď do množného čísla.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oďka, koberec, ryba, prstýnek, vlas, rybička, house, puška, potok, koule, svetr, koloběžka, kolo, příběh, oheň, svítání, hvězda, kolík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02035" y="3051371"/>
            <a:ext cx="693224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Roztřiď podstatná jména do dvou košíků.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polévky                                    zub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mráz                   kolečka            doktor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medvědi               brýle                  zajíci            voda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korunka              oči               lžičky               míč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hříbě              ptáčata             kosi                  seno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kosa                    vousy                    hrdinové             kouzlo   </a:t>
            </a:r>
          </a:p>
        </p:txBody>
      </p:sp>
      <p:pic>
        <p:nvPicPr>
          <p:cNvPr id="7" name="Obrázek 6" descr="C:\Users\Dana Brádková\AppData\Local\Microsoft\Windows\Temporary Internet Files\Content.IE5\HA1P3B0G\MP900385261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2216"/>
            <a:ext cx="1178843" cy="159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Dana Brádková\AppData\Local\Microsoft\Windows\Temporary Internet Files\Content.IE5\IEWK51DH\MP900408819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64" y="3300787"/>
            <a:ext cx="1512168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7452320" y="3866979"/>
            <a:ext cx="1516038" cy="307777"/>
          </a:xfrm>
          <a:prstGeom prst="rect">
            <a:avLst/>
          </a:prstGeom>
          <a:solidFill>
            <a:srgbClr val="FFFF99"/>
          </a:solidFill>
          <a:ln w="19050">
            <a:solidFill>
              <a:srgbClr val="03C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nožné číslo</a:t>
            </a:r>
            <a:endParaRPr lang="en-US" sz="1400" b="1" dirty="0" smtClean="0">
              <a:solidFill>
                <a:srgbClr val="03C1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9069" y="4219808"/>
            <a:ext cx="1287760" cy="307777"/>
          </a:xfrm>
          <a:prstGeom prst="rect">
            <a:avLst/>
          </a:prstGeom>
          <a:solidFill>
            <a:srgbClr val="FFFF99"/>
          </a:solidFill>
          <a:ln w="19050">
            <a:solidFill>
              <a:srgbClr val="03C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dirty="0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ednotné číslo</a:t>
            </a:r>
            <a:endParaRPr lang="en-US" sz="1400" b="1" dirty="0" smtClean="0">
              <a:solidFill>
                <a:srgbClr val="03C1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rázek 13" descr="C:\Users\Dana Brádková\AppData\Local\Microsoft\Windows\Temporary Internet Files\Content.IE5\HA1P3B0G\MC900215495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618" y="1000105"/>
            <a:ext cx="108394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C:\Users\Dana Brádková\AppData\Local\Microsoft\Windows\Temporary Internet Files\Content.IE5\OEDL30JK\MC900441385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75" y="2318271"/>
            <a:ext cx="10096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60" y="430887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4" y="1070770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Tvary podstatných jmen vyjadřují obvykle jeden ze tří rodů: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od mužský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(ukaž si zájmenem </a:t>
            </a:r>
            <a:r>
              <a:rPr lang="cs-CZ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TEN, TI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-  ten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kocour,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kocouři)</a:t>
            </a:r>
            <a:endParaRPr lang="cs-CZ" b="1" dirty="0" smtClean="0">
              <a:solidFill>
                <a:srgbClr val="0000C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od ženský 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(ukaž si zájmenem </a:t>
            </a:r>
            <a:r>
              <a:rPr lang="cs-CZ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TA, TY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-  ta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kočka,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kočky)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od střední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(ukaž si zájmenem </a:t>
            </a:r>
            <a:r>
              <a:rPr lang="cs-CZ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TO, TA</a:t>
            </a:r>
            <a:r>
              <a:rPr lang="cs-CZ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kotě,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koťata)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920" y="3723878"/>
            <a:ext cx="7848775" cy="129266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Urči rod následujících podstatných jmen.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ěsto, oves, stany, počasí, hodina, komín, předsíně, schody, koberec, máslo, bratranec, krávy, obličej, slůňata, odznak, vlajky, věže, přísloví, brouk, oheň</a:t>
            </a:r>
          </a:p>
        </p:txBody>
      </p:sp>
      <p:pic>
        <p:nvPicPr>
          <p:cNvPr id="7" name="Obrázek 6" descr="C:\Users\Dana Brádková\AppData\Local\Microsoft\Windows\Temporary Internet Files\Content.IE5\U4LSQDRS\MP900402848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6" y="2361028"/>
            <a:ext cx="1765287" cy="129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C:\Users\Dana Brádková\AppData\Local\Microsoft\Windows\Temporary Internet Files\Content.IE5\HA1P3B0G\MP900402243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98" y="3261184"/>
            <a:ext cx="1222102" cy="175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ek 9" descr="C:\Users\Dana Brádková\AppData\Local\Microsoft\Windows\Temporary Internet Files\Content.IE5\U4LSQDRS\MC900232816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95" y="2413306"/>
            <a:ext cx="1476164" cy="129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C:\Users\Dana Brádková\AppData\Local\Microsoft\Windows\Temporary Internet Files\Content.IE5\IEWK51DH\MP900403198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1978"/>
            <a:ext cx="2016224" cy="130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 descr="C:\Users\Dana Brádková\AppData\Local\Microsoft\Windows\Temporary Internet Files\Content.IE5\HA1P3B0G\MC900440407[1]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51" y="2232273"/>
            <a:ext cx="13906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C:\Users\Dana Brádková\AppData\Local\Microsoft\Windows\Temporary Internet Files\Content.IE5\IEWK51DH\MC900305671[1]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90625"/>
            <a:ext cx="1317699" cy="12704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4013051" cy="565247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910" y="915566"/>
            <a:ext cx="8941793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Napiš do tří sloupců názvy pohádkových bytostí nebo kouzelných předmětů. Doplň číslo.</a:t>
            </a:r>
          </a:p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 mužský                             rod ženský                                           rod střední 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...............................                        .....................................                         ...............................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...............................                        .....................................                          ...............................</a:t>
            </a:r>
          </a:p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...............................                        .....................................                          ...............................</a:t>
            </a:r>
          </a:p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...............................                        .....................................                          ...............................</a:t>
            </a:r>
          </a:p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...............................                        .....................................                      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...............................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8304" y="3291830"/>
            <a:ext cx="8136903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Urči pád, číslo a rod u podstatných jmen.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mezi novými spolužáky ................................     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al na moji radu ................................ 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Člověče, nezlob se! .......................................      přišla i Petra .....................................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ez pohádky neusnu .....................................      mám 1 z matematiky .........................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 bílých oblacích ........................................      píšu plnícím perem ...........................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aproti makovému poli ................................      usnul jako dudek .............................. </a:t>
            </a:r>
          </a:p>
        </p:txBody>
      </p:sp>
      <p:pic>
        <p:nvPicPr>
          <p:cNvPr id="7" name="Obrázek 6" descr="C:\Users\Dana Brádková\AppData\Local\Microsoft\Windows\Temporary Internet Files\Content.IE5\OEDL30JK\MC90043240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35646"/>
            <a:ext cx="866775" cy="119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Dana Brádková\AppData\Local\Microsoft\Windows\Temporary Internet Files\Content.IE5\U4LSQDRS\MC900199196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510" y="4236531"/>
            <a:ext cx="87249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:\Users\Dana Brádková\AppData\Local\Microsoft\Windows\Temporary Internet Files\Content.IE5\OEDL30JK\MC900299805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2974369"/>
            <a:ext cx="18383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C:\Users\Dana Brádková\AppData\Local\Microsoft\Windows\Temporary Internet Files\Content.IE5\U4LSQDRS\MC900422885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35646"/>
            <a:ext cx="1440180" cy="11715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1" name="Obrázek 10" descr="C:\Users\Dana Brádková\AppData\Local\Microsoft\Windows\Temporary Internet Files\Content.IE5\OEDL30JK\MC900429837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68" y="2937365"/>
            <a:ext cx="120713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42119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3" y="1059582"/>
            <a:ext cx="6840761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Pozor: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některá podstatná jména mají </a:t>
            </a:r>
            <a:r>
              <a:rPr lang="cs-CZ" sz="2000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jen tvary jednotného čísla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např.: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křoví, Labe, dříví, uhlí, roští.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některá podstatná jména mají </a:t>
            </a:r>
            <a:r>
              <a:rPr lang="cs-CZ" sz="2000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jen tvary množného čísla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např.: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vrata, nůžky, kalhoty, prázdniny, játra.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664" y="3579862"/>
            <a:ext cx="7488832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Urči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rod, číslo a pád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u daných podstatných jmen.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řed </a:t>
            </a:r>
            <a:r>
              <a:rPr lang="cs-CZ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vraty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.....................................   mám nové </a:t>
            </a:r>
            <a:r>
              <a:rPr lang="cs-CZ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kalhoty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..................................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ůjč mi </a:t>
            </a:r>
            <a:r>
              <a:rPr lang="cs-CZ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nůžky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...............................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zatopíme </a:t>
            </a:r>
            <a:r>
              <a:rPr lang="cs-CZ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uhlím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......................................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skočil do </a:t>
            </a:r>
            <a:r>
              <a:rPr lang="cs-CZ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roští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............................... 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bědváme </a:t>
            </a:r>
            <a:r>
              <a:rPr lang="cs-CZ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játra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.....................................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těším se na </a:t>
            </a:r>
            <a:r>
              <a:rPr lang="cs-CZ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prázdniny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 ................................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pluje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dirty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Labi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...............................</a:t>
            </a:r>
          </a:p>
        </p:txBody>
      </p:sp>
      <p:pic>
        <p:nvPicPr>
          <p:cNvPr id="9" name="Obrázek 8" descr="C:\Users\Dana Brádková\AppData\Local\Microsoft\Windows\Temporary Internet Files\Content.IE5\U4LSQDRS\MP900442530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49" y="843558"/>
            <a:ext cx="2076450" cy="13792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" name="Obrázek 9" descr="C:\Users\Dana Brádková\AppData\Local\Microsoft\Windows\Temporary Internet Files\Content.IE5\IEWK51DH\MC90044174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5765"/>
            <a:ext cx="15144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C:\Users\Dana Brádková\AppData\Local\Microsoft\Windows\Temporary Internet Files\Content.IE5\U4LSQDRS\MP900426483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3780"/>
            <a:ext cx="1933575" cy="12973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Obrázek 11" descr="C:\Users\Dana Brádková\AppData\Local\Microsoft\Windows\Temporary Internet Files\Content.IE5\U4LSQDRS\MC900334196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2" y="2691308"/>
            <a:ext cx="1419225" cy="1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183569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3" y="1131590"/>
            <a:ext cx="3061667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en kohout  -  ti kohouti</a:t>
            </a:r>
          </a:p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 slepice  -  ty slepice</a:t>
            </a:r>
          </a:p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 kuře  -  ta kuřata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5153" y="2658616"/>
            <a:ext cx="3024336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en balík  -  ty balíky</a:t>
            </a:r>
          </a:p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 guma  -  ty gumy</a:t>
            </a:r>
          </a:p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 světlo  -  ta světla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111044" y="818208"/>
            <a:ext cx="3000672" cy="13388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rooster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rooster</a:t>
            </a:r>
            <a:r>
              <a:rPr lang="cs-CZ" b="1" dirty="0" err="1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b="1" dirty="0" smtClean="0">
              <a:solidFill>
                <a:srgbClr val="9811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hen  -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cs-CZ" b="1" dirty="0" err="1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b="1" dirty="0" smtClean="0">
              <a:solidFill>
                <a:srgbClr val="9811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chicken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chicken</a:t>
            </a:r>
            <a:r>
              <a:rPr lang="cs-CZ" b="1" dirty="0" err="1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 smtClean="0">
              <a:solidFill>
                <a:srgbClr val="9811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111044" y="2871782"/>
            <a:ext cx="2736093" cy="13388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packet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packet</a:t>
            </a:r>
            <a:r>
              <a:rPr lang="cs-CZ" b="1" dirty="0" err="1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b="1" dirty="0" smtClean="0">
              <a:solidFill>
                <a:srgbClr val="9811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rubber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rubber</a:t>
            </a:r>
            <a:r>
              <a:rPr lang="cs-CZ" b="1" dirty="0" err="1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b="1" dirty="0" smtClean="0">
              <a:solidFill>
                <a:srgbClr val="9811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cs-CZ" b="1" dirty="0" err="1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 smtClean="0">
              <a:solidFill>
                <a:srgbClr val="9811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rázek 18" descr="C:\Users\Dana Brádková\AppData\Local\Microsoft\Windows\Temporary Internet Files\Content.IE5\U4LSQDRS\MC900441411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44" y="138937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C:\Users\Dana Brádková\AppData\Local\Microsoft\Windows\Temporary Internet Files\Content.IE5\HA1P3B0G\MP900180494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09" y="631522"/>
            <a:ext cx="1656184" cy="116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:\Users\Dana Brádková\AppData\Local\Microsoft\Windows\Temporary Internet Files\Content.IE5\IEWK51DH\MP900227701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71749"/>
            <a:ext cx="1514475" cy="100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C:\Users\Dana Brádková\AppData\Local\Microsoft\Windows\Temporary Internet Files\Content.IE5\U4LSQDRS\MP900149130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39" y="3166447"/>
            <a:ext cx="108331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C:\Users\Dana Brádková\AppData\Local\Microsoft\Windows\Temporary Internet Files\Content.IE5\U4LSQDRS\MC900349573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92" y="3795886"/>
            <a:ext cx="146875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936983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86729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Urči rod a číslo</a:t>
                      </a:r>
                      <a:r>
                        <a:rPr lang="cs-CZ" sz="16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podstatného jména </a:t>
                      </a:r>
                      <a:r>
                        <a:rPr lang="cs-CZ" sz="16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mrazíky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sz="16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 ženský, číslo jednotné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 mužský, číslo jednotné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 střední, číslo množné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 mužský, číslo množné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Najdi ve větě </a:t>
                      </a:r>
                      <a:r>
                        <a:rPr lang="cs-CZ" sz="1600" b="1" i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podst</a:t>
                      </a:r>
                      <a:r>
                        <a:rPr lang="cs-CZ" sz="16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sz="1600" b="1" i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jm</a:t>
                      </a:r>
                      <a:r>
                        <a:rPr lang="cs-CZ" sz="16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rodu ženského, čísla jednotného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zahradě se pasou husy s housaty.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husy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housaty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zahradě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není tam takové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 slova jsou </a:t>
                      </a:r>
                      <a:r>
                        <a:rPr lang="cs-CZ" sz="16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rodu středního, čísla množného?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vlasy, sokoli, kolotoče, vlci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křídla, ptáčata, slunce, pohodlí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sovy, židle, mrkve, chyby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křídlo, ptáče, slunce, pohodlí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 má čeština </a:t>
                      </a:r>
                      <a:r>
                        <a:rPr lang="cs-CZ" sz="1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rody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klučičí, holčičí, dětský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mužský, ženský, střední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minulý, přítomný, budoucí</a:t>
                      </a:r>
                      <a:endParaRPr lang="cs-CZ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množný a jednotný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37079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31588"/>
            <a:ext cx="741682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1. Obrázky z databáze klipart.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10343</TotalTime>
  <Words>1338</Words>
  <Application>Microsoft Office PowerPoint</Application>
  <PresentationFormat>Předvádění na obrazovce (16:9)</PresentationFormat>
  <Paragraphs>170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46.1 Skloňování podstatných jmen - číslo a rod</vt:lpstr>
      <vt:lpstr>46.2 Co už víš? </vt:lpstr>
      <vt:lpstr>46.3 Jaké si řekneme nové termíny a názvy?</vt:lpstr>
      <vt:lpstr>46.4 Co si řekneme nového?</vt:lpstr>
      <vt:lpstr>46.5 Procvičení a příklady</vt:lpstr>
      <vt:lpstr>46.6 Něco navíc pro šikovné</vt:lpstr>
      <vt:lpstr>46.7 CLIL</vt:lpstr>
      <vt:lpstr>46.8 Test znalostí</vt:lpstr>
      <vt:lpstr>46.9 Použité zdroje, citace</vt:lpstr>
      <vt:lpstr>46.10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441</cp:revision>
  <dcterms:created xsi:type="dcterms:W3CDTF">2010-10-18T18:21:56Z</dcterms:created>
  <dcterms:modified xsi:type="dcterms:W3CDTF">2013-06-09T18:21:39Z</dcterms:modified>
</cp:coreProperties>
</file>