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813763"/>
    <a:srgbClr val="0000FF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0" y="1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24.5.2013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24.5.2013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kolakov3a.sweb.cz/CESKYJAZYK/souveti/souveti1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4402476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45.1 Větné vzorce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Kateřina Zachová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9" y="4527947"/>
            <a:ext cx="3067422" cy="615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Kačaba\AppData\Local\Microsoft\Windows\Temporary Internet Files\Content.IE5\G19GZ15Y\MC90028706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548" y="902782"/>
            <a:ext cx="2684892" cy="295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ačaba\AppData\Local\Microsoft\Windows\Temporary Internet Files\Content.IE5\L1FQBDQW\MC90011076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485" y="555526"/>
            <a:ext cx="1350790" cy="3646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611560" y="1779662"/>
                <a:ext cx="2304256" cy="40709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92D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000" b="1" i="1" smtClean="0">
                              <a:solidFill>
                                <a:srgbClr val="813763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1" i="1" smtClean="0">
                              <a:solidFill>
                                <a:srgbClr val="813763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cs-CZ" sz="2000" b="1" i="1" smtClean="0">
                              <a:solidFill>
                                <a:srgbClr val="813763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sz="2000" b="1" i="1" smtClean="0">
                          <a:solidFill>
                            <a:srgbClr val="813763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sz="2000" b="1" i="1" smtClean="0">
                              <a:solidFill>
                                <a:srgbClr val="813763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1" i="1" smtClean="0">
                              <a:solidFill>
                                <a:srgbClr val="813763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cs-CZ" sz="2000" b="1" i="1" smtClean="0">
                              <a:solidFill>
                                <a:srgbClr val="813763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sz="2000" b="1" i="1" smtClean="0">
                          <a:solidFill>
                            <a:srgbClr val="813763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sz="2000" b="1" i="1" smtClean="0">
                              <a:solidFill>
                                <a:srgbClr val="813763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1" i="1" smtClean="0">
                              <a:solidFill>
                                <a:srgbClr val="813763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cs-CZ" sz="2000" b="1" i="1" smtClean="0">
                              <a:solidFill>
                                <a:srgbClr val="813763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cs-CZ" sz="2000" b="1" dirty="0" smtClean="0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779662"/>
                <a:ext cx="2304256" cy="4070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19050"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395536" y="2715766"/>
            <a:ext cx="2880320" cy="1477328"/>
          </a:xfrm>
          <a:prstGeom prst="rect">
            <a:avLst/>
          </a:prstGeom>
          <a:solidFill>
            <a:schemeClr val="bg1"/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13763"/>
                </a:solidFill>
              </a:rPr>
              <a:t>V1, ale V2.</a:t>
            </a:r>
          </a:p>
          <a:p>
            <a:endParaRPr lang="cs-CZ" b="1" dirty="0">
              <a:solidFill>
                <a:srgbClr val="813763"/>
              </a:solidFill>
            </a:endParaRPr>
          </a:p>
          <a:p>
            <a:r>
              <a:rPr lang="cs-CZ" b="1" dirty="0" smtClean="0">
                <a:solidFill>
                  <a:srgbClr val="813763"/>
                </a:solidFill>
              </a:rPr>
              <a:t>	Protože V1, V2.</a:t>
            </a:r>
          </a:p>
          <a:p>
            <a:endParaRPr lang="cs-CZ" b="1" dirty="0">
              <a:solidFill>
                <a:srgbClr val="813763"/>
              </a:solidFill>
            </a:endParaRPr>
          </a:p>
          <a:p>
            <a:r>
              <a:rPr lang="cs-CZ" b="1" dirty="0" smtClean="0">
                <a:solidFill>
                  <a:srgbClr val="813763"/>
                </a:solidFill>
              </a:rPr>
              <a:t>V1, V2, jelikož V3.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45.10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642337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Kateřina Zachová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3.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věta, souvětí, větné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vzorce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Materiál popisuje učivo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 větných vzorcích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45.2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987574"/>
            <a:ext cx="8064896" cy="4031873"/>
          </a:xfrm>
          <a:prstGeom prst="rect">
            <a:avLst/>
          </a:prstGeom>
          <a:solidFill>
            <a:schemeClr val="bg1"/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813763"/>
                </a:solidFill>
              </a:rPr>
              <a:t>Co je to věta, co vyjadřuje?</a:t>
            </a:r>
          </a:p>
          <a:p>
            <a:r>
              <a:rPr lang="cs-CZ" sz="1600" i="1" dirty="0" smtClean="0">
                <a:solidFill>
                  <a:srgbClr val="813763"/>
                </a:solidFill>
              </a:rPr>
              <a:t>Např.: Mám hlad. Maminka jezdí ráda na kole. Kolik je hodin?</a:t>
            </a:r>
          </a:p>
          <a:p>
            <a:r>
              <a:rPr lang="cs-CZ" sz="1600" b="1" dirty="0" smtClean="0">
                <a:solidFill>
                  <a:srgbClr val="813763"/>
                </a:solidFill>
              </a:rPr>
              <a:t>Věta je </a:t>
            </a:r>
            <a:r>
              <a:rPr lang="cs-CZ" sz="1600" b="1" dirty="0" smtClean="0">
                <a:solidFill>
                  <a:srgbClr val="FF0000"/>
                </a:solidFill>
              </a:rPr>
              <a:t>uspořádaný celek složený ze slov</a:t>
            </a:r>
            <a:r>
              <a:rPr lang="cs-CZ" sz="1600" b="1" dirty="0" smtClean="0">
                <a:solidFill>
                  <a:srgbClr val="813763"/>
                </a:solidFill>
              </a:rPr>
              <a:t>. Vyjadřuje nějakou myšlenku.</a:t>
            </a:r>
          </a:p>
          <a:p>
            <a:endParaRPr lang="cs-CZ" sz="1600" b="1" dirty="0">
              <a:solidFill>
                <a:srgbClr val="813763"/>
              </a:solidFill>
            </a:endParaRPr>
          </a:p>
          <a:p>
            <a:r>
              <a:rPr lang="cs-CZ" sz="1600" dirty="0" smtClean="0">
                <a:solidFill>
                  <a:srgbClr val="813763"/>
                </a:solidFill>
              </a:rPr>
              <a:t>Co je základem věty?</a:t>
            </a:r>
          </a:p>
          <a:p>
            <a:r>
              <a:rPr lang="cs-CZ" sz="1600" b="1" dirty="0" smtClean="0">
                <a:solidFill>
                  <a:srgbClr val="813763"/>
                </a:solidFill>
              </a:rPr>
              <a:t>Základem věty je </a:t>
            </a:r>
            <a:r>
              <a:rPr lang="cs-CZ" sz="1600" b="1" dirty="0" smtClean="0">
                <a:solidFill>
                  <a:srgbClr val="FF0000"/>
                </a:solidFill>
              </a:rPr>
              <a:t>určité sloveso </a:t>
            </a:r>
            <a:r>
              <a:rPr lang="cs-CZ" sz="1600" b="1" dirty="0" smtClean="0">
                <a:solidFill>
                  <a:srgbClr val="813763"/>
                </a:solidFill>
              </a:rPr>
              <a:t>(slovesný tvar).</a:t>
            </a:r>
          </a:p>
          <a:p>
            <a:endParaRPr lang="cs-CZ" sz="1600" b="1" dirty="0">
              <a:solidFill>
                <a:srgbClr val="813763"/>
              </a:solidFill>
            </a:endParaRPr>
          </a:p>
          <a:p>
            <a:r>
              <a:rPr lang="cs-CZ" sz="1600" dirty="0" smtClean="0">
                <a:solidFill>
                  <a:srgbClr val="813763"/>
                </a:solidFill>
              </a:rPr>
              <a:t>Podle počtu sloves ve větném celku můžeme věty rozdělit do dvou skupin?</a:t>
            </a:r>
          </a:p>
          <a:p>
            <a:r>
              <a:rPr lang="cs-CZ" sz="1600" i="1" dirty="0" smtClean="0">
                <a:solidFill>
                  <a:srgbClr val="813763"/>
                </a:solidFill>
              </a:rPr>
              <a:t>Např.: Pepík čte nejraději dobrodružné knížky. x</a:t>
            </a:r>
            <a:r>
              <a:rPr lang="cs-CZ" sz="1600" i="1" dirty="0">
                <a:solidFill>
                  <a:srgbClr val="813763"/>
                </a:solidFill>
              </a:rPr>
              <a:t> </a:t>
            </a:r>
            <a:r>
              <a:rPr lang="cs-CZ" sz="1600" i="1" dirty="0" smtClean="0">
                <a:solidFill>
                  <a:srgbClr val="813763"/>
                </a:solidFill>
              </a:rPr>
              <a:t>Rád bych šel ven, ale maminka mi to zakázala.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b="1" dirty="0" smtClean="0">
                <a:solidFill>
                  <a:srgbClr val="813763"/>
                </a:solidFill>
              </a:rPr>
              <a:t>věty jednoduché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b="1" dirty="0" smtClean="0">
                <a:solidFill>
                  <a:srgbClr val="813763"/>
                </a:solidFill>
              </a:rPr>
              <a:t>souvětí</a:t>
            </a:r>
          </a:p>
          <a:p>
            <a:r>
              <a:rPr lang="cs-CZ" sz="1600" dirty="0" smtClean="0">
                <a:solidFill>
                  <a:srgbClr val="813763"/>
                </a:solidFill>
              </a:rPr>
              <a:t>Vymysli několik vět jednoduchých a několik souvětí.</a:t>
            </a:r>
          </a:p>
          <a:p>
            <a:endParaRPr lang="cs-CZ" sz="1600" b="1" dirty="0">
              <a:solidFill>
                <a:srgbClr val="813763"/>
              </a:solidFill>
            </a:endParaRPr>
          </a:p>
          <a:p>
            <a:r>
              <a:rPr lang="cs-CZ" sz="1600" dirty="0" smtClean="0">
                <a:solidFill>
                  <a:srgbClr val="813763"/>
                </a:solidFill>
              </a:rPr>
              <a:t>Pomocí čeho jsou k sobě připojeny věty v souvětí?</a:t>
            </a:r>
          </a:p>
          <a:p>
            <a:r>
              <a:rPr lang="cs-CZ" sz="1600" b="1" dirty="0" smtClean="0">
                <a:solidFill>
                  <a:srgbClr val="813763"/>
                </a:solidFill>
              </a:rPr>
              <a:t>Věty jsou k sobě připojeny pomocí </a:t>
            </a:r>
            <a:r>
              <a:rPr lang="cs-CZ" sz="1600" b="1" dirty="0" smtClean="0">
                <a:solidFill>
                  <a:srgbClr val="FF0000"/>
                </a:solidFill>
              </a:rPr>
              <a:t>spojovacích výrazů </a:t>
            </a:r>
            <a:r>
              <a:rPr lang="cs-CZ" sz="1600" b="1" dirty="0" smtClean="0">
                <a:solidFill>
                  <a:srgbClr val="813763"/>
                </a:solidFill>
              </a:rPr>
              <a:t>– spojek a dalších slov.</a:t>
            </a:r>
          </a:p>
          <a:p>
            <a:r>
              <a:rPr lang="cs-CZ" sz="1600" dirty="0" smtClean="0">
                <a:solidFill>
                  <a:srgbClr val="813763"/>
                </a:solidFill>
              </a:rPr>
              <a:t>Jaké znáš spojky a jiná slova, která spojují věty v souvětí?</a:t>
            </a:r>
          </a:p>
        </p:txBody>
      </p:sp>
      <p:pic>
        <p:nvPicPr>
          <p:cNvPr id="1026" name="Picture 2" descr="C:\Users\Kačaba\AppData\Local\Microsoft\Windows\Temporary Internet Files\Content.IE5\G19GZ15Y\MC90039645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507854"/>
            <a:ext cx="1808683" cy="1319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3722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45.3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ovéPole 88"/>
          <p:cNvSpPr txBox="1"/>
          <p:nvPr/>
        </p:nvSpPr>
        <p:spPr>
          <a:xfrm>
            <a:off x="25574" y="-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907704" y="1131590"/>
            <a:ext cx="6696744" cy="2862322"/>
          </a:xfrm>
          <a:prstGeom prst="rect">
            <a:avLst/>
          </a:prstGeom>
          <a:solidFill>
            <a:schemeClr val="bg1"/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813763"/>
                </a:solidFill>
              </a:rPr>
              <a:t>Souvětí můžeme zjednodušeně zapsat pomocí větného vzorce. </a:t>
            </a:r>
          </a:p>
          <a:p>
            <a:endParaRPr lang="cs-CZ" i="1" dirty="0" smtClean="0">
              <a:solidFill>
                <a:srgbClr val="813763"/>
              </a:solidFill>
            </a:endParaRPr>
          </a:p>
          <a:p>
            <a:r>
              <a:rPr lang="cs-CZ" i="1" dirty="0" smtClean="0">
                <a:solidFill>
                  <a:srgbClr val="813763"/>
                </a:solidFill>
              </a:rPr>
              <a:t>Např.: Dostanu nové kolo, když budu mít dobré známky na vysvědčení. </a:t>
            </a:r>
            <a:endParaRPr lang="cs-CZ" i="1" dirty="0">
              <a:solidFill>
                <a:srgbClr val="813763"/>
              </a:solidFill>
            </a:endParaRPr>
          </a:p>
          <a:p>
            <a:endParaRPr lang="cs-CZ" i="1" dirty="0" smtClean="0">
              <a:solidFill>
                <a:srgbClr val="813763"/>
              </a:solidFill>
            </a:endParaRPr>
          </a:p>
          <a:p>
            <a:endParaRPr lang="cs-CZ" i="1" dirty="0">
              <a:solidFill>
                <a:srgbClr val="813763"/>
              </a:solidFill>
            </a:endParaRPr>
          </a:p>
          <a:p>
            <a:endParaRPr lang="cs-CZ" i="1" dirty="0" smtClean="0">
              <a:solidFill>
                <a:srgbClr val="813763"/>
              </a:solidFill>
            </a:endParaRPr>
          </a:p>
          <a:p>
            <a:r>
              <a:rPr lang="cs-CZ" i="1" dirty="0">
                <a:solidFill>
                  <a:srgbClr val="813763"/>
                </a:solidFill>
              </a:rPr>
              <a:t>	</a:t>
            </a:r>
            <a:r>
              <a:rPr lang="cs-CZ" i="1" dirty="0" smtClean="0">
                <a:solidFill>
                  <a:srgbClr val="813763"/>
                </a:solidFill>
              </a:rPr>
              <a:t>		V1, když V2.</a:t>
            </a:r>
          </a:p>
          <a:p>
            <a:endParaRPr lang="cs-CZ" i="1" dirty="0">
              <a:solidFill>
                <a:srgbClr val="813763"/>
              </a:solidFill>
            </a:endParaRPr>
          </a:p>
          <a:p>
            <a:r>
              <a:rPr lang="cs-CZ" dirty="0" smtClean="0">
                <a:solidFill>
                  <a:srgbClr val="813763"/>
                </a:solidFill>
              </a:rPr>
              <a:t>Větný vzorec obsahuje </a:t>
            </a:r>
            <a:r>
              <a:rPr lang="cs-CZ" dirty="0" smtClean="0">
                <a:solidFill>
                  <a:srgbClr val="FF0000"/>
                </a:solidFill>
              </a:rPr>
              <a:t>počet vět v souvětí, čárky, spojovací výrazy</a:t>
            </a:r>
            <a:r>
              <a:rPr lang="cs-CZ" dirty="0" smtClean="0">
                <a:solidFill>
                  <a:srgbClr val="813763"/>
                </a:solidFill>
              </a:rPr>
              <a:t>, které k sobě věty spojují, a </a:t>
            </a:r>
            <a:r>
              <a:rPr lang="cs-CZ" dirty="0" smtClean="0">
                <a:solidFill>
                  <a:srgbClr val="FF0000"/>
                </a:solidFill>
              </a:rPr>
              <a:t>znaménka na konci věty</a:t>
            </a:r>
            <a:r>
              <a:rPr lang="cs-CZ" dirty="0" smtClean="0">
                <a:solidFill>
                  <a:srgbClr val="813763"/>
                </a:solidFill>
              </a:rPr>
              <a:t>.</a:t>
            </a:r>
          </a:p>
        </p:txBody>
      </p:sp>
      <p:sp>
        <p:nvSpPr>
          <p:cNvPr id="4" name="Šipka dolů 3"/>
          <p:cNvSpPr/>
          <p:nvPr/>
        </p:nvSpPr>
        <p:spPr>
          <a:xfrm>
            <a:off x="5076056" y="2180178"/>
            <a:ext cx="360040" cy="43204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grpSp>
        <p:nvGrpSpPr>
          <p:cNvPr id="8" name="Skupina 7"/>
          <p:cNvGrpSpPr/>
          <p:nvPr/>
        </p:nvGrpSpPr>
        <p:grpSpPr>
          <a:xfrm>
            <a:off x="208906" y="3435846"/>
            <a:ext cx="3343622" cy="1598360"/>
            <a:chOff x="208906" y="3435846"/>
            <a:chExt cx="3343622" cy="1598360"/>
          </a:xfrm>
        </p:grpSpPr>
        <p:pic>
          <p:nvPicPr>
            <p:cNvPr id="2050" name="Picture 2" descr="C:\Users\Kačaba\AppData\Local\Microsoft\Windows\Temporary Internet Files\Content.IE5\ULSCVTTE\MC900410569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906" y="3435846"/>
              <a:ext cx="3343622" cy="1598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ovéPole 4"/>
            <p:cNvSpPr txBox="1"/>
            <p:nvPr/>
          </p:nvSpPr>
          <p:spPr>
            <a:xfrm>
              <a:off x="1686000" y="4065749"/>
              <a:ext cx="504056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1600" b="1" dirty="0"/>
                <a:t>V</a:t>
              </a:r>
              <a:r>
                <a:rPr lang="cs-CZ" sz="1600" b="1" dirty="0" smtClean="0"/>
                <a:t>1</a:t>
              </a:r>
            </a:p>
          </p:txBody>
        </p:sp>
        <p:sp>
          <p:nvSpPr>
            <p:cNvPr id="6" name="TextovéPole 5"/>
            <p:cNvSpPr txBox="1"/>
            <p:nvPr/>
          </p:nvSpPr>
          <p:spPr>
            <a:xfrm>
              <a:off x="1974032" y="4515966"/>
              <a:ext cx="432048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1600" b="1" dirty="0" smtClean="0"/>
                <a:t>V2</a:t>
              </a: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2406080" y="4347805"/>
              <a:ext cx="432048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1600" b="1" dirty="0" smtClean="0"/>
                <a:t>V3</a:t>
              </a:r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2710880" y="4517082"/>
              <a:ext cx="432048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1600" b="1" dirty="0" smtClean="0"/>
                <a:t>V4</a:t>
              </a:r>
            </a:p>
          </p:txBody>
        </p:sp>
      </p:grpSp>
      <p:sp>
        <p:nvSpPr>
          <p:cNvPr id="7" name="TextovéPole 6"/>
          <p:cNvSpPr txBox="1"/>
          <p:nvPr/>
        </p:nvSpPr>
        <p:spPr>
          <a:xfrm>
            <a:off x="107504" y="1203598"/>
            <a:ext cx="172819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813763"/>
                </a:solidFill>
              </a:rPr>
              <a:t>Větný vzorec</a:t>
            </a:r>
          </a:p>
          <a:p>
            <a:endParaRPr lang="cs-CZ" sz="2000" b="1" dirty="0" smtClean="0">
              <a:solidFill>
                <a:srgbClr val="813763"/>
              </a:solidFill>
            </a:endParaRPr>
          </a:p>
        </p:txBody>
      </p:sp>
      <p:pic>
        <p:nvPicPr>
          <p:cNvPr id="2051" name="Picture 3" descr="C:\Users\Kačaba\AppData\Local\Microsoft\Windows\Temporary Internet Files\Content.IE5\QD769DN4\MC90044190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11" y="1537444"/>
            <a:ext cx="909577" cy="1074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45.4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323528" y="1419622"/>
            <a:ext cx="7920880" cy="3139321"/>
          </a:xfrm>
          <a:prstGeom prst="rect">
            <a:avLst/>
          </a:prstGeom>
          <a:solidFill>
            <a:schemeClr val="bg1"/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13763"/>
                </a:solidFill>
              </a:rPr>
              <a:t>Jak postupujeme při tvoření větného vzorce?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>
                <a:solidFill>
                  <a:srgbClr val="813763"/>
                </a:solidFill>
              </a:rPr>
              <a:t>Nejprve si v souvětí najdeme slovesa (slovesné tvary) – zjistíme, kolik má vět.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>
                <a:solidFill>
                  <a:srgbClr val="813763"/>
                </a:solidFill>
              </a:rPr>
              <a:t>Věty očíslujeme.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>
                <a:solidFill>
                  <a:srgbClr val="813763"/>
                </a:solidFill>
              </a:rPr>
              <a:t>Najdeme spojovací výrazy.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>
                <a:solidFill>
                  <a:srgbClr val="813763"/>
                </a:solidFill>
              </a:rPr>
              <a:t>Zapíšeme vzorec.</a:t>
            </a:r>
          </a:p>
          <a:p>
            <a:endParaRPr lang="cs-CZ" b="1" dirty="0">
              <a:solidFill>
                <a:srgbClr val="813763"/>
              </a:solidFill>
            </a:endParaRPr>
          </a:p>
          <a:p>
            <a:r>
              <a:rPr lang="cs-CZ" i="1" dirty="0" smtClean="0">
                <a:solidFill>
                  <a:srgbClr val="813763"/>
                </a:solidFill>
              </a:rPr>
              <a:t>Šel jsem odpoledne ven, ale začalo pršet, proto jsem se vrátil domů.</a:t>
            </a:r>
          </a:p>
          <a:p>
            <a:endParaRPr lang="cs-CZ" i="1" dirty="0">
              <a:solidFill>
                <a:srgbClr val="813763"/>
              </a:solidFill>
            </a:endParaRPr>
          </a:p>
          <a:p>
            <a:endParaRPr lang="cs-CZ" i="1" dirty="0" smtClean="0">
              <a:solidFill>
                <a:srgbClr val="813763"/>
              </a:solidFill>
            </a:endParaRPr>
          </a:p>
          <a:p>
            <a:r>
              <a:rPr lang="cs-CZ" i="1" dirty="0" smtClean="0">
                <a:solidFill>
                  <a:srgbClr val="813763"/>
                </a:solidFill>
              </a:rPr>
              <a:t>		</a:t>
            </a:r>
          </a:p>
          <a:p>
            <a:r>
              <a:rPr lang="cs-CZ" i="1" dirty="0">
                <a:solidFill>
                  <a:srgbClr val="813763"/>
                </a:solidFill>
              </a:rPr>
              <a:t>	</a:t>
            </a:r>
            <a:r>
              <a:rPr lang="cs-CZ" i="1" dirty="0" smtClean="0">
                <a:solidFill>
                  <a:srgbClr val="813763"/>
                </a:solidFill>
              </a:rPr>
              <a:t>	V1,ale V2, proto V3.</a:t>
            </a:r>
          </a:p>
        </p:txBody>
      </p:sp>
      <p:sp>
        <p:nvSpPr>
          <p:cNvPr id="4" name="Volný tvar 3"/>
          <p:cNvSpPr/>
          <p:nvPr/>
        </p:nvSpPr>
        <p:spPr>
          <a:xfrm>
            <a:off x="454249" y="3373378"/>
            <a:ext cx="790575" cy="68396"/>
          </a:xfrm>
          <a:custGeom>
            <a:avLst/>
            <a:gdLst>
              <a:gd name="connsiteX0" fmla="*/ 0 w 790575"/>
              <a:gd name="connsiteY0" fmla="*/ 20739 h 68396"/>
              <a:gd name="connsiteX1" fmla="*/ 95250 w 790575"/>
              <a:gd name="connsiteY1" fmla="*/ 1689 h 68396"/>
              <a:gd name="connsiteX2" fmla="*/ 209550 w 790575"/>
              <a:gd name="connsiteY2" fmla="*/ 58839 h 68396"/>
              <a:gd name="connsiteX3" fmla="*/ 333375 w 790575"/>
              <a:gd name="connsiteY3" fmla="*/ 1689 h 68396"/>
              <a:gd name="connsiteX4" fmla="*/ 466725 w 790575"/>
              <a:gd name="connsiteY4" fmla="*/ 68364 h 68396"/>
              <a:gd name="connsiteX5" fmla="*/ 609600 w 790575"/>
              <a:gd name="connsiteY5" fmla="*/ 11214 h 68396"/>
              <a:gd name="connsiteX6" fmla="*/ 771525 w 790575"/>
              <a:gd name="connsiteY6" fmla="*/ 58839 h 68396"/>
              <a:gd name="connsiteX7" fmla="*/ 771525 w 790575"/>
              <a:gd name="connsiteY7" fmla="*/ 68364 h 68396"/>
              <a:gd name="connsiteX8" fmla="*/ 790575 w 790575"/>
              <a:gd name="connsiteY8" fmla="*/ 58839 h 68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0575" h="68396">
                <a:moveTo>
                  <a:pt x="0" y="20739"/>
                </a:moveTo>
                <a:cubicBezTo>
                  <a:pt x="30162" y="8039"/>
                  <a:pt x="60325" y="-4661"/>
                  <a:pt x="95250" y="1689"/>
                </a:cubicBezTo>
                <a:cubicBezTo>
                  <a:pt x="130175" y="8039"/>
                  <a:pt x="169863" y="58839"/>
                  <a:pt x="209550" y="58839"/>
                </a:cubicBezTo>
                <a:cubicBezTo>
                  <a:pt x="249237" y="58839"/>
                  <a:pt x="290513" y="102"/>
                  <a:pt x="333375" y="1689"/>
                </a:cubicBezTo>
                <a:cubicBezTo>
                  <a:pt x="376237" y="3276"/>
                  <a:pt x="420688" y="66777"/>
                  <a:pt x="466725" y="68364"/>
                </a:cubicBezTo>
                <a:cubicBezTo>
                  <a:pt x="512762" y="69951"/>
                  <a:pt x="558800" y="12801"/>
                  <a:pt x="609600" y="11214"/>
                </a:cubicBezTo>
                <a:cubicBezTo>
                  <a:pt x="660400" y="9626"/>
                  <a:pt x="744538" y="49314"/>
                  <a:pt x="771525" y="58839"/>
                </a:cubicBezTo>
                <a:cubicBezTo>
                  <a:pt x="798512" y="68364"/>
                  <a:pt x="768350" y="68364"/>
                  <a:pt x="771525" y="68364"/>
                </a:cubicBezTo>
                <a:cubicBezTo>
                  <a:pt x="774700" y="68364"/>
                  <a:pt x="782637" y="63601"/>
                  <a:pt x="790575" y="5883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2961629" y="3373378"/>
            <a:ext cx="1190625" cy="95706"/>
          </a:xfrm>
          <a:custGeom>
            <a:avLst/>
            <a:gdLst>
              <a:gd name="connsiteX0" fmla="*/ 0 w 1190625"/>
              <a:gd name="connsiteY0" fmla="*/ 86181 h 95706"/>
              <a:gd name="connsiteX1" fmla="*/ 142875 w 1190625"/>
              <a:gd name="connsiteY1" fmla="*/ 456 h 95706"/>
              <a:gd name="connsiteX2" fmla="*/ 266700 w 1190625"/>
              <a:gd name="connsiteY2" fmla="*/ 86181 h 95706"/>
              <a:gd name="connsiteX3" fmla="*/ 419100 w 1190625"/>
              <a:gd name="connsiteY3" fmla="*/ 9981 h 95706"/>
              <a:gd name="connsiteX4" fmla="*/ 552450 w 1190625"/>
              <a:gd name="connsiteY4" fmla="*/ 86181 h 95706"/>
              <a:gd name="connsiteX5" fmla="*/ 685800 w 1190625"/>
              <a:gd name="connsiteY5" fmla="*/ 29031 h 95706"/>
              <a:gd name="connsiteX6" fmla="*/ 819150 w 1190625"/>
              <a:gd name="connsiteY6" fmla="*/ 67131 h 95706"/>
              <a:gd name="connsiteX7" fmla="*/ 895350 w 1190625"/>
              <a:gd name="connsiteY7" fmla="*/ 9981 h 95706"/>
              <a:gd name="connsiteX8" fmla="*/ 1028700 w 1190625"/>
              <a:gd name="connsiteY8" fmla="*/ 57606 h 95706"/>
              <a:gd name="connsiteX9" fmla="*/ 1123950 w 1190625"/>
              <a:gd name="connsiteY9" fmla="*/ 456 h 95706"/>
              <a:gd name="connsiteX10" fmla="*/ 1190625 w 1190625"/>
              <a:gd name="connsiteY10" fmla="*/ 95706 h 95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90625" h="95706">
                <a:moveTo>
                  <a:pt x="0" y="86181"/>
                </a:moveTo>
                <a:cubicBezTo>
                  <a:pt x="49212" y="43318"/>
                  <a:pt x="98425" y="456"/>
                  <a:pt x="142875" y="456"/>
                </a:cubicBezTo>
                <a:cubicBezTo>
                  <a:pt x="187325" y="456"/>
                  <a:pt x="220663" y="84594"/>
                  <a:pt x="266700" y="86181"/>
                </a:cubicBezTo>
                <a:cubicBezTo>
                  <a:pt x="312737" y="87768"/>
                  <a:pt x="371475" y="9981"/>
                  <a:pt x="419100" y="9981"/>
                </a:cubicBezTo>
                <a:cubicBezTo>
                  <a:pt x="466725" y="9981"/>
                  <a:pt x="508000" y="83006"/>
                  <a:pt x="552450" y="86181"/>
                </a:cubicBezTo>
                <a:cubicBezTo>
                  <a:pt x="596900" y="89356"/>
                  <a:pt x="641350" y="32206"/>
                  <a:pt x="685800" y="29031"/>
                </a:cubicBezTo>
                <a:cubicBezTo>
                  <a:pt x="730250" y="25856"/>
                  <a:pt x="784225" y="70306"/>
                  <a:pt x="819150" y="67131"/>
                </a:cubicBezTo>
                <a:cubicBezTo>
                  <a:pt x="854075" y="63956"/>
                  <a:pt x="860425" y="11569"/>
                  <a:pt x="895350" y="9981"/>
                </a:cubicBezTo>
                <a:cubicBezTo>
                  <a:pt x="930275" y="8393"/>
                  <a:pt x="990600" y="59194"/>
                  <a:pt x="1028700" y="57606"/>
                </a:cubicBezTo>
                <a:cubicBezTo>
                  <a:pt x="1066800" y="56018"/>
                  <a:pt x="1096963" y="-5894"/>
                  <a:pt x="1123950" y="456"/>
                </a:cubicBezTo>
                <a:cubicBezTo>
                  <a:pt x="1150937" y="6806"/>
                  <a:pt x="1170781" y="51256"/>
                  <a:pt x="1190625" y="95706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4819650" y="3338345"/>
            <a:ext cx="1276350" cy="107631"/>
          </a:xfrm>
          <a:custGeom>
            <a:avLst/>
            <a:gdLst>
              <a:gd name="connsiteX0" fmla="*/ 0 w 1276350"/>
              <a:gd name="connsiteY0" fmla="*/ 107631 h 107631"/>
              <a:gd name="connsiteX1" fmla="*/ 161925 w 1276350"/>
              <a:gd name="connsiteY1" fmla="*/ 12381 h 107631"/>
              <a:gd name="connsiteX2" fmla="*/ 238125 w 1276350"/>
              <a:gd name="connsiteY2" fmla="*/ 98106 h 107631"/>
              <a:gd name="connsiteX3" fmla="*/ 381000 w 1276350"/>
              <a:gd name="connsiteY3" fmla="*/ 31431 h 107631"/>
              <a:gd name="connsiteX4" fmla="*/ 409575 w 1276350"/>
              <a:gd name="connsiteY4" fmla="*/ 2856 h 107631"/>
              <a:gd name="connsiteX5" fmla="*/ 523875 w 1276350"/>
              <a:gd name="connsiteY5" fmla="*/ 98106 h 107631"/>
              <a:gd name="connsiteX6" fmla="*/ 657225 w 1276350"/>
              <a:gd name="connsiteY6" fmla="*/ 31431 h 107631"/>
              <a:gd name="connsiteX7" fmla="*/ 790575 w 1276350"/>
              <a:gd name="connsiteY7" fmla="*/ 79056 h 107631"/>
              <a:gd name="connsiteX8" fmla="*/ 923925 w 1276350"/>
              <a:gd name="connsiteY8" fmla="*/ 12381 h 107631"/>
              <a:gd name="connsiteX9" fmla="*/ 1038225 w 1276350"/>
              <a:gd name="connsiteY9" fmla="*/ 69531 h 107631"/>
              <a:gd name="connsiteX10" fmla="*/ 1171575 w 1276350"/>
              <a:gd name="connsiteY10" fmla="*/ 21906 h 107631"/>
              <a:gd name="connsiteX11" fmla="*/ 1276350 w 1276350"/>
              <a:gd name="connsiteY11" fmla="*/ 98106 h 107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76350" h="107631">
                <a:moveTo>
                  <a:pt x="0" y="107631"/>
                </a:moveTo>
                <a:cubicBezTo>
                  <a:pt x="61119" y="60799"/>
                  <a:pt x="122238" y="13968"/>
                  <a:pt x="161925" y="12381"/>
                </a:cubicBezTo>
                <a:cubicBezTo>
                  <a:pt x="201612" y="10794"/>
                  <a:pt x="201613" y="94931"/>
                  <a:pt x="238125" y="98106"/>
                </a:cubicBezTo>
                <a:cubicBezTo>
                  <a:pt x="274637" y="101281"/>
                  <a:pt x="352425" y="47306"/>
                  <a:pt x="381000" y="31431"/>
                </a:cubicBezTo>
                <a:cubicBezTo>
                  <a:pt x="409575" y="15556"/>
                  <a:pt x="385763" y="-8257"/>
                  <a:pt x="409575" y="2856"/>
                </a:cubicBezTo>
                <a:cubicBezTo>
                  <a:pt x="433388" y="13968"/>
                  <a:pt x="482600" y="93344"/>
                  <a:pt x="523875" y="98106"/>
                </a:cubicBezTo>
                <a:cubicBezTo>
                  <a:pt x="565150" y="102868"/>
                  <a:pt x="612775" y="34606"/>
                  <a:pt x="657225" y="31431"/>
                </a:cubicBezTo>
                <a:cubicBezTo>
                  <a:pt x="701675" y="28256"/>
                  <a:pt x="746125" y="82231"/>
                  <a:pt x="790575" y="79056"/>
                </a:cubicBezTo>
                <a:cubicBezTo>
                  <a:pt x="835025" y="75881"/>
                  <a:pt x="882650" y="13968"/>
                  <a:pt x="923925" y="12381"/>
                </a:cubicBezTo>
                <a:cubicBezTo>
                  <a:pt x="965200" y="10794"/>
                  <a:pt x="996950" y="67944"/>
                  <a:pt x="1038225" y="69531"/>
                </a:cubicBezTo>
                <a:cubicBezTo>
                  <a:pt x="1079500" y="71118"/>
                  <a:pt x="1131888" y="17143"/>
                  <a:pt x="1171575" y="21906"/>
                </a:cubicBezTo>
                <a:cubicBezTo>
                  <a:pt x="1211263" y="26668"/>
                  <a:pt x="1276350" y="98106"/>
                  <a:pt x="1276350" y="98106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1257300" y="2832482"/>
            <a:ext cx="217190" cy="2880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1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553766" y="2830364"/>
            <a:ext cx="217190" cy="2880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2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457825" y="2830364"/>
            <a:ext cx="21719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3</a:t>
            </a:r>
          </a:p>
        </p:txBody>
      </p:sp>
      <p:sp>
        <p:nvSpPr>
          <p:cNvPr id="9" name="Šipka nahoru 8"/>
          <p:cNvSpPr/>
          <p:nvPr/>
        </p:nvSpPr>
        <p:spPr>
          <a:xfrm>
            <a:off x="2625922" y="3431919"/>
            <a:ext cx="223241" cy="339497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nahoru 13"/>
          <p:cNvSpPr/>
          <p:nvPr/>
        </p:nvSpPr>
        <p:spPr>
          <a:xfrm>
            <a:off x="4358283" y="3407576"/>
            <a:ext cx="223241" cy="339497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7" name="Picture 5" descr="C:\Users\Kačaba\AppData\Local\Microsoft\Windows\Temporary Internet Files\Content.IE5\G19GZ15Y\MC90034334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159596"/>
            <a:ext cx="1795882" cy="179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Kačaba\AppData\Local\Microsoft\Windows\Temporary Internet Files\Content.IE5\G19GZ15Y\MC90023806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518" y="443044"/>
            <a:ext cx="1507850" cy="1324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Kačaba\AppData\Local\Microsoft\Windows\Temporary Internet Files\Content.IE5\L1FQBDQW\MC90005679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949" y="740010"/>
            <a:ext cx="1817827" cy="52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/>
      <p:bldP spid="11" grpId="0"/>
      <p:bldP spid="12" grpId="0"/>
      <p:bldP spid="9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45.5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81869" y="987574"/>
            <a:ext cx="7776864" cy="37856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1600" b="1" dirty="0" smtClean="0">
                <a:solidFill>
                  <a:srgbClr val="813763"/>
                </a:solidFill>
              </a:rPr>
              <a:t>Utvoř větné </a:t>
            </a:r>
            <a:r>
              <a:rPr lang="cs-CZ" sz="1600" b="1" dirty="0" smtClean="0">
                <a:solidFill>
                  <a:srgbClr val="813763"/>
                </a:solidFill>
              </a:rPr>
              <a:t>vzorce.</a:t>
            </a:r>
            <a:endParaRPr lang="cs-CZ" sz="1600" b="1" dirty="0" smtClean="0">
              <a:solidFill>
                <a:srgbClr val="813763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1600" dirty="0" smtClean="0">
                <a:solidFill>
                  <a:srgbClr val="813763"/>
                </a:solidFill>
              </a:rPr>
              <a:t>Jelikož nemám pravítko, nemůžu rýsovat. </a:t>
            </a:r>
          </a:p>
          <a:p>
            <a:pPr>
              <a:lnSpc>
                <a:spcPct val="150000"/>
              </a:lnSpc>
            </a:pPr>
            <a:endParaRPr lang="cs-CZ" sz="1600" dirty="0">
              <a:solidFill>
                <a:srgbClr val="813763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1600" dirty="0" smtClean="0">
                <a:solidFill>
                  <a:srgbClr val="813763"/>
                </a:solidFill>
              </a:rPr>
              <a:t>Přeji si, aby se babička uzdravila.</a:t>
            </a:r>
          </a:p>
          <a:p>
            <a:pPr>
              <a:lnSpc>
                <a:spcPct val="150000"/>
              </a:lnSpc>
            </a:pPr>
            <a:endParaRPr lang="cs-CZ" sz="1600" dirty="0">
              <a:solidFill>
                <a:srgbClr val="813763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1600" dirty="0" smtClean="0">
                <a:solidFill>
                  <a:srgbClr val="813763"/>
                </a:solidFill>
              </a:rPr>
              <a:t>V létě pojedu se sestrou na tábor a rodiče poletí k moři.</a:t>
            </a:r>
          </a:p>
          <a:p>
            <a:pPr>
              <a:lnSpc>
                <a:spcPct val="150000"/>
              </a:lnSpc>
            </a:pPr>
            <a:endParaRPr lang="cs-CZ" sz="1600" dirty="0">
              <a:solidFill>
                <a:srgbClr val="813763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1600" dirty="0" smtClean="0">
                <a:solidFill>
                  <a:srgbClr val="813763"/>
                </a:solidFill>
              </a:rPr>
              <a:t>Napsal jsem domácí úkol, ale zapomněl jsem ho doma, proto jsem dostal poznámku.</a:t>
            </a:r>
          </a:p>
          <a:p>
            <a:pPr>
              <a:lnSpc>
                <a:spcPct val="150000"/>
              </a:lnSpc>
            </a:pPr>
            <a:endParaRPr lang="cs-CZ" sz="1600" dirty="0">
              <a:solidFill>
                <a:srgbClr val="813763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1600" dirty="0" smtClean="0">
                <a:solidFill>
                  <a:srgbClr val="813763"/>
                </a:solidFill>
              </a:rPr>
              <a:t>Koupím ti zmrzlinu, kterou si vybereš.</a:t>
            </a:r>
            <a:endParaRPr lang="cs-CZ" sz="1600" dirty="0">
              <a:solidFill>
                <a:srgbClr val="813763"/>
              </a:solidFill>
            </a:endParaRPr>
          </a:p>
        </p:txBody>
      </p:sp>
      <p:pic>
        <p:nvPicPr>
          <p:cNvPr id="9" name="Picture 2" descr="C:\Users\Kačaba\AppData\Local\Microsoft\Windows\Temporary Internet Files\Content.IE5\G19GZ15Y\MC90028706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627534"/>
            <a:ext cx="2232248" cy="2454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45.6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115616" y="4515966"/>
            <a:ext cx="6750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http://skolakov3a.sweb.cz/CESKYJAZYK/souveti/souveti1.htm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45840" y="987574"/>
            <a:ext cx="8290048" cy="34624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1600" b="1" dirty="0" smtClean="0">
                <a:solidFill>
                  <a:srgbClr val="813763"/>
                </a:solidFill>
              </a:rPr>
              <a:t>Vymysli co nejvíce vět na jednotlivé větné </a:t>
            </a:r>
            <a:r>
              <a:rPr lang="cs-CZ" sz="1600" b="1" dirty="0" smtClean="0">
                <a:solidFill>
                  <a:srgbClr val="813763"/>
                </a:solidFill>
              </a:rPr>
              <a:t>vzorce.</a:t>
            </a:r>
            <a:endParaRPr lang="cs-CZ" sz="1600" b="1" dirty="0" smtClean="0">
              <a:solidFill>
                <a:srgbClr val="813763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1600" dirty="0" smtClean="0">
                <a:solidFill>
                  <a:srgbClr val="813763"/>
                </a:solidFill>
              </a:rPr>
              <a:t>V1, když V2.</a:t>
            </a:r>
          </a:p>
          <a:p>
            <a:pPr>
              <a:lnSpc>
                <a:spcPct val="150000"/>
              </a:lnSpc>
            </a:pPr>
            <a:r>
              <a:rPr lang="cs-CZ" sz="1600" dirty="0" smtClean="0">
                <a:solidFill>
                  <a:srgbClr val="813763"/>
                </a:solidFill>
              </a:rPr>
              <a:t>...............................................................................................................................................................</a:t>
            </a:r>
            <a:endParaRPr lang="cs-CZ" sz="1600" dirty="0">
              <a:solidFill>
                <a:srgbClr val="813763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1600" dirty="0" smtClean="0">
                <a:solidFill>
                  <a:srgbClr val="813763"/>
                </a:solidFill>
              </a:rPr>
              <a:t>V1, ale V2.</a:t>
            </a:r>
          </a:p>
          <a:p>
            <a:pPr>
              <a:lnSpc>
                <a:spcPct val="150000"/>
              </a:lnSpc>
            </a:pPr>
            <a:r>
              <a:rPr lang="cs-CZ" sz="1600" dirty="0" smtClean="0">
                <a:solidFill>
                  <a:srgbClr val="813763"/>
                </a:solidFill>
              </a:rPr>
              <a:t>...............................................................................................................................................................</a:t>
            </a:r>
            <a:endParaRPr lang="cs-CZ" sz="1600" dirty="0">
              <a:solidFill>
                <a:srgbClr val="813763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1600" dirty="0" smtClean="0">
                <a:solidFill>
                  <a:srgbClr val="813763"/>
                </a:solidFill>
              </a:rPr>
              <a:t>Když V1, V2.</a:t>
            </a:r>
          </a:p>
          <a:p>
            <a:pPr>
              <a:lnSpc>
                <a:spcPct val="150000"/>
              </a:lnSpc>
            </a:pPr>
            <a:r>
              <a:rPr lang="cs-CZ" sz="1600" dirty="0" smtClean="0">
                <a:solidFill>
                  <a:srgbClr val="813763"/>
                </a:solidFill>
              </a:rPr>
              <a:t>...............................................................................................................................................................</a:t>
            </a:r>
            <a:endParaRPr lang="cs-CZ" sz="1600" dirty="0">
              <a:solidFill>
                <a:srgbClr val="813763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1600" dirty="0" smtClean="0">
                <a:solidFill>
                  <a:srgbClr val="813763"/>
                </a:solidFill>
              </a:rPr>
              <a:t>V1, protože V2, ale V3.</a:t>
            </a:r>
          </a:p>
          <a:p>
            <a:pPr>
              <a:lnSpc>
                <a:spcPct val="150000"/>
              </a:lnSpc>
            </a:pPr>
            <a:r>
              <a:rPr lang="cs-CZ" sz="1600" dirty="0" smtClean="0">
                <a:solidFill>
                  <a:srgbClr val="813763"/>
                </a:solidFill>
              </a:rPr>
              <a:t>............................................................................................................................................</a:t>
            </a:r>
            <a:r>
              <a:rPr lang="cs-CZ" dirty="0" smtClean="0">
                <a:solidFill>
                  <a:srgbClr val="813763"/>
                </a:solidFill>
              </a:rPr>
              <a:t>.................</a:t>
            </a:r>
          </a:p>
        </p:txBody>
      </p:sp>
      <p:pic>
        <p:nvPicPr>
          <p:cNvPr id="6" name="Picture 5" descr="C:\Users\Kačaba\AppData\Local\Microsoft\Windows\Temporary Internet Files\Content.IE5\QD769DN4\MC90005692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14941"/>
            <a:ext cx="1777888" cy="1473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45.7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2267744" y="1072431"/>
            <a:ext cx="4079130" cy="1405509"/>
            <a:chOff x="3419872" y="2678409"/>
            <a:chExt cx="4079130" cy="1405509"/>
          </a:xfrm>
        </p:grpSpPr>
        <p:grpSp>
          <p:nvGrpSpPr>
            <p:cNvPr id="5" name="Skupina 4"/>
            <p:cNvGrpSpPr/>
            <p:nvPr/>
          </p:nvGrpSpPr>
          <p:grpSpPr>
            <a:xfrm>
              <a:off x="3419872" y="2678409"/>
              <a:ext cx="4079130" cy="984250"/>
              <a:chOff x="3419872" y="2678409"/>
              <a:chExt cx="4079130" cy="984250"/>
            </a:xfrm>
          </p:grpSpPr>
          <p:pic>
            <p:nvPicPr>
              <p:cNvPr id="7" name="Picture 4" descr="C:\Users\Kačaba\AppData\Local\Microsoft\Windows\Temporary Internet Files\Content.IE5\L1FQBDQW\MC900434481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19872" y="2678409"/>
                <a:ext cx="1838325" cy="9842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3" descr="C:\Users\Kačaba\AppData\Local\Microsoft\Windows\Temporary Internet Files\Content.IE5\ULSCVTTE\MC900434475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60677" y="2737792"/>
                <a:ext cx="1838325" cy="7270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Plus 8"/>
              <p:cNvSpPr/>
              <p:nvPr/>
            </p:nvSpPr>
            <p:spPr>
              <a:xfrm>
                <a:off x="5176068" y="2902582"/>
                <a:ext cx="393923" cy="360040"/>
              </a:xfrm>
              <a:prstGeom prst="mathPlus">
                <a:avLst/>
              </a:prstGeom>
              <a:solidFill>
                <a:srgbClr val="CCFF33"/>
              </a:solidFill>
              <a:ln>
                <a:solidFill>
                  <a:srgbClr val="2217A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6" name="TextovéPole 5"/>
            <p:cNvSpPr txBox="1"/>
            <p:nvPr/>
          </p:nvSpPr>
          <p:spPr>
            <a:xfrm>
              <a:off x="4489871" y="3714586"/>
              <a:ext cx="216024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b="1" smtClean="0">
                  <a:solidFill>
                    <a:srgbClr val="813763"/>
                  </a:solidFill>
                </a:rPr>
                <a:t>sentence </a:t>
              </a:r>
              <a:r>
                <a:rPr lang="cs-CZ" b="1" dirty="0" smtClean="0">
                  <a:solidFill>
                    <a:srgbClr val="813763"/>
                  </a:solidFill>
                </a:rPr>
                <a:t>= souvětí</a:t>
              </a:r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5589500" y="2917923"/>
            <a:ext cx="2736304" cy="1610614"/>
            <a:chOff x="1115616" y="2645222"/>
            <a:chExt cx="2736304" cy="1610614"/>
          </a:xfrm>
        </p:grpSpPr>
        <p:sp>
          <p:nvSpPr>
            <p:cNvPr id="11" name="Obdélník 10"/>
            <p:cNvSpPr/>
            <p:nvPr/>
          </p:nvSpPr>
          <p:spPr>
            <a:xfrm>
              <a:off x="1228718" y="3886504"/>
              <a:ext cx="231024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dirty="0"/>
                <a:t> </a:t>
              </a:r>
              <a:r>
                <a:rPr lang="cs-CZ" b="1" dirty="0" err="1" smtClean="0">
                  <a:solidFill>
                    <a:srgbClr val="813763"/>
                  </a:solidFill>
                </a:rPr>
                <a:t>conjunction</a:t>
              </a:r>
              <a:r>
                <a:rPr lang="cs-CZ" b="1" dirty="0" smtClean="0">
                  <a:solidFill>
                    <a:srgbClr val="813763"/>
                  </a:solidFill>
                </a:rPr>
                <a:t> = spojka</a:t>
              </a:r>
              <a:endParaRPr lang="cs-CZ" b="1" dirty="0">
                <a:solidFill>
                  <a:srgbClr val="813763"/>
                </a:solidFill>
              </a:endParaRPr>
            </a:p>
          </p:txBody>
        </p:sp>
        <p:pic>
          <p:nvPicPr>
            <p:cNvPr id="12" name="Picture 6" descr="C:\Users\Kačaba\AppData\Local\Microsoft\Windows\Temporary Internet Files\Content.IE5\G19GZ15Y\MC900251020[1].wm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645222"/>
              <a:ext cx="2736304" cy="12272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Skupina 12"/>
          <p:cNvGrpSpPr/>
          <p:nvPr/>
        </p:nvGrpSpPr>
        <p:grpSpPr>
          <a:xfrm>
            <a:off x="765675" y="3538564"/>
            <a:ext cx="3423638" cy="730019"/>
            <a:chOff x="971600" y="3560293"/>
            <a:chExt cx="3423638" cy="730019"/>
          </a:xfrm>
        </p:grpSpPr>
        <p:sp>
          <p:nvSpPr>
            <p:cNvPr id="3" name="Obdélník 2"/>
            <p:cNvSpPr/>
            <p:nvPr/>
          </p:nvSpPr>
          <p:spPr>
            <a:xfrm>
              <a:off x="1994769" y="3560293"/>
              <a:ext cx="13773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b="1" i="1" dirty="0">
                  <a:solidFill>
                    <a:srgbClr val="0000FF"/>
                  </a:solidFill>
                </a:rPr>
                <a:t>V1, když V2.</a:t>
              </a:r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971600" y="3920980"/>
              <a:ext cx="342363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solidFill>
                    <a:srgbClr val="813763"/>
                  </a:solidFill>
                </a:rPr>
                <a:t>sentence </a:t>
              </a:r>
              <a:r>
                <a:rPr lang="cs-CZ" b="1" dirty="0" err="1" smtClean="0">
                  <a:solidFill>
                    <a:srgbClr val="813763"/>
                  </a:solidFill>
                </a:rPr>
                <a:t>formula</a:t>
              </a:r>
              <a:r>
                <a:rPr lang="cs-CZ" b="1" dirty="0" smtClean="0">
                  <a:solidFill>
                    <a:srgbClr val="813763"/>
                  </a:solidFill>
                </a:rPr>
                <a:t> = větný vzorec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45.8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256885"/>
              </p:ext>
            </p:extLst>
          </p:nvPr>
        </p:nvGraphicFramePr>
        <p:xfrm>
          <a:off x="179510" y="1131590"/>
          <a:ext cx="7185180" cy="381828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Pomocí větných vzorců zjednodušeně zapisujeme: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stavbu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slov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stavbu věty jednoduché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stavbu souvětí</a:t>
                      </a:r>
                      <a:endParaRPr lang="cs-CZ" sz="1600" b="0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stavbu domu</a:t>
                      </a:r>
                      <a:endParaRPr lang="cs-CZ" sz="1600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 startAt="3"/>
                      </a:pPr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Který vzorec patří k souvětí: Dám</a:t>
                      </a:r>
                      <a:endParaRPr lang="cs-CZ" sz="1600" baseline="0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Font typeface="+mj-lt"/>
                        <a:buNone/>
                      </a:pPr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 svačinu, protože mám hlad.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Když V1, V2.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V1, protože V2.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V1, ale V2.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V1, V2,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protože V3.</a:t>
                      </a:r>
                      <a:endParaRPr lang="cs-CZ" sz="1600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 startAt="2"/>
                      </a:pP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Větné vzorce </a:t>
                      </a:r>
                      <a:r>
                        <a:rPr lang="cs-CZ" sz="1600" b="1" u="sng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neobsahují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spojovací výrazy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čárky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počet vět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předložky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3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Ke kterému souvětí patří vzorec: </a:t>
                      </a:r>
                      <a:b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Jestliže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V1, V2.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Protože jsem zlobil, nesmím ven.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Jestliže umyju nádobí, maminka mě pochválí.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Jestliže budu mít samé jedničky, dostanu kolo, které jsem si přál.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Venku 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 zataženo, ale neprší.</a:t>
                      </a:r>
                      <a:endParaRPr lang="cs-CZ" sz="1600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45.9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092669"/>
            <a:ext cx="8640960" cy="34232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cap="all" dirty="0"/>
              <a:t>ČECHURA</a:t>
            </a:r>
            <a:r>
              <a:rPr lang="cs-CZ" sz="1400" dirty="0"/>
              <a:t>, Rudolf, </a:t>
            </a:r>
            <a:r>
              <a:rPr lang="cs-CZ" sz="1400" cap="all" dirty="0"/>
              <a:t>HORÁČKOVÁ</a:t>
            </a:r>
            <a:r>
              <a:rPr lang="cs-CZ" sz="1400" dirty="0"/>
              <a:t>, Miroslava a </a:t>
            </a:r>
            <a:r>
              <a:rPr lang="cs-CZ" sz="1400" cap="all" dirty="0"/>
              <a:t>STAUDKOVÁ</a:t>
            </a:r>
            <a:r>
              <a:rPr lang="cs-CZ" sz="1400" dirty="0"/>
              <a:t>, Hana. </a:t>
            </a:r>
            <a:r>
              <a:rPr lang="cs-CZ" sz="1400" i="1" dirty="0"/>
              <a:t>Český jazyk: pro čtvrtý ročník: [učebnice pro vzdělávací obor Český jazyk a literatura]</a:t>
            </a:r>
            <a:r>
              <a:rPr lang="cs-CZ" sz="1400" dirty="0"/>
              <a:t>. Vyd. 3., </a:t>
            </a:r>
            <a:r>
              <a:rPr lang="cs-CZ" sz="1400" dirty="0" err="1"/>
              <a:t>upr</a:t>
            </a:r>
            <a:r>
              <a:rPr lang="cs-CZ" sz="1400" dirty="0"/>
              <a:t>. Všeň: Alter, 2010. 143 s. ISBN 978-80-7245-220-0.</a:t>
            </a:r>
          </a:p>
          <a:p>
            <a:endParaRPr lang="cs-CZ" sz="1400" cap="all" dirty="0"/>
          </a:p>
          <a:p>
            <a:r>
              <a:rPr lang="cs-CZ" sz="1400" cap="all" dirty="0"/>
              <a:t>MÜHLHAUSEROVÁ</a:t>
            </a:r>
            <a:r>
              <a:rPr lang="cs-CZ" sz="1400" dirty="0"/>
              <a:t>, Hana. </a:t>
            </a:r>
            <a:r>
              <a:rPr lang="cs-CZ" sz="1400" i="1" dirty="0"/>
              <a:t>Český jazyk 3: učebnice pro 3. ročník základní školy. [ilustrovali: Jiří Růžička, Jitka Krejčiříková]</a:t>
            </a:r>
            <a:r>
              <a:rPr lang="cs-CZ" sz="1400" dirty="0"/>
              <a:t>. 2. </a:t>
            </a:r>
            <a:r>
              <a:rPr lang="cs-CZ" sz="1400" dirty="0" err="1"/>
              <a:t>přeprac</a:t>
            </a:r>
            <a:r>
              <a:rPr lang="cs-CZ" sz="1400" dirty="0"/>
              <a:t>. vyd. Brno: Nová škola, 2007. 95 </a:t>
            </a:r>
            <a:r>
              <a:rPr lang="cs-CZ" sz="1400" dirty="0" err="1"/>
              <a:t>s.ISBN</a:t>
            </a:r>
            <a:r>
              <a:rPr lang="cs-CZ" sz="1400" dirty="0"/>
              <a:t> 80-85607-38-7.</a:t>
            </a:r>
          </a:p>
          <a:p>
            <a:r>
              <a:rPr lang="cs-CZ" sz="1400" dirty="0"/>
              <a:t/>
            </a:r>
            <a:br>
              <a:rPr lang="cs-CZ" sz="1400" dirty="0"/>
            </a:b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galerie obrázků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klipart</a:t>
            </a: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/>
              <a:t>http://skolakov3a.sweb.cz/CESKYJAZYK/souveti/souveti1.htm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solidFill>
                <a:srgbClr val="813763"/>
              </a:solidFill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UM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1977</TotalTime>
  <Words>858</Words>
  <Application>Microsoft Office PowerPoint</Application>
  <PresentationFormat>Předvádění na obrazovce (16:9)</PresentationFormat>
  <Paragraphs>159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45.1 Větné vzorce </vt:lpstr>
      <vt:lpstr>45.2 Co už víš? </vt:lpstr>
      <vt:lpstr>45.3 Jaké si řekneme nové termíny a názvy?</vt:lpstr>
      <vt:lpstr>45.4 Co si řekneme nového?</vt:lpstr>
      <vt:lpstr>45.5 Procvičení a příklady</vt:lpstr>
      <vt:lpstr>45.6 Něco navíc pro šikovné</vt:lpstr>
      <vt:lpstr>45.7 CLIL</vt:lpstr>
      <vt:lpstr>45.8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214</cp:revision>
  <dcterms:created xsi:type="dcterms:W3CDTF">2010-10-18T18:21:56Z</dcterms:created>
  <dcterms:modified xsi:type="dcterms:W3CDTF">2013-05-24T17:05:23Z</dcterms:modified>
</cp:coreProperties>
</file>