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3C115"/>
    <a:srgbClr val="CC0099"/>
    <a:srgbClr val="0ADC14"/>
    <a:srgbClr val="9811B3"/>
    <a:srgbClr val="E80677"/>
    <a:srgbClr val="FFFF99"/>
    <a:srgbClr val="EB071D"/>
    <a:srgbClr val="F371A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87" d="100"/>
          <a:sy n="87" d="100"/>
        </p:scale>
        <p:origin x="-876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dirty="0" smtClean="0"/>
              <a:t>Elektronická učebnice - Základní škola Děčín VI, Na Stráni 879/2, příspěvková organizace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22" y="430887"/>
            <a:ext cx="284676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44.1 Pádové otázky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Brádková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Obrázek 57" descr="C:\Users\Dana Brádková\AppData\Local\Microsoft\Windows\Temporary Internet Files\Content.IE5\R5MHXNK6\MC900388732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92" y="1553458"/>
            <a:ext cx="18192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Obrázek 58" descr="C:\Users\Dana Brádková\AppData\Local\Microsoft\Windows\Temporary Internet Files\Content.IE5\IDCFWOQA\MC900436153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35" y="1949375"/>
            <a:ext cx="1333500" cy="1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Obrázek 59" descr="C:\Users\Dana Brádková\AppData\Local\Microsoft\Windows\Temporary Internet Files\Content.IE5\T73RTZV2\MP900401226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17" y="3053382"/>
            <a:ext cx="1495425" cy="11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ovéPole 26"/>
          <p:cNvSpPr txBox="1"/>
          <p:nvPr/>
        </p:nvSpPr>
        <p:spPr>
          <a:xfrm>
            <a:off x="6143363" y="866060"/>
            <a:ext cx="1800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Kdo, co?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104345" y="1764709"/>
            <a:ext cx="236573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Oslovujeme, voláme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876256" y="3765118"/>
            <a:ext cx="1800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(o) Kom, čem?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807804" y="2505958"/>
            <a:ext cx="1800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Koho, co?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902085" y="3651870"/>
            <a:ext cx="1800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Kým, čím?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55576" y="1131590"/>
            <a:ext cx="1800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Komu, čemu?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121871" y="3007825"/>
            <a:ext cx="1800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Koho, čeho?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Obrázek 36" descr="C:\Users\Dana Brádková\AppData\Local\Microsoft\Windows\Temporary Internet Files\Content.IE5\HA1P3B0G\MC900434383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5972"/>
            <a:ext cx="971550" cy="99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7377" y="430887"/>
            <a:ext cx="219573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9058"/>
              </p:ext>
            </p:extLst>
          </p:nvPr>
        </p:nvGraphicFramePr>
        <p:xfrm>
          <a:off x="1115616" y="1198533"/>
          <a:ext cx="7272808" cy="284511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Dana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Brádková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– 06 /2013</a:t>
                      </a: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pádové otázky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347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základní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učivo o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pádových otázkách.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64400"/>
            <a:ext cx="23397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064786"/>
            <a:ext cx="8352928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ahrada, zahrady, zahradě, zahrado, zahrad, zahradách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jsou různé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tvary jednoho slova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zahrada.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Tvary slova se od sebe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liší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zakončením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z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ahrad</a:t>
            </a:r>
            <a:r>
              <a:rPr lang="cs-CZ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, zahrad</a:t>
            </a:r>
            <a:r>
              <a:rPr lang="cs-CZ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, zahrad</a:t>
            </a:r>
            <a:r>
              <a:rPr lang="cs-CZ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, zahrad</a:t>
            </a:r>
            <a:r>
              <a:rPr lang="cs-CZ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, zahrad</a:t>
            </a:r>
            <a:r>
              <a:rPr lang="cs-CZ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1375" y="2165995"/>
            <a:ext cx="590078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E80677"/>
                </a:solidFill>
                <a:latin typeface="Times New Roman" pitchFamily="18" charset="0"/>
                <a:cs typeface="Times New Roman" pitchFamily="18" charset="0"/>
              </a:rPr>
              <a:t>Pozor! Rozlišujte:</a:t>
            </a:r>
          </a:p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tvary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slova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slova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příbuzná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voda, vody, vodu, vodě,           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voda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vodní, vodák, vodovod,                              vodou, vodami                                    voděnka, vodárna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502" y="3486408"/>
            <a:ext cx="5904657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Rozděl slova do dvou sloupců:</a:t>
            </a:r>
          </a:p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listy, listový, lístky, listu, listí, listů, liste, bezlistý, listem, listnatý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tvary slova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list              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slova příbuzná se slovem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list</a:t>
            </a:r>
          </a:p>
          <a:p>
            <a:pPr algn="ctr"/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 descr="C:\Users\Dana Brádková\AppData\Local\Microsoft\Windows\Temporary Internet Files\Content.IE5\IEWK51DH\MC900441850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65" y="4478630"/>
            <a:ext cx="906016" cy="66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C:\Users\Dana Brádková\AppData\Local\Microsoft\Windows\Temporary Internet Files\Content.IE5\U4LSQDRS\MP900433714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9" y="3497664"/>
            <a:ext cx="1190625" cy="159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C:\Users\Dana Brádková\AppData\Local\Microsoft\Windows\Temporary Internet Files\Content.IE5\OEDL30JK\MP900448623[1]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69" b="87618" l="5654" r="88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80449"/>
            <a:ext cx="8572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:\Users\Dana Brádková\AppData\Local\Microsoft\Windows\Temporary Internet Files\Content.IE5\IEWK51DH\MC900150072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58" y="2241644"/>
            <a:ext cx="1390650" cy="57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C:\Users\Dana Brádková\AppData\Local\Microsoft\Windows\Temporary Internet Files\Content.IE5\U4LSQDRS\MP900444790[1]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65" y="2978264"/>
            <a:ext cx="1371600" cy="10591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7302"/>
            <a:ext cx="68042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44.3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1" y="1131590"/>
            <a:ext cx="7920880" cy="307776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Tvary podstatných jmen se mění podle </a:t>
            </a:r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pádů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Pády určujeme podle pádových otázek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Čeština má </a:t>
            </a:r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sedm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pádů.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Pádové otázky:</a:t>
            </a:r>
          </a:p>
          <a:p>
            <a:pPr marL="342900" indent="-342900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pád                </a:t>
            </a:r>
            <a:r>
              <a:rPr lang="cs-CZ" sz="2000" b="1" dirty="0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kdo? co?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                    kůň              kočka         auto 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pád    (bez)    </a:t>
            </a:r>
            <a:r>
              <a:rPr lang="cs-CZ" sz="2000" b="1" dirty="0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koho? čeho?            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koně            kočky         auta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pád     (ke)     </a:t>
            </a:r>
            <a:r>
              <a:rPr lang="cs-CZ" sz="2000" b="1" dirty="0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komu? čemu?         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koni             kočce         autu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pád  (vidím)  </a:t>
            </a:r>
            <a:r>
              <a:rPr lang="cs-CZ" sz="2000" b="1" dirty="0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koho? co?                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koně             kočku        auto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pád                </a:t>
            </a:r>
            <a:r>
              <a:rPr lang="cs-CZ" sz="2000" b="1" dirty="0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oslovujeme, voláme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koni!            kočko!       auto!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pád      (o)      </a:t>
            </a:r>
            <a:r>
              <a:rPr lang="cs-CZ" sz="2000" b="1" dirty="0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kom? čem?             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koni              kočce       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autu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pád      (s)       </a:t>
            </a:r>
            <a:r>
              <a:rPr lang="cs-CZ" sz="2000" b="1" dirty="0" smtClean="0">
                <a:solidFill>
                  <a:srgbClr val="9811B3"/>
                </a:solidFill>
                <a:latin typeface="Times New Roman" pitchFamily="18" charset="0"/>
                <a:cs typeface="Times New Roman" pitchFamily="18" charset="0"/>
              </a:rPr>
              <a:t>kým? čím?                    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koněm          kočkou      autem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C:\Users\Dana Brádková\AppData\Local\Microsoft\Windows\Temporary Internet Files\Content.IE5\HA1P3B0G\MP900400288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3"/>
          <a:stretch/>
        </p:blipFill>
        <p:spPr bwMode="auto">
          <a:xfrm>
            <a:off x="3347863" y="4086250"/>
            <a:ext cx="1224137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C:\Users\Dana Brádková\AppData\Local\Microsoft\Windows\Temporary Internet Files\Content.IE5\U4LSQDRS\MP900446431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6272"/>
            <a:ext cx="1733550" cy="127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Program Files (x86)\Microsoft Office\MEDIA\CAGCAT10\j0212957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91" y="4188024"/>
            <a:ext cx="1343025" cy="84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Dana Brádková\AppData\Local\Microsoft\Windows\Temporary Internet Files\Content.IE5\U4LSQDRS\MC900434421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041696"/>
            <a:ext cx="1085850" cy="97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4196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27671" y="1065461"/>
            <a:ext cx="6964609" cy="40780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Pozor na </a:t>
            </a:r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pád  </a:t>
            </a:r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koho? </a:t>
            </a:r>
            <a:r>
              <a:rPr lang="cs-CZ" b="1" dirty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eho?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pád </a:t>
            </a:r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koho? </a:t>
            </a:r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o? -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často se pletou.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Spoj správně tvary podstatného jména s pádem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Zapomněl jsem napsat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úkol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Přijeli jsme z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Prahy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</a:t>
            </a:r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2. pád koho? </a:t>
            </a:r>
            <a:r>
              <a:rPr lang="cs-CZ" b="1" dirty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b="1" dirty="0" smtClean="0">
                <a:solidFill>
                  <a:srgbClr val="0ADC14"/>
                </a:solidFill>
                <a:latin typeface="Times New Roman" pitchFamily="18" charset="0"/>
                <a:cs typeface="Times New Roman" pitchFamily="18" charset="0"/>
              </a:rPr>
              <a:t>eho?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Zavolej 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Milana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práce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nejsou koláče.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Zeptali jsme se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Milana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                                       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pád koho? </a:t>
            </a:r>
            <a:r>
              <a:rPr lang="cs-CZ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babičku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 moc těším.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Zahrajeme si na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babu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školy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jsme přišli včas.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 descr="C:\Users\Dana Brádková\AppData\Local\Microsoft\Windows\Temporary Internet Files\Content.IE5\IEWK51DH\MP90044244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21" y="3999103"/>
            <a:ext cx="152273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C:\Users\Dana Brádková\AppData\Local\Microsoft\Windows\Temporary Internet Files\Content.IE5\IEWK51DH\MC900434403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74" y="370136"/>
            <a:ext cx="99377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 descr="C:\Users\Dana Brádková\AppData\Local\Microsoft\Windows\Temporary Internet Files\Content.IE5\IEWK51DH\MP900403831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62" y="1509926"/>
            <a:ext cx="1266825" cy="160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C:\Users\Dana Brádková\AppData\Local\Microsoft\Windows\Temporary Internet Files\Content.IE5\OEDL30JK\MC900280705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79" y="3435846"/>
            <a:ext cx="1684809" cy="1563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5481" y="430887"/>
            <a:ext cx="4013051" cy="565247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76" y="987574"/>
            <a:ext cx="8064799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Ke každému podstatnému jménu vyhledej pádovou otázku a urči pád.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Palečkovi __________________                přišel bez čerta ___________________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odej mi tužku ________________               přiletěly vlaštovky 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tevři okno ___________________               plaval v moři ____________________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komíně ____________________              vyletěl z hnízda __________________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Karolínko ____________________               přišel s kamarády _________________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usel k čarodějnici ______________            balónek uletěl ____________________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ište perem ___________________               unikl smrti ____________________</a:t>
            </a:r>
          </a:p>
        </p:txBody>
      </p:sp>
      <p:pic>
        <p:nvPicPr>
          <p:cNvPr id="9" name="Obrázek 8" descr="C:\Users\Dana Brádková\AppData\Local\Microsoft\Windows\Temporary Internet Files\Content.IE5\HA1P3B0G\MC900415608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6" y="3401144"/>
            <a:ext cx="1512168" cy="170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C:\Users\Dana Brádková\AppData\Local\Microsoft\Windows\Temporary Internet Files\Content.IE5\IEWK51DH\MC90043593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07270"/>
            <a:ext cx="1767731" cy="14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:\Users\Dana Brádková\AppData\Local\Microsoft\Windows\Temporary Internet Files\Content.IE5\IEWK51DH\MC900109215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2046"/>
            <a:ext cx="1292860" cy="1085850"/>
          </a:xfrm>
          <a:prstGeom prst="rect">
            <a:avLst/>
          </a:prstGeom>
          <a:noFill/>
          <a:ln>
            <a:noFill/>
          </a:ln>
          <a:scene3d>
            <a:camera prst="isometricRightUp"/>
            <a:lightRig rig="threePt" dir="t"/>
          </a:scene3d>
        </p:spPr>
      </p:pic>
      <p:pic>
        <p:nvPicPr>
          <p:cNvPr id="13" name="Obrázek 12" descr="C:\Users\Dana Brádková\AppData\Local\Microsoft\Windows\Temporary Internet Files\Content.IE5\IEWK51DH\MC900109215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1425" y="3712046"/>
            <a:ext cx="11112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C:\Users\Dana Brádková\AppData\Local\Microsoft\Windows\Temporary Internet Files\Content.IE5\U4LSQDRS\MP900400739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02508"/>
            <a:ext cx="1944216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Dana Brádková\AppData\Local\Microsoft\Windows\Temporary Internet Files\Content.IE5\IEWK51DH\MC900383212[1].wm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31" y="1304924"/>
            <a:ext cx="1167765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42119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3" y="1059582"/>
            <a:ext cx="8640959" cy="212365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Urči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pádovou otázku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pád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všech podstatných jmen ve větách napiš nad ně.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Bylo po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prázdninách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Káťa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šla poprvé do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školy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Postavila se k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vratům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čekala, až se sejdou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děti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školník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jim otevře.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Kytku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paní učitelku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chovala v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náručí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jako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panenku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Vyšel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školník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mhouřil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oči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sluníčka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„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Káťo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co tak brzo?“ „Aby mi nezvadla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kytka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,“ řekla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Káťa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„Ta zvadne bez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vody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stejně před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školou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jako doma,“ zasmál se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školník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642" y="3943171"/>
            <a:ext cx="8856837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Dej slovo </a:t>
            </a:r>
            <a:r>
              <a:rPr lang="cs-CZ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do správného tvaru a urči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pád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podzim všechny .............. ze stromu opadají. Snad na každém ..................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yla beruška.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Hrací karty mají 108 ............... . Odtrhni další ..................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kalendáře. Králíci si pochutnávali na .................... pampelišky.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Kolik ................ má tato kniha?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Vítr si pohrával s ....................... .</a:t>
            </a:r>
          </a:p>
        </p:txBody>
      </p:sp>
      <p:pic>
        <p:nvPicPr>
          <p:cNvPr id="10" name="Obrázek 9" descr="C:\Users\Dana Brádková\AppData\Local\Microsoft\Windows\Temporary Internet Files\Content.IE5\U4LSQDRS\MP900427714[1]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7949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9502"/>
            <a:ext cx="1279401" cy="118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C:\Users\Dana Brádková\AppData\Local\Microsoft\Windows\Temporary Internet Files\Content.IE5\U4LSQDRS\MP900427714[1]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7949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76256" y="339501"/>
            <a:ext cx="1279401" cy="118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C:\Users\Dana Brádková\AppData\Local\Microsoft\Windows\Temporary Internet Files\Content.IE5\IEWK51DH\MP900430825[1]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4" y="2882030"/>
            <a:ext cx="13525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C:\Users\Dana Brádková\AppData\Local\Microsoft\Windows\Temporary Internet Files\Content.IE5\OEDL30JK\MP900422564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43" y="3183240"/>
            <a:ext cx="1501701" cy="87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C:\Users\Dana Brádková\AppData\Local\Microsoft\Windows\Temporary Internet Files\Content.IE5\HA1P3B0G\MP900174983[1]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4"/>
          <a:stretch/>
        </p:blipFill>
        <p:spPr bwMode="auto">
          <a:xfrm>
            <a:off x="1907704" y="3198376"/>
            <a:ext cx="1524000" cy="744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183569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983464"/>
            <a:ext cx="1296144" cy="267765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ád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ád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ád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ád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ád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ád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ád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72680" y="952582"/>
            <a:ext cx="5400600" cy="267765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okn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-     </a:t>
            </a:r>
            <a:r>
              <a:rPr lang="cs-CZ" sz="1600" b="1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cs-CZ" sz="1600" b="1" dirty="0" smtClean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dům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okn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-    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house </a:t>
            </a:r>
            <a:r>
              <a:rPr lang="cs-CZ" sz="1600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en-US" sz="1600" b="1" dirty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ostavit se k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okn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u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stand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cs-CZ" sz="1600" b="1" dirty="0" smtClean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zavři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okn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cs-CZ" sz="1600" b="1" dirty="0" smtClean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okn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                   -    </a:t>
            </a:r>
            <a:r>
              <a:rPr lang="cs-CZ" sz="1600" b="1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cs-CZ" sz="1600" b="1" dirty="0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sedět na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okn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ě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cs-CZ" sz="1600" b="1" dirty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lavička pod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okn</a:t>
            </a:r>
            <a:r>
              <a:rPr lang="cs-CZ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em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bench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03C115"/>
                </a:solidFill>
                <a:latin typeface="Times New Roman" pitchFamily="18" charset="0"/>
                <a:cs typeface="Times New Roman" pitchFamily="18" charset="0"/>
              </a:rPr>
              <a:t>window</a:t>
            </a:r>
            <a:endParaRPr lang="cs-CZ" sz="1600" b="1" dirty="0" smtClean="0">
              <a:solidFill>
                <a:srgbClr val="03C1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Obrázek 20" descr="C:\Users\Dana Brádková\AppData\Local\Microsoft\Windows\Temporary Internet Files\Content.IE5\OEDL30JK\MP900427794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87774"/>
            <a:ext cx="1666875" cy="20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C:\Users\Dana Brádková\AppData\Local\Microsoft\Windows\Temporary Internet Files\Content.IE5\U4LSQDRS\MP900386100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96047"/>
            <a:ext cx="185356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C:\Users\Dana Brádková\AppData\Local\Microsoft\Windows\Temporary Internet Files\Content.IE5\OEDL30JK\MP900227681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42" y="3673098"/>
            <a:ext cx="1944216" cy="134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C:\Users\Dana Brádková\AppData\Local\Microsoft\Windows\Temporary Internet Files\Content.IE5\IEWK51DH\MP900414060[1]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627534"/>
            <a:ext cx="181927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936983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78791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Kolik pádů má čeština?</a:t>
                      </a:r>
                      <a:endParaRPr lang="cs-CZ" sz="16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žádný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pád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pádů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pádů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pádů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Urči pád podstatného jména: 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větvi.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pád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pád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pád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pád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Podle čeho určujeme pády?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podle koncovky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podle věty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podle pádových otázek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odhadneme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Dej do </a:t>
                      </a: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pádu 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podstatné</a:t>
                      </a:r>
                      <a:r>
                        <a:rPr lang="cs-CZ" sz="16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jméno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řeky</a:t>
                      </a:r>
                      <a:r>
                        <a:rPr lang="cs-CZ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řekou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řekami</a:t>
                      </a:r>
                      <a:endParaRPr lang="cs-CZ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řekám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38879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31588"/>
            <a:ext cx="741682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1. Obrázky z databáze klipart.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10570</TotalTime>
  <Words>1293</Words>
  <Application>Microsoft Office PowerPoint</Application>
  <PresentationFormat>Předvádění na obrazovce (16:9)</PresentationFormat>
  <Paragraphs>153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44.1 Pádové otázky</vt:lpstr>
      <vt:lpstr>44.2 Co už víš? </vt:lpstr>
      <vt:lpstr>44.3 Jaké si řekneme nové termíny a názvy?</vt:lpstr>
      <vt:lpstr>44.4 Co si řekneme nového?</vt:lpstr>
      <vt:lpstr>44.5 Procvičení a příklady</vt:lpstr>
      <vt:lpstr>44.6 Něco navíc pro šikovné</vt:lpstr>
      <vt:lpstr>44.7 CLIL</vt:lpstr>
      <vt:lpstr>44.8 Test znalostí</vt:lpstr>
      <vt:lpstr>44.9 Použité zdroje, citace</vt:lpstr>
      <vt:lpstr>44.10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447</cp:revision>
  <dcterms:created xsi:type="dcterms:W3CDTF">2010-10-18T18:21:56Z</dcterms:created>
  <dcterms:modified xsi:type="dcterms:W3CDTF">2013-06-09T18:18:20Z</dcterms:modified>
</cp:coreProperties>
</file>