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CCFF33"/>
    <a:srgbClr val="66FF33"/>
    <a:srgbClr val="99CC00"/>
    <a:srgbClr val="99FF33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gi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microsoft.com/office/2007/relationships/hdphoto" Target="../media/hdphoto1.wdp"/><Relationship Id="rId4" Type="http://schemas.openxmlformats.org/officeDocument/2006/relationships/image" Target="../media/image10.jpeg"/><Relationship Id="rId9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ysava.websnadno.cz/ceskyjazyk_5.roc/podmet_a_prisudek1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40247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43.1 Podmět a přísudek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Zachová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27947"/>
            <a:ext cx="3067422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Kačaba\AppData\Local\Microsoft\Windows\Temporary Internet Files\Content.IE5\G19GZ15Y\MM90039570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758893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ačaba\AppData\Local\Microsoft\Windows\Temporary Internet Files\Content.IE5\L1FQBDQW\MC90009018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41363"/>
            <a:ext cx="2088232" cy="152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ačaba\AppData\Local\Microsoft\Windows\Temporary Internet Files\Content.IE5\L1FQBDQW\MP900448365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396" y="758893"/>
            <a:ext cx="1553327" cy="23299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čaba\AppData\Local\Microsoft\Windows\Temporary Internet Files\Content.IE5\L1FQBDQW\MP90044659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7734"/>
            <a:ext cx="1512168" cy="19582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ačaba\AppData\Local\Microsoft\Windows\Temporary Internet Files\Content.IE5\QD769DN4\MC90025010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14358"/>
            <a:ext cx="1336061" cy="181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1875122"/>
            <a:ext cx="1456163" cy="153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7504" y="1132675"/>
            <a:ext cx="4808448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813763"/>
                </a:solidFill>
              </a:rPr>
              <a:t>Popiš, </a:t>
            </a:r>
            <a:r>
              <a:rPr lang="cs-CZ" b="1" dirty="0" smtClean="0">
                <a:solidFill>
                  <a:srgbClr val="813763"/>
                </a:solidFill>
              </a:rPr>
              <a:t>KDO/CO </a:t>
            </a:r>
            <a:r>
              <a:rPr lang="cs-CZ" dirty="0" smtClean="0">
                <a:solidFill>
                  <a:srgbClr val="813763"/>
                </a:solidFill>
              </a:rPr>
              <a:t>je na obrázku a </a:t>
            </a:r>
            <a:r>
              <a:rPr lang="cs-CZ" b="1" dirty="0" smtClean="0">
                <a:solidFill>
                  <a:srgbClr val="813763"/>
                </a:solidFill>
              </a:rPr>
              <a:t>CO </a:t>
            </a:r>
            <a:r>
              <a:rPr lang="cs-CZ" b="1" dirty="0" smtClean="0">
                <a:solidFill>
                  <a:srgbClr val="813763"/>
                </a:solidFill>
              </a:rPr>
              <a:t>DĚLÁ/CO </a:t>
            </a:r>
            <a:r>
              <a:rPr lang="cs-CZ" b="1" dirty="0" smtClean="0">
                <a:solidFill>
                  <a:srgbClr val="813763"/>
                </a:solidFill>
              </a:rPr>
              <a:t>SE S NÍM DĚJE.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9777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Zachová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věta, základní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skladební dvojice, podmět, přísudek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Materiál popisuje učivo o podmětu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přísudku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275606"/>
            <a:ext cx="8208912" cy="341632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813763"/>
                </a:solidFill>
              </a:rPr>
              <a:t>Pokud chcete </a:t>
            </a:r>
            <a:r>
              <a:rPr lang="cs-CZ" dirty="0" err="1" smtClean="0">
                <a:solidFill>
                  <a:srgbClr val="813763"/>
                </a:solidFill>
              </a:rPr>
              <a:t>n</a:t>
            </a:r>
            <a:r>
              <a:rPr lang="cs-CZ" dirty="0" err="1" smtClean="0">
                <a:solidFill>
                  <a:srgbClr val="813763"/>
                </a:solidFill>
              </a:rPr>
              <a:t>apř</a:t>
            </a:r>
            <a:r>
              <a:rPr lang="cs-CZ" dirty="0" smtClean="0">
                <a:solidFill>
                  <a:srgbClr val="813763"/>
                </a:solidFill>
              </a:rPr>
              <a:t> </a:t>
            </a:r>
            <a:r>
              <a:rPr lang="cs-CZ" dirty="0" smtClean="0">
                <a:solidFill>
                  <a:srgbClr val="813763"/>
                </a:solidFill>
              </a:rPr>
              <a:t>kamarádovi sdělit nějakou myšlenku, řeknete ji pomocí </a:t>
            </a:r>
            <a:r>
              <a:rPr lang="cs-CZ" b="1" dirty="0" smtClean="0">
                <a:solidFill>
                  <a:srgbClr val="FF0000"/>
                </a:solidFill>
              </a:rPr>
              <a:t>věty</a:t>
            </a:r>
            <a:r>
              <a:rPr lang="cs-CZ" dirty="0" smtClean="0">
                <a:solidFill>
                  <a:srgbClr val="813763"/>
                </a:solidFill>
              </a:rPr>
              <a:t>. </a:t>
            </a:r>
            <a:br>
              <a:rPr lang="cs-CZ" dirty="0" smtClean="0">
                <a:solidFill>
                  <a:srgbClr val="813763"/>
                </a:solidFill>
              </a:rPr>
            </a:br>
            <a:r>
              <a:rPr lang="cs-CZ" dirty="0" smtClean="0">
                <a:solidFill>
                  <a:srgbClr val="813763"/>
                </a:solidFill>
              </a:rPr>
              <a:t>(</a:t>
            </a:r>
            <a:r>
              <a:rPr lang="cs-CZ" i="1" dirty="0" smtClean="0">
                <a:solidFill>
                  <a:srgbClr val="813763"/>
                </a:solidFill>
              </a:rPr>
              <a:t>Mám hlad. Půjdeš si hrát? Půjč mi tvoje Lego, prosím. Kéž bych dostal k Vánocům nové lyže.) 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Věty jsou tvořeny ze </a:t>
            </a:r>
            <a:r>
              <a:rPr lang="cs-CZ" b="1" dirty="0" smtClean="0">
                <a:solidFill>
                  <a:srgbClr val="FF0000"/>
                </a:solidFill>
              </a:rPr>
              <a:t>slov</a:t>
            </a:r>
            <a:r>
              <a:rPr lang="cs-CZ" dirty="0" smtClean="0">
                <a:solidFill>
                  <a:srgbClr val="813763"/>
                </a:solidFill>
              </a:rPr>
              <a:t>. Základem věty je určité</a:t>
            </a:r>
            <a:r>
              <a:rPr lang="cs-CZ" b="1" dirty="0" smtClean="0">
                <a:solidFill>
                  <a:srgbClr val="813763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sloveso</a:t>
            </a:r>
            <a:r>
              <a:rPr lang="cs-CZ" dirty="0" smtClean="0">
                <a:solidFill>
                  <a:srgbClr val="813763"/>
                </a:solidFill>
              </a:rPr>
              <a:t>. </a:t>
            </a:r>
          </a:p>
          <a:p>
            <a:endParaRPr lang="cs-CZ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Sloveso</a:t>
            </a:r>
            <a:r>
              <a:rPr lang="cs-CZ" dirty="0" smtClean="0">
                <a:solidFill>
                  <a:srgbClr val="813763"/>
                </a:solidFill>
              </a:rPr>
              <a:t> je slovní druh, který vyjadřuje, </a:t>
            </a:r>
            <a:r>
              <a:rPr lang="cs-CZ" b="1" dirty="0" smtClean="0">
                <a:solidFill>
                  <a:srgbClr val="813763"/>
                </a:solidFill>
              </a:rPr>
              <a:t>co osoby, zvířata, věci dělají, nebo co se s nimi děje. </a:t>
            </a:r>
            <a:r>
              <a:rPr lang="cs-CZ" i="1" dirty="0" smtClean="0">
                <a:solidFill>
                  <a:srgbClr val="813763"/>
                </a:solidFill>
              </a:rPr>
              <a:t>Např.: malovala, plave, je, má, bude vařit, přinese, nosí atd.</a:t>
            </a:r>
            <a:endParaRPr lang="cs-CZ" b="1" dirty="0" smtClean="0">
              <a:solidFill>
                <a:srgbClr val="813763"/>
              </a:solidFill>
            </a:endParaRPr>
          </a:p>
          <a:p>
            <a:endParaRPr lang="cs-CZ" b="1" dirty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Ve větě mají také důležité místo podstatná jména.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Podstatné jméno </a:t>
            </a:r>
            <a:r>
              <a:rPr lang="cs-CZ" dirty="0" smtClean="0">
                <a:solidFill>
                  <a:srgbClr val="813763"/>
                </a:solidFill>
              </a:rPr>
              <a:t>je slovní druh, který </a:t>
            </a:r>
            <a:r>
              <a:rPr lang="cs-CZ" b="1" dirty="0" smtClean="0">
                <a:solidFill>
                  <a:srgbClr val="813763"/>
                </a:solidFill>
              </a:rPr>
              <a:t>označuje názvy osob, zvířat, věcí, vlastností a dějů. </a:t>
            </a:r>
            <a:r>
              <a:rPr lang="cs-CZ" i="1" dirty="0" smtClean="0">
                <a:solidFill>
                  <a:srgbClr val="813763"/>
                </a:solidFill>
              </a:rPr>
              <a:t>Např.: maminka, pekař, myš, stůl, pýcha, vytrvalost, skákání atd.</a:t>
            </a:r>
          </a:p>
          <a:p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3074" name="Picture 2" descr="C:\Users\Kačaba\AppData\Local\Microsoft\Windows\Temporary Internet Files\Content.IE5\QD769DN4\MC9000889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413" y="496263"/>
            <a:ext cx="1410005" cy="181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43.3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25574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061889"/>
            <a:ext cx="8208912" cy="3970318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Ve větách můžeme najít dvojice slov, </a:t>
            </a:r>
            <a:r>
              <a:rPr lang="cs-CZ" dirty="0" smtClean="0">
                <a:solidFill>
                  <a:srgbClr val="813763"/>
                </a:solidFill>
              </a:rPr>
              <a:t>která </a:t>
            </a:r>
            <a:r>
              <a:rPr lang="cs-CZ" dirty="0" smtClean="0">
                <a:solidFill>
                  <a:srgbClr val="813763"/>
                </a:solidFill>
              </a:rPr>
              <a:t>k sobě patří svým významem a tvoří spolu </a:t>
            </a:r>
            <a:r>
              <a:rPr lang="cs-CZ" b="1" dirty="0" smtClean="0">
                <a:solidFill>
                  <a:srgbClr val="FF0000"/>
                </a:solidFill>
              </a:rPr>
              <a:t>skladební dvojice</a:t>
            </a:r>
            <a:r>
              <a:rPr lang="cs-CZ" dirty="0" smtClean="0">
                <a:solidFill>
                  <a:srgbClr val="813763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Základní skladební dvojici </a:t>
            </a:r>
            <a:r>
              <a:rPr lang="cs-CZ" dirty="0" smtClean="0">
                <a:solidFill>
                  <a:srgbClr val="813763"/>
                </a:solidFill>
              </a:rPr>
              <a:t>tvoří dva větné členy: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podmět</a:t>
            </a:r>
            <a:r>
              <a:rPr lang="cs-CZ" dirty="0" smtClean="0">
                <a:solidFill>
                  <a:srgbClr val="813763"/>
                </a:solidFill>
              </a:rPr>
              <a:t> – </a:t>
            </a:r>
            <a:r>
              <a:rPr lang="cs-CZ" dirty="0">
                <a:solidFill>
                  <a:srgbClr val="813763"/>
                </a:solidFill>
              </a:rPr>
              <a:t>(</a:t>
            </a:r>
            <a:r>
              <a:rPr lang="cs-CZ" dirty="0" smtClean="0">
                <a:solidFill>
                  <a:srgbClr val="813763"/>
                </a:solidFill>
              </a:rPr>
              <a:t>většinou) </a:t>
            </a:r>
            <a:r>
              <a:rPr lang="cs-CZ" dirty="0" smtClean="0">
                <a:solidFill>
                  <a:srgbClr val="813763"/>
                </a:solidFill>
              </a:rPr>
              <a:t>podstatné </a:t>
            </a:r>
            <a:r>
              <a:rPr lang="cs-CZ" dirty="0" smtClean="0">
                <a:solidFill>
                  <a:srgbClr val="813763"/>
                </a:solidFill>
              </a:rPr>
              <a:t>jméno </a:t>
            </a:r>
            <a:r>
              <a:rPr lang="cs-CZ" dirty="0" smtClean="0">
                <a:solidFill>
                  <a:srgbClr val="813763"/>
                </a:solidFill>
              </a:rPr>
              <a:t>v </a:t>
            </a:r>
            <a:r>
              <a:rPr lang="cs-CZ" dirty="0" smtClean="0">
                <a:solidFill>
                  <a:srgbClr val="813763"/>
                </a:solidFill>
              </a:rPr>
              <a:t>1. pádu </a:t>
            </a:r>
            <a:endParaRPr lang="cs-CZ" dirty="0" smtClean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</a:rPr>
              <a:t>přísudek</a:t>
            </a:r>
            <a:r>
              <a:rPr lang="cs-CZ" dirty="0" smtClean="0">
                <a:solidFill>
                  <a:srgbClr val="813763"/>
                </a:solidFill>
              </a:rPr>
              <a:t> </a:t>
            </a:r>
            <a:r>
              <a:rPr lang="cs-CZ" dirty="0" smtClean="0">
                <a:solidFill>
                  <a:srgbClr val="813763"/>
                </a:solidFill>
              </a:rPr>
              <a:t>– sloveso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Základní skladební dvojici vyznačíme ve větě značkou:</a:t>
            </a:r>
          </a:p>
          <a:p>
            <a:endParaRPr lang="cs-CZ" dirty="0" smtClean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Pojmenuj věci na obrázku a doplň k nim </a:t>
            </a:r>
            <a:r>
              <a:rPr lang="cs-CZ" dirty="0" smtClean="0">
                <a:solidFill>
                  <a:srgbClr val="813763"/>
                </a:solidFill>
              </a:rPr>
              <a:t>sloveso.</a:t>
            </a:r>
            <a:endParaRPr lang="cs-CZ" dirty="0" smtClean="0">
              <a:solidFill>
                <a:srgbClr val="813763"/>
              </a:solidFill>
            </a:endParaRPr>
          </a:p>
          <a:p>
            <a:endParaRPr lang="cs-CZ" dirty="0" smtClean="0">
              <a:solidFill>
                <a:srgbClr val="813763"/>
              </a:solidFill>
            </a:endParaRPr>
          </a:p>
          <a:p>
            <a:endParaRPr lang="cs-CZ" dirty="0" smtClean="0">
              <a:solidFill>
                <a:srgbClr val="813763"/>
              </a:solidFill>
            </a:endParaRPr>
          </a:p>
          <a:p>
            <a:endParaRPr lang="cs-CZ" dirty="0" smtClean="0">
              <a:solidFill>
                <a:srgbClr val="813763"/>
              </a:solidFill>
            </a:endParaRPr>
          </a:p>
        </p:txBody>
      </p:sp>
      <p:pic>
        <p:nvPicPr>
          <p:cNvPr id="1026" name="Picture 2" descr="C:\Users\Kačaba\AppData\Local\Microsoft\Windows\Temporary Internet Files\Content.IE5\ULSCVTTE\MP90042294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21520"/>
            <a:ext cx="1944216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146" y="3243129"/>
            <a:ext cx="948044" cy="445214"/>
          </a:xfrm>
          <a:prstGeom prst="rect">
            <a:avLst/>
          </a:prstGeom>
        </p:spPr>
      </p:pic>
      <p:grpSp>
        <p:nvGrpSpPr>
          <p:cNvPr id="5" name="Skupina 4"/>
          <p:cNvGrpSpPr/>
          <p:nvPr/>
        </p:nvGrpSpPr>
        <p:grpSpPr>
          <a:xfrm>
            <a:off x="545150" y="3830053"/>
            <a:ext cx="5539018" cy="1202154"/>
            <a:chOff x="545150" y="3822396"/>
            <a:chExt cx="5539018" cy="1202154"/>
          </a:xfrm>
        </p:grpSpPr>
        <p:pic>
          <p:nvPicPr>
            <p:cNvPr id="1030" name="Picture 6" descr="C:\Users\Kačaba\AppData\Local\Microsoft\Windows\Temporary Internet Files\Content.IE5\L1FQBDQW\MC900198596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3822396"/>
              <a:ext cx="792088" cy="1202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5" descr="C:\Users\Kačaba\AppData\Local\Microsoft\Windows\Temporary Internet Files\Content.IE5\ULSCVTTE\MC900441708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50" y="4075073"/>
              <a:ext cx="911088" cy="911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7" descr="C:\Users\Kačaba\AppData\Local\Microsoft\Windows\Temporary Internet Files\Content.IE5\L1FQBDQW\MC900441360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887" y="4075073"/>
              <a:ext cx="856719" cy="8567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C:\Program Files (x86)\Microsoft Office\MEDIA\CAGCAT10\j0216858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294" y="4174292"/>
              <a:ext cx="1552785" cy="708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395536" y="1099155"/>
            <a:ext cx="7848872" cy="3785652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813763"/>
                </a:solidFill>
              </a:rPr>
              <a:t>Jak poznáme ve větě podmět a přísudek?</a:t>
            </a:r>
            <a:r>
              <a:rPr lang="cs-CZ" sz="1600" dirty="0">
                <a:solidFill>
                  <a:srgbClr val="813763"/>
                </a:solidFill>
              </a:rPr>
              <a:t> </a:t>
            </a:r>
            <a:r>
              <a:rPr lang="cs-CZ" sz="1600" dirty="0" smtClean="0">
                <a:solidFill>
                  <a:srgbClr val="813763"/>
                </a:solidFill>
              </a:rPr>
              <a:t>Musíme se na ně zeptat.</a:t>
            </a:r>
            <a:endParaRPr lang="en-US" sz="1600" dirty="0" smtClean="0">
              <a:solidFill>
                <a:srgbClr val="813763"/>
              </a:solidFill>
            </a:endParaRPr>
          </a:p>
          <a:p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Podmět</a:t>
            </a:r>
            <a:r>
              <a:rPr lang="cs-CZ" sz="1600" dirty="0" smtClean="0">
                <a:solidFill>
                  <a:srgbClr val="813763"/>
                </a:solidFill>
              </a:rPr>
              <a:t> je </a:t>
            </a:r>
            <a:r>
              <a:rPr lang="cs-CZ" sz="1600" dirty="0" smtClean="0">
                <a:solidFill>
                  <a:srgbClr val="813763"/>
                </a:solidFill>
              </a:rPr>
              <a:t>osoba, </a:t>
            </a:r>
            <a:r>
              <a:rPr lang="cs-CZ" sz="1600" dirty="0" smtClean="0">
                <a:solidFill>
                  <a:srgbClr val="813763"/>
                </a:solidFill>
              </a:rPr>
              <a:t>nebo věc. </a:t>
            </a:r>
            <a:r>
              <a:rPr lang="cs-CZ" sz="1600" dirty="0">
                <a:solidFill>
                  <a:srgbClr val="813763"/>
                </a:solidFill>
              </a:rPr>
              <a:t/>
            </a:r>
            <a:br>
              <a:rPr lang="cs-CZ" sz="1600" dirty="0">
                <a:solidFill>
                  <a:srgbClr val="813763"/>
                </a:solidFill>
              </a:rPr>
            </a:br>
            <a:r>
              <a:rPr lang="cs-CZ" sz="1600" dirty="0" smtClean="0">
                <a:solidFill>
                  <a:srgbClr val="813763"/>
                </a:solidFill>
              </a:rPr>
              <a:t>Proto </a:t>
            </a:r>
            <a:r>
              <a:rPr lang="cs-CZ" sz="1600" dirty="0" smtClean="0">
                <a:solidFill>
                  <a:srgbClr val="FF0000"/>
                </a:solidFill>
              </a:rPr>
              <a:t>se ptáme </a:t>
            </a:r>
            <a:r>
              <a:rPr lang="cs-CZ" sz="1600" dirty="0" smtClean="0">
                <a:solidFill>
                  <a:srgbClr val="813763"/>
                </a:solidFill>
              </a:rPr>
              <a:t>otázkou: </a:t>
            </a:r>
            <a:r>
              <a:rPr lang="cs-CZ" sz="1600" dirty="0" smtClean="0">
                <a:solidFill>
                  <a:srgbClr val="FF0000"/>
                </a:solidFill>
              </a:rPr>
              <a:t>Kdo</a:t>
            </a:r>
            <a:r>
              <a:rPr lang="en-US" sz="1600" dirty="0" smtClean="0">
                <a:solidFill>
                  <a:srgbClr val="FF0000"/>
                </a:solidFill>
              </a:rPr>
              <a:t>, c</a:t>
            </a:r>
            <a:r>
              <a:rPr lang="cs-CZ" sz="1600" dirty="0" smtClean="0">
                <a:solidFill>
                  <a:srgbClr val="FF0000"/>
                </a:solidFill>
              </a:rPr>
              <a:t>o?  </a:t>
            </a:r>
          </a:p>
          <a:p>
            <a:endParaRPr lang="cs-CZ" sz="1600" dirty="0" smtClean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Přísudek</a:t>
            </a:r>
            <a:r>
              <a:rPr lang="cs-CZ" sz="1600" dirty="0" smtClean="0">
                <a:solidFill>
                  <a:srgbClr val="813763"/>
                </a:solidFill>
              </a:rPr>
              <a:t> nám říká, co se děje s podmětem, co dělá.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Ptáme se </a:t>
            </a:r>
            <a:r>
              <a:rPr lang="cs-CZ" sz="1600" dirty="0" smtClean="0">
                <a:solidFill>
                  <a:srgbClr val="813763"/>
                </a:solidFill>
              </a:rPr>
              <a:t>otázkou: </a:t>
            </a:r>
            <a:r>
              <a:rPr lang="cs-CZ" sz="1600" dirty="0" smtClean="0">
                <a:solidFill>
                  <a:srgbClr val="FF0000"/>
                </a:solidFill>
              </a:rPr>
              <a:t>Co dělá?</a:t>
            </a:r>
          </a:p>
          <a:p>
            <a:endParaRPr lang="cs-CZ" sz="1600" dirty="0">
              <a:solidFill>
                <a:srgbClr val="813763"/>
              </a:solidFill>
            </a:endParaRPr>
          </a:p>
          <a:p>
            <a:r>
              <a:rPr lang="cs-CZ" sz="1600" i="1" dirty="0">
                <a:solidFill>
                  <a:srgbClr val="813763"/>
                </a:solidFill>
              </a:rPr>
              <a:t>Př.: Maminka v kuchyni vaří oběd.</a:t>
            </a:r>
            <a:r>
              <a:rPr lang="en-US" sz="1600" i="1" dirty="0">
                <a:solidFill>
                  <a:srgbClr val="813763"/>
                </a:solidFill>
              </a:rPr>
              <a:t> </a:t>
            </a:r>
            <a:endParaRPr lang="cs-CZ" sz="1600" i="1" dirty="0" smtClean="0">
              <a:solidFill>
                <a:srgbClr val="813763"/>
              </a:solidFill>
            </a:endParaRPr>
          </a:p>
          <a:p>
            <a:endParaRPr lang="cs-CZ" sz="1600" i="1" dirty="0" smtClean="0">
              <a:solidFill>
                <a:srgbClr val="813763"/>
              </a:solidFill>
            </a:endParaRPr>
          </a:p>
          <a:p>
            <a:r>
              <a:rPr lang="cs-CZ" sz="1600" i="1" dirty="0" smtClean="0">
                <a:solidFill>
                  <a:srgbClr val="813763"/>
                </a:solidFill>
              </a:rPr>
              <a:t>Zeptáme se na podmět:</a:t>
            </a:r>
            <a:r>
              <a:rPr lang="en-US" sz="1600" i="1" dirty="0">
                <a:solidFill>
                  <a:srgbClr val="813763"/>
                </a:solidFill>
              </a:rPr>
              <a:t>	</a:t>
            </a:r>
            <a:r>
              <a:rPr lang="cs-CZ" sz="1600" i="1" dirty="0">
                <a:solidFill>
                  <a:srgbClr val="FF0000"/>
                </a:solidFill>
              </a:rPr>
              <a:t>Kdo, co</a:t>
            </a:r>
            <a:r>
              <a:rPr lang="cs-CZ" sz="1600" i="1" dirty="0">
                <a:solidFill>
                  <a:srgbClr val="813763"/>
                </a:solidFill>
              </a:rPr>
              <a:t> vaří oběd? </a:t>
            </a:r>
            <a:r>
              <a:rPr lang="cs-CZ" sz="1600" i="1" dirty="0" smtClean="0">
                <a:solidFill>
                  <a:srgbClr val="813763"/>
                </a:solidFill>
              </a:rPr>
              <a:t>-</a:t>
            </a:r>
            <a:r>
              <a:rPr lang="en-US" sz="1600" i="1" dirty="0" smtClean="0">
                <a:solidFill>
                  <a:srgbClr val="813763"/>
                </a:solidFill>
              </a:rPr>
              <a:t>&gt; </a:t>
            </a:r>
            <a:r>
              <a:rPr lang="en-US" sz="1600" i="1" dirty="0" err="1">
                <a:solidFill>
                  <a:srgbClr val="813763"/>
                </a:solidFill>
              </a:rPr>
              <a:t>maminka</a:t>
            </a:r>
            <a:endParaRPr lang="cs-CZ" sz="1600" i="1" dirty="0">
              <a:solidFill>
                <a:srgbClr val="813763"/>
              </a:solidFill>
            </a:endParaRPr>
          </a:p>
          <a:p>
            <a:r>
              <a:rPr lang="cs-CZ" sz="1600" i="1" dirty="0">
                <a:solidFill>
                  <a:srgbClr val="813763"/>
                </a:solidFill>
              </a:rPr>
              <a:t>		</a:t>
            </a:r>
            <a:r>
              <a:rPr lang="cs-CZ" sz="1600" i="1" dirty="0" smtClean="0">
                <a:solidFill>
                  <a:srgbClr val="813763"/>
                </a:solidFill>
              </a:rPr>
              <a:t>	</a:t>
            </a:r>
          </a:p>
          <a:p>
            <a:r>
              <a:rPr lang="cs-CZ" sz="1600" i="1" dirty="0" smtClean="0">
                <a:solidFill>
                  <a:srgbClr val="813763"/>
                </a:solidFill>
              </a:rPr>
              <a:t>Zeptáme se na přísudek:	</a:t>
            </a:r>
            <a:r>
              <a:rPr lang="cs-CZ" sz="1600" i="1" dirty="0" smtClean="0">
                <a:solidFill>
                  <a:srgbClr val="FF0000"/>
                </a:solidFill>
              </a:rPr>
              <a:t>Co dělá </a:t>
            </a:r>
            <a:r>
              <a:rPr lang="cs-CZ" sz="1600" i="1" dirty="0" smtClean="0">
                <a:solidFill>
                  <a:srgbClr val="813763"/>
                </a:solidFill>
              </a:rPr>
              <a:t>maminka? -</a:t>
            </a:r>
            <a:r>
              <a:rPr lang="en-US" sz="1600" i="1" dirty="0" smtClean="0">
                <a:solidFill>
                  <a:srgbClr val="813763"/>
                </a:solidFill>
              </a:rPr>
              <a:t>&gt; </a:t>
            </a:r>
            <a:r>
              <a:rPr lang="cs-CZ" sz="1600" i="1" dirty="0" smtClean="0">
                <a:solidFill>
                  <a:srgbClr val="813763"/>
                </a:solidFill>
              </a:rPr>
              <a:t>vaří</a:t>
            </a:r>
          </a:p>
          <a:p>
            <a:endParaRPr lang="cs-CZ" sz="1600" i="1" dirty="0" smtClean="0">
              <a:solidFill>
                <a:srgbClr val="813763"/>
              </a:solidFill>
            </a:endParaRPr>
          </a:p>
          <a:p>
            <a:r>
              <a:rPr lang="cs-CZ" sz="1600" i="1" dirty="0" smtClean="0">
                <a:solidFill>
                  <a:srgbClr val="813763"/>
                </a:solidFill>
              </a:rPr>
              <a:t>Maminka </a:t>
            </a:r>
            <a:r>
              <a:rPr lang="cs-CZ" sz="1600" i="1" dirty="0">
                <a:solidFill>
                  <a:srgbClr val="813763"/>
                </a:solidFill>
              </a:rPr>
              <a:t>v kuchyni vaří oběd.</a:t>
            </a:r>
            <a:r>
              <a:rPr lang="en-US" sz="1600" i="1" dirty="0">
                <a:solidFill>
                  <a:srgbClr val="813763"/>
                </a:solidFill>
              </a:rPr>
              <a:t> </a:t>
            </a:r>
            <a:endParaRPr lang="cs-CZ" sz="1600" i="1" dirty="0">
              <a:solidFill>
                <a:srgbClr val="813763"/>
              </a:solidFill>
            </a:endParaRPr>
          </a:p>
        </p:txBody>
      </p:sp>
      <p:pic>
        <p:nvPicPr>
          <p:cNvPr id="2051" name="Picture 3" descr="C:\Users\Kačaba\AppData\Local\Microsoft\Windows\Temporary Internet Files\Content.IE5\ULSCVTTE\MC90023343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7694"/>
            <a:ext cx="2186397" cy="274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873" b="22502"/>
          <a:stretch/>
        </p:blipFill>
        <p:spPr>
          <a:xfrm>
            <a:off x="604553" y="4371950"/>
            <a:ext cx="1944216" cy="247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203598"/>
            <a:ext cx="7560840" cy="3693319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Tvořte základní skladební dvojice a ptejte se na </a:t>
            </a:r>
            <a:r>
              <a:rPr lang="cs-CZ" b="1" dirty="0" smtClean="0">
                <a:solidFill>
                  <a:srgbClr val="813763"/>
                </a:solidFill>
              </a:rPr>
              <a:t>ně.</a:t>
            </a:r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kočka		si hraje			slepice		létají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kuchař		kvete			auta		skáčou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pták		mňouká			prodavači		závodí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dítě		vaří			letadla		kvokají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třešeň		létá			zajíci		jezdí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růže		zraje			sportovci		prodávají</a:t>
            </a:r>
          </a:p>
          <a:p>
            <a:endParaRPr lang="cs-CZ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Najděte </a:t>
            </a:r>
            <a:r>
              <a:rPr lang="cs-CZ" b="1" dirty="0" smtClean="0">
                <a:solidFill>
                  <a:srgbClr val="813763"/>
                </a:solidFill>
              </a:rPr>
              <a:t>ve větách podmět a </a:t>
            </a:r>
            <a:r>
              <a:rPr lang="cs-CZ" b="1" dirty="0" smtClean="0">
                <a:solidFill>
                  <a:srgbClr val="813763"/>
                </a:solidFill>
              </a:rPr>
              <a:t>přísudek.</a:t>
            </a:r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Tatínek seká dřevo. Naše kočka se často toulá. Ve sklepě běhaly myši. Gorily žijí v Africe. Zdeňka dostala z diktátu pětku. Dědeček má bílé vousy. Červená Karkulka šla k babičce přes les. Cukr je ve spíži. Venku svítí sluníčko. </a:t>
            </a:r>
          </a:p>
          <a:p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1026" name="Picture 2" descr="C:\Users\Kačaba\AppData\Local\Microsoft\Windows\Temporary Internet Files\Content.IE5\QD769DN4\MC9004248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563" y="627534"/>
            <a:ext cx="1080120" cy="140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čaba\AppData\Local\Microsoft\Windows\Temporary Internet Files\Content.IE5\L1FQBDQW\MC90035594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19" y="3067000"/>
            <a:ext cx="1491386" cy="186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203598"/>
            <a:ext cx="8568952" cy="327782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Dej dohromady správný podmět a přísudek, obohať je o další slova a utvoř </a:t>
            </a:r>
            <a:r>
              <a:rPr lang="cs-CZ" sz="1600" b="1" dirty="0" smtClean="0">
                <a:solidFill>
                  <a:srgbClr val="813763"/>
                </a:solidFill>
              </a:rPr>
              <a:t>větu.</a:t>
            </a:r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b="1" i="1" dirty="0" smtClean="0">
                <a:solidFill>
                  <a:srgbClr val="813763"/>
                </a:solidFill>
              </a:rPr>
              <a:t>Př.: Stěhovaví </a:t>
            </a:r>
            <a:r>
              <a:rPr lang="cs-CZ" sz="1600" b="1" i="1" u="sng" dirty="0" smtClean="0">
                <a:solidFill>
                  <a:srgbClr val="813763"/>
                </a:solidFill>
              </a:rPr>
              <a:t>ptáci</a:t>
            </a:r>
            <a:r>
              <a:rPr lang="cs-CZ" sz="1600" b="1" i="1" dirty="0" smtClean="0">
                <a:solidFill>
                  <a:srgbClr val="813763"/>
                </a:solidFill>
              </a:rPr>
              <a:t> vždy </a:t>
            </a:r>
            <a:r>
              <a:rPr lang="cs-CZ" sz="1600" b="1" i="1" u="sng" dirty="0" smtClean="0">
                <a:solidFill>
                  <a:srgbClr val="813763"/>
                </a:solidFill>
              </a:rPr>
              <a:t>odlétají</a:t>
            </a:r>
            <a:r>
              <a:rPr lang="cs-CZ" sz="1600" b="1" i="1" dirty="0" smtClean="0">
                <a:solidFill>
                  <a:srgbClr val="813763"/>
                </a:solidFill>
              </a:rPr>
              <a:t> na podzim do teplých krajin.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jablka		</a:t>
            </a:r>
            <a:r>
              <a:rPr lang="cs-CZ" strike="sngStrike" dirty="0" smtClean="0">
                <a:solidFill>
                  <a:srgbClr val="813763"/>
                </a:solidFill>
              </a:rPr>
              <a:t>odlétají</a:t>
            </a:r>
            <a:r>
              <a:rPr lang="cs-CZ" dirty="0" smtClean="0">
                <a:solidFill>
                  <a:srgbClr val="813763"/>
                </a:solidFill>
              </a:rPr>
              <a:t>	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sníh		tančí	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dort		zrají	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cs-CZ" strike="sngStrike" dirty="0" smtClean="0">
                <a:solidFill>
                  <a:srgbClr val="813763"/>
                </a:solidFill>
              </a:rPr>
              <a:t>ptáci</a:t>
            </a:r>
            <a:r>
              <a:rPr lang="cs-CZ" dirty="0" smtClean="0">
                <a:solidFill>
                  <a:srgbClr val="813763"/>
                </a:solidFill>
              </a:rPr>
              <a:t>		padá	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813763"/>
                </a:solidFill>
              </a:rPr>
              <a:t>baletka		chutná	.................................................................................................</a:t>
            </a:r>
          </a:p>
          <a:p>
            <a:endParaRPr lang="cs-CZ" dirty="0" smtClean="0">
              <a:solidFill>
                <a:srgbClr val="813763"/>
              </a:solidFill>
            </a:endParaRPr>
          </a:p>
          <a:p>
            <a:pPr algn="ctr"/>
            <a:r>
              <a:rPr lang="cs-CZ" dirty="0" smtClean="0">
                <a:solidFill>
                  <a:srgbClr val="813763"/>
                </a:solidFill>
                <a:hlinkClick r:id="rId3"/>
              </a:rPr>
              <a:t>http</a:t>
            </a:r>
            <a:r>
              <a:rPr lang="cs-CZ" dirty="0">
                <a:solidFill>
                  <a:srgbClr val="813763"/>
                </a:solidFill>
                <a:hlinkClick r:id="rId3"/>
              </a:rPr>
              <a:t>://rysava.websnadno.cz/ceskyjazyk_5.roc/podmet_a_prisudek1.htm</a:t>
            </a:r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2050" name="Picture 2" descr="C:\Users\Kačaba\AppData\Local\Microsoft\Windows\Temporary Internet Files\Content.IE5\G19GZ15Y\MP90044871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398" y="663538"/>
            <a:ext cx="1395935" cy="972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ačaba\AppData\Local\Microsoft\Windows\Temporary Internet Files\Content.IE5\L1FQBDQW\MC9002986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1424"/>
            <a:ext cx="1080120" cy="123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ačaba\AppData\Local\Microsoft\Windows\Temporary Internet Files\Content.IE5\L1FQBDQW\MC90041244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482" y="3874737"/>
            <a:ext cx="905891" cy="121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2590285" y="686296"/>
            <a:ext cx="2160240" cy="1373406"/>
            <a:chOff x="4178077" y="987574"/>
            <a:chExt cx="2160240" cy="1373406"/>
          </a:xfrm>
        </p:grpSpPr>
        <p:pic>
          <p:nvPicPr>
            <p:cNvPr id="5" name="Picture 3" descr="C:\Users\Kačaba\AppData\Local\Microsoft\Windows\Temporary Internet Files\Content.IE5\ULSCVTTE\MC90043447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987574"/>
              <a:ext cx="1838325" cy="727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ovéPole 5"/>
            <p:cNvSpPr txBox="1"/>
            <p:nvPr/>
          </p:nvSpPr>
          <p:spPr>
            <a:xfrm>
              <a:off x="4178077" y="1714649"/>
              <a:ext cx="216024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813763"/>
                  </a:solidFill>
                </a:rPr>
                <a:t>sentence, </a:t>
              </a:r>
              <a:r>
                <a:rPr lang="cs-CZ" b="1" dirty="0" err="1" smtClean="0">
                  <a:solidFill>
                    <a:srgbClr val="813763"/>
                  </a:solidFill>
                </a:rPr>
                <a:t>clause</a:t>
              </a:r>
              <a:endParaRPr lang="cs-CZ" b="1" dirty="0" smtClean="0">
                <a:solidFill>
                  <a:srgbClr val="813763"/>
                </a:solidFill>
              </a:endParaRPr>
            </a:p>
            <a:p>
              <a:r>
                <a:rPr lang="cs-CZ" b="1" dirty="0" smtClean="0">
                  <a:solidFill>
                    <a:srgbClr val="813763"/>
                  </a:solidFill>
                </a:rPr>
                <a:t> = věta</a:t>
              </a:r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5724128" y="726158"/>
            <a:ext cx="2160240" cy="1394226"/>
            <a:chOff x="6766891" y="1454848"/>
            <a:chExt cx="2160240" cy="1394226"/>
          </a:xfrm>
        </p:grpSpPr>
        <p:pic>
          <p:nvPicPr>
            <p:cNvPr id="8" name="Picture 10" descr="C:\Users\Kačaba\AppData\Local\Microsoft\Windows\Temporary Internet Files\Content.IE5\G19GZ15Y\MC900434709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8326" y="1454848"/>
              <a:ext cx="1911350" cy="679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ovéPole 8"/>
            <p:cNvSpPr txBox="1"/>
            <p:nvPr/>
          </p:nvSpPr>
          <p:spPr>
            <a:xfrm>
              <a:off x="6766891" y="2202743"/>
              <a:ext cx="216024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err="1" smtClean="0">
                  <a:solidFill>
                    <a:srgbClr val="813763"/>
                  </a:solidFill>
                </a:rPr>
                <a:t>simple</a:t>
              </a:r>
              <a:r>
                <a:rPr lang="cs-CZ" b="1" dirty="0" smtClean="0">
                  <a:solidFill>
                    <a:srgbClr val="813763"/>
                  </a:solidFill>
                </a:rPr>
                <a:t> sentence </a:t>
              </a:r>
            </a:p>
            <a:p>
              <a:r>
                <a:rPr lang="cs-CZ" b="1" dirty="0" smtClean="0">
                  <a:solidFill>
                    <a:srgbClr val="813763"/>
                  </a:solidFill>
                </a:rPr>
                <a:t>= věta jednoduchá</a:t>
              </a: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557680" y="2571750"/>
            <a:ext cx="8334800" cy="1754954"/>
            <a:chOff x="557680" y="2571750"/>
            <a:chExt cx="8334800" cy="1754954"/>
          </a:xfrm>
        </p:grpSpPr>
        <p:sp>
          <p:nvSpPr>
            <p:cNvPr id="29" name="Je rovno 28"/>
            <p:cNvSpPr/>
            <p:nvPr/>
          </p:nvSpPr>
          <p:spPr>
            <a:xfrm>
              <a:off x="4092327" y="3721023"/>
              <a:ext cx="432048" cy="288032"/>
            </a:xfrm>
            <a:prstGeom prst="mathEqual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33" name="Skupina 32"/>
            <p:cNvGrpSpPr/>
            <p:nvPr/>
          </p:nvGrpSpPr>
          <p:grpSpPr>
            <a:xfrm>
              <a:off x="557680" y="2571750"/>
              <a:ext cx="8334800" cy="1754954"/>
              <a:chOff x="557680" y="2571750"/>
              <a:chExt cx="8334800" cy="1754954"/>
            </a:xfrm>
          </p:grpSpPr>
          <p:sp>
            <p:nvSpPr>
              <p:cNvPr id="28" name="Plus 27"/>
              <p:cNvSpPr/>
              <p:nvPr/>
            </p:nvSpPr>
            <p:spPr>
              <a:xfrm>
                <a:off x="2115865" y="3718141"/>
                <a:ext cx="332166" cy="288032"/>
              </a:xfrm>
              <a:prstGeom prst="mathPl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32" name="Skupina 31"/>
              <p:cNvGrpSpPr/>
              <p:nvPr/>
            </p:nvGrpSpPr>
            <p:grpSpPr>
              <a:xfrm>
                <a:off x="557680" y="2571750"/>
                <a:ext cx="8334800" cy="1754954"/>
                <a:chOff x="570986" y="2461906"/>
                <a:chExt cx="8334800" cy="1754954"/>
              </a:xfrm>
            </p:grpSpPr>
            <p:cxnSp>
              <p:nvCxnSpPr>
                <p:cNvPr id="16" name="Přímá spojnice se šipkou 15"/>
                <p:cNvCxnSpPr/>
                <p:nvPr/>
              </p:nvCxnSpPr>
              <p:spPr>
                <a:xfrm flipH="1" flipV="1">
                  <a:off x="2603591" y="2853580"/>
                  <a:ext cx="429967" cy="463033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Skupina 30"/>
                <p:cNvGrpSpPr/>
                <p:nvPr/>
              </p:nvGrpSpPr>
              <p:grpSpPr>
                <a:xfrm>
                  <a:off x="570986" y="2461906"/>
                  <a:ext cx="8334800" cy="1754954"/>
                  <a:chOff x="180385" y="2836755"/>
                  <a:chExt cx="8334800" cy="1754954"/>
                </a:xfrm>
              </p:grpSpPr>
              <p:grpSp>
                <p:nvGrpSpPr>
                  <p:cNvPr id="27" name="Skupina 26"/>
                  <p:cNvGrpSpPr/>
                  <p:nvPr/>
                </p:nvGrpSpPr>
                <p:grpSpPr>
                  <a:xfrm>
                    <a:off x="180385" y="2836755"/>
                    <a:ext cx="4806407" cy="1754954"/>
                    <a:chOff x="133217" y="2856077"/>
                    <a:chExt cx="4806407" cy="1754954"/>
                  </a:xfrm>
                </p:grpSpPr>
                <p:grpSp>
                  <p:nvGrpSpPr>
                    <p:cNvPr id="26" name="Skupina 25"/>
                    <p:cNvGrpSpPr/>
                    <p:nvPr/>
                  </p:nvGrpSpPr>
                  <p:grpSpPr>
                    <a:xfrm>
                      <a:off x="133217" y="2856077"/>
                      <a:ext cx="4806407" cy="823722"/>
                      <a:chOff x="133217" y="2856077"/>
                      <a:chExt cx="4806407" cy="823722"/>
                    </a:xfrm>
                  </p:grpSpPr>
                  <p:sp>
                    <p:nvSpPr>
                      <p:cNvPr id="3" name="TextovéPole 2"/>
                      <p:cNvSpPr txBox="1"/>
                      <p:nvPr/>
                    </p:nvSpPr>
                    <p:spPr>
                      <a:xfrm>
                        <a:off x="133217" y="2856077"/>
                        <a:ext cx="4806407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cs-CZ" sz="2400" b="1" dirty="0" smtClean="0">
                            <a:latin typeface="Comic Sans MS" pitchFamily="66" charset="0"/>
                          </a:rPr>
                          <a:t>My </a:t>
                        </a:r>
                        <a:r>
                          <a:rPr lang="cs-CZ" sz="2400" b="1" dirty="0" err="1" smtClean="0">
                            <a:latin typeface="Comic Sans MS" pitchFamily="66" charset="0"/>
                          </a:rPr>
                          <a:t>mother</a:t>
                        </a:r>
                        <a:r>
                          <a:rPr lang="cs-CZ" sz="2400" b="1" dirty="0" smtClean="0">
                            <a:latin typeface="Comic Sans MS" pitchFamily="66" charset="0"/>
                          </a:rPr>
                          <a:t> </a:t>
                        </a:r>
                        <a:r>
                          <a:rPr lang="cs-CZ" sz="2400" b="1" dirty="0" err="1" smtClean="0">
                            <a:latin typeface="Comic Sans MS" pitchFamily="66" charset="0"/>
                          </a:rPr>
                          <a:t>cooks</a:t>
                        </a:r>
                        <a:r>
                          <a:rPr lang="cs-CZ" sz="2400" b="1" dirty="0" smtClean="0">
                            <a:latin typeface="Comic Sans MS" pitchFamily="66" charset="0"/>
                          </a:rPr>
                          <a:t> </a:t>
                        </a:r>
                        <a:r>
                          <a:rPr lang="cs-CZ" sz="2400" b="1" dirty="0" err="1" smtClean="0">
                            <a:latin typeface="Comic Sans MS" pitchFamily="66" charset="0"/>
                          </a:rPr>
                          <a:t>dinner</a:t>
                        </a:r>
                        <a:r>
                          <a:rPr lang="cs-CZ" sz="2400" b="1" dirty="0" smtClean="0">
                            <a:latin typeface="Comic Sans MS" pitchFamily="66" charset="0"/>
                          </a:rPr>
                          <a:t>.</a:t>
                        </a:r>
                      </a:p>
                    </p:txBody>
                  </p:sp>
                  <p:cxnSp>
                    <p:nvCxnSpPr>
                      <p:cNvPr id="13" name="Přímá spojnice se šipkou 12"/>
                      <p:cNvCxnSpPr/>
                      <p:nvPr/>
                    </p:nvCxnSpPr>
                    <p:spPr>
                      <a:xfrm flipV="1">
                        <a:off x="1245196" y="3247751"/>
                        <a:ext cx="432049" cy="432048"/>
                      </a:xfrm>
                      <a:prstGeom prst="straightConnector1">
                        <a:avLst/>
                      </a:prstGeom>
                      <a:ln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2" name="TextovéPole 21"/>
                    <p:cNvSpPr txBox="1"/>
                    <p:nvPr/>
                  </p:nvSpPr>
                  <p:spPr>
                    <a:xfrm>
                      <a:off x="2304175" y="3687701"/>
                      <a:ext cx="1150206" cy="923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cs-CZ" b="1" dirty="0" err="1" smtClean="0">
                          <a:solidFill>
                            <a:srgbClr val="813763"/>
                          </a:solidFill>
                        </a:rPr>
                        <a:t>predicate</a:t>
                      </a:r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 = přísudek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p:txBody>
                </p:sp>
                <p:sp>
                  <p:nvSpPr>
                    <p:cNvPr id="24" name="TextovéPole 23"/>
                    <p:cNvSpPr txBox="1"/>
                    <p:nvPr/>
                  </p:nvSpPr>
                  <p:spPr>
                    <a:xfrm>
                      <a:off x="641294" y="3684819"/>
                      <a:ext cx="1207803" cy="923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cs-CZ" b="1" dirty="0" err="1" smtClean="0">
                          <a:solidFill>
                            <a:srgbClr val="813763"/>
                          </a:solidFill>
                        </a:rPr>
                        <a:t>subject</a:t>
                      </a:r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 </a:t>
                      </a:r>
                      <a:br>
                        <a:rPr lang="cs-CZ" b="1" dirty="0" smtClean="0">
                          <a:solidFill>
                            <a:srgbClr val="813763"/>
                          </a:solidFill>
                        </a:rPr>
                      </a:br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= </a:t>
                      </a:r>
                    </a:p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podmět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p:txBody>
                </p:sp>
              </p:grpSp>
              <p:sp>
                <p:nvSpPr>
                  <p:cNvPr id="30" name="TextovéPole 29"/>
                  <p:cNvSpPr txBox="1"/>
                  <p:nvPr/>
                </p:nvSpPr>
                <p:spPr>
                  <a:xfrm>
                    <a:off x="4373230" y="3668379"/>
                    <a:ext cx="4141955" cy="92333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b="1" dirty="0" err="1" smtClean="0">
                        <a:solidFill>
                          <a:srgbClr val="813763"/>
                        </a:solidFill>
                      </a:rPr>
                      <a:t>two</a:t>
                    </a:r>
                    <a:r>
                      <a:rPr lang="cs-CZ" b="1" dirty="0" smtClean="0">
                        <a:solidFill>
                          <a:srgbClr val="813763"/>
                        </a:solidFill>
                      </a:rPr>
                      <a:t> </a:t>
                    </a:r>
                    <a:r>
                      <a:rPr lang="cs-CZ" b="1" dirty="0" err="1" smtClean="0">
                        <a:solidFill>
                          <a:srgbClr val="813763"/>
                        </a:solidFill>
                      </a:rPr>
                      <a:t>main</a:t>
                    </a:r>
                    <a:r>
                      <a:rPr lang="cs-CZ" b="1" dirty="0" smtClean="0">
                        <a:solidFill>
                          <a:srgbClr val="813763"/>
                        </a:solidFill>
                      </a:rPr>
                      <a:t> </a:t>
                    </a:r>
                    <a:r>
                      <a:rPr lang="cs-CZ" b="1" dirty="0" err="1" smtClean="0">
                        <a:solidFill>
                          <a:srgbClr val="813763"/>
                        </a:solidFill>
                      </a:rPr>
                      <a:t>constituents</a:t>
                    </a:r>
                    <a:r>
                      <a:rPr lang="cs-CZ" b="1" dirty="0" smtClean="0">
                        <a:solidFill>
                          <a:srgbClr val="813763"/>
                        </a:solidFill>
                      </a:rPr>
                      <a:t> </a:t>
                    </a:r>
                    <a:r>
                      <a:rPr lang="cs-CZ" b="1" dirty="0" err="1" smtClean="0">
                        <a:solidFill>
                          <a:srgbClr val="813763"/>
                        </a:solidFill>
                      </a:rPr>
                      <a:t>of</a:t>
                    </a:r>
                    <a:r>
                      <a:rPr lang="cs-CZ" b="1" dirty="0" smtClean="0">
                        <a:solidFill>
                          <a:srgbClr val="813763"/>
                        </a:solidFill>
                      </a:rPr>
                      <a:t> a </a:t>
                    </a:r>
                    <a:r>
                      <a:rPr lang="cs-CZ" b="1" dirty="0" err="1" smtClean="0">
                        <a:solidFill>
                          <a:srgbClr val="813763"/>
                        </a:solidFill>
                      </a:rPr>
                      <a:t>clause</a:t>
                    </a:r>
                    <a:endParaRPr lang="cs-CZ" b="1" dirty="0" smtClean="0">
                      <a:solidFill>
                        <a:srgbClr val="813763"/>
                      </a:solidFill>
                    </a:endParaRPr>
                  </a:p>
                  <a:p>
                    <a:r>
                      <a:rPr lang="cs-CZ" b="1" smtClean="0">
                        <a:solidFill>
                          <a:srgbClr val="813763"/>
                        </a:solidFill>
                      </a:rPr>
                      <a:t>=</a:t>
                    </a:r>
                    <a:endParaRPr lang="cs-CZ" b="1" dirty="0" smtClean="0">
                      <a:solidFill>
                        <a:srgbClr val="813763"/>
                      </a:solidFill>
                    </a:endParaRPr>
                  </a:p>
                  <a:p>
                    <a:r>
                      <a:rPr lang="cs-CZ" b="1" dirty="0" smtClean="0">
                        <a:solidFill>
                          <a:srgbClr val="813763"/>
                        </a:solidFill>
                      </a:rPr>
                      <a:t>základní skladební dvojice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75905"/>
              </p:ext>
            </p:extLst>
          </p:nvPr>
        </p:nvGraphicFramePr>
        <p:xfrm>
          <a:off x="179510" y="1131590"/>
          <a:ext cx="7185180" cy="37878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podmět se ptáme otázkou?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Kdo, co?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dělá?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Koho, čeho?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Komu, čemu?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„V zoo žijí cizokrajná zvířata.“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Podmětem v této větě 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je?</a:t>
                      </a:r>
                      <a:endParaRPr lang="cs-CZ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zoo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zvířata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žijí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8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Přísudek je </a:t>
                      </a:r>
                      <a:r>
                        <a:rPr lang="cs-CZ" sz="18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obvykle?</a:t>
                      </a:r>
                      <a:endParaRPr lang="cs-CZ" sz="1800" b="1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podstatné jméno 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přídavné jméno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sloveso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spojka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 které větě není</a:t>
                      </a:r>
                      <a:r>
                        <a:rPr lang="cs-CZ" sz="18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správně podtržen přísudek?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Ryba </a:t>
                      </a:r>
                      <a:r>
                        <a:rPr lang="cs-CZ" sz="1800" b="0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plave</a:t>
                      </a: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 vodě.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Pes </a:t>
                      </a:r>
                      <a:r>
                        <a:rPr lang="cs-CZ" sz="1800" b="0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</a:t>
                      </a: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čtyři nohy.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Prádlo </a:t>
                      </a:r>
                      <a:r>
                        <a:rPr lang="cs-CZ" sz="1800" b="0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pereme</a:t>
                      </a: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 pračce.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Teta připravuje </a:t>
                      </a:r>
                      <a:r>
                        <a:rPr lang="cs-CZ" sz="1800" b="0" u="sng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vařené</a:t>
                      </a: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brambory.</a:t>
                      </a:r>
                      <a:endParaRPr lang="cs-CZ" sz="18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43.9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092669"/>
            <a:ext cx="8640960" cy="34232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cap="all" dirty="0"/>
              <a:t>ČECHURA</a:t>
            </a:r>
            <a:r>
              <a:rPr lang="cs-CZ" sz="1400" dirty="0"/>
              <a:t>, Rudolf, </a:t>
            </a:r>
            <a:r>
              <a:rPr lang="cs-CZ" sz="1400" cap="all" dirty="0"/>
              <a:t>HORÁČKOVÁ</a:t>
            </a:r>
            <a:r>
              <a:rPr lang="cs-CZ" sz="1400" dirty="0"/>
              <a:t>, Miroslava a </a:t>
            </a:r>
            <a:r>
              <a:rPr lang="cs-CZ" sz="1400" cap="all" dirty="0"/>
              <a:t>STAUDKOVÁ</a:t>
            </a:r>
            <a:r>
              <a:rPr lang="cs-CZ" sz="1400" dirty="0"/>
              <a:t>, Hana. </a:t>
            </a:r>
            <a:r>
              <a:rPr lang="cs-CZ" sz="1400" i="1" dirty="0"/>
              <a:t>Český jazyk: pro čtvrtý ročník: [učebnice pro vzdělávací obor Český jazyk a literatura]</a:t>
            </a:r>
            <a:r>
              <a:rPr lang="cs-CZ" sz="1400" dirty="0"/>
              <a:t>. Vyd. 3., </a:t>
            </a:r>
            <a:r>
              <a:rPr lang="cs-CZ" sz="1400" dirty="0" err="1"/>
              <a:t>upr</a:t>
            </a:r>
            <a:r>
              <a:rPr lang="cs-CZ" sz="1400" dirty="0"/>
              <a:t>. Všeň: Alter, 2010. 143 s. ISBN 978-80-7245-220-0.</a:t>
            </a:r>
          </a:p>
          <a:p>
            <a:endParaRPr lang="cs-CZ" sz="1400" cap="all" dirty="0"/>
          </a:p>
          <a:p>
            <a:r>
              <a:rPr lang="cs-CZ" sz="1400" cap="all" dirty="0"/>
              <a:t>MÜHLHAUSEROVÁ</a:t>
            </a:r>
            <a:r>
              <a:rPr lang="cs-CZ" sz="1400" dirty="0"/>
              <a:t>, Hana. </a:t>
            </a:r>
            <a:r>
              <a:rPr lang="cs-CZ" sz="1400" i="1" dirty="0"/>
              <a:t>Český jazyk 3: učebnice pro 3. ročník základní školy. [ilustrovali: Jiří Růžička, Jitka Krejčiříková]</a:t>
            </a:r>
            <a:r>
              <a:rPr lang="cs-CZ" sz="1400" dirty="0"/>
              <a:t>. 2. </a:t>
            </a:r>
            <a:r>
              <a:rPr lang="cs-CZ" sz="1400" dirty="0" err="1"/>
              <a:t>přeprac</a:t>
            </a:r>
            <a:r>
              <a:rPr lang="cs-CZ" sz="1400" dirty="0"/>
              <a:t>. vyd. Brno: Nová škola, 2007. 95 </a:t>
            </a:r>
            <a:r>
              <a:rPr lang="cs-CZ" sz="1400" dirty="0" err="1"/>
              <a:t>s.ISBN</a:t>
            </a:r>
            <a:r>
              <a:rPr lang="cs-CZ" sz="1400" dirty="0"/>
              <a:t> </a:t>
            </a:r>
            <a:r>
              <a:rPr lang="cs-CZ" sz="1400" dirty="0" smtClean="0"/>
              <a:t>80-85607-38-7.</a:t>
            </a:r>
          </a:p>
          <a:p>
            <a:endParaRPr lang="cs-CZ" sz="1400" dirty="0" smtClean="0"/>
          </a:p>
          <a:p>
            <a:r>
              <a:rPr lang="cs-CZ" sz="1400" dirty="0"/>
              <a:t>http://rysava.websnadno.cz/ceskyjazyk_5.roc/podmet_a_prisudek1.htm</a:t>
            </a:r>
          </a:p>
          <a:p>
            <a:endParaRPr lang="cs-CZ" sz="1400" dirty="0"/>
          </a:p>
          <a:p>
            <a:r>
              <a:rPr lang="cs-CZ" sz="1400" dirty="0"/>
              <a:t>galerie obrázků klipart</a:t>
            </a:r>
          </a:p>
          <a:p>
            <a:endParaRPr lang="cs-CZ" sz="1400" dirty="0" smtClean="0">
              <a:solidFill>
                <a:srgbClr val="813763"/>
              </a:solidFill>
            </a:endParaRPr>
          </a:p>
          <a:p>
            <a:endParaRPr lang="cs-CZ" sz="1400" dirty="0">
              <a:solidFill>
                <a:schemeClr val="tx1"/>
              </a:solidFill>
            </a:endParaRPr>
          </a:p>
          <a:p>
            <a:endParaRPr lang="cs-CZ" sz="1400" dirty="0">
              <a:solidFill>
                <a:schemeClr val="tx1"/>
              </a:solidFill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713</Words>
  <Application>Microsoft Office PowerPoint</Application>
  <PresentationFormat>Předvádění na obrazovce (16:9)</PresentationFormat>
  <Paragraphs>147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43.1 Podmět a přísudek</vt:lpstr>
      <vt:lpstr>43.2 Co už víš? </vt:lpstr>
      <vt:lpstr>43.3 Jaké si řekneme nové termíny a názvy?</vt:lpstr>
      <vt:lpstr>43.4 Co si řekneme nového?</vt:lpstr>
      <vt:lpstr>43.5 Procvičení a příklady</vt:lpstr>
      <vt:lpstr>43.6 Něco navíc pro šikovné</vt:lpstr>
      <vt:lpstr>43.7 CLIL</vt:lpstr>
      <vt:lpstr>43.8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223</cp:revision>
  <dcterms:created xsi:type="dcterms:W3CDTF">2010-10-18T18:21:56Z</dcterms:created>
  <dcterms:modified xsi:type="dcterms:W3CDTF">2013-05-12T15:19:49Z</dcterms:modified>
</cp:coreProperties>
</file>